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20"/>
  </p:notesMasterIdLst>
  <p:handoutMasterIdLst>
    <p:handoutMasterId r:id="rId21"/>
  </p:handoutMasterIdLst>
  <p:sldIdLst>
    <p:sldId id="449" r:id="rId2"/>
    <p:sldId id="450" r:id="rId3"/>
    <p:sldId id="451" r:id="rId4"/>
    <p:sldId id="452" r:id="rId5"/>
    <p:sldId id="453" r:id="rId6"/>
    <p:sldId id="454" r:id="rId7"/>
    <p:sldId id="455" r:id="rId8"/>
    <p:sldId id="456" r:id="rId9"/>
    <p:sldId id="457" r:id="rId10"/>
    <p:sldId id="458" r:id="rId11"/>
    <p:sldId id="459" r:id="rId12"/>
    <p:sldId id="460" r:id="rId13"/>
    <p:sldId id="461" r:id="rId14"/>
    <p:sldId id="462" r:id="rId15"/>
    <p:sldId id="463" r:id="rId16"/>
    <p:sldId id="464" r:id="rId17"/>
    <p:sldId id="465" r:id="rId18"/>
    <p:sldId id="466"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9900FF"/>
    <a:srgbClr val="31489F"/>
    <a:srgbClr val="E8F0F8"/>
    <a:srgbClr val="EBF7FF"/>
    <a:srgbClr val="CCECFF"/>
    <a:srgbClr val="0046FF"/>
    <a:srgbClr val="F7FCFF"/>
    <a:srgbClr val="CCFFFF"/>
    <a:srgbClr val="F2F7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15684" autoAdjust="0"/>
    <p:restoredTop sz="96357" autoAdjust="0"/>
  </p:normalViewPr>
  <p:slideViewPr>
    <p:cSldViewPr>
      <p:cViewPr varScale="1">
        <p:scale>
          <a:sx n="107" d="100"/>
          <a:sy n="107" d="100"/>
        </p:scale>
        <p:origin x="1332" y="108"/>
      </p:cViewPr>
      <p:guideLst>
        <p:guide orient="horz" pos="2160"/>
        <p:guide pos="2880"/>
      </p:guideLst>
    </p:cSldViewPr>
  </p:slideViewPr>
  <p:outlineViewPr>
    <p:cViewPr>
      <p:scale>
        <a:sx n="33" d="100"/>
        <a:sy n="33" d="100"/>
      </p:scale>
      <p:origin x="72" y="67728"/>
    </p:cViewPr>
  </p:outlineViewPr>
  <p:notesTextViewPr>
    <p:cViewPr>
      <p:scale>
        <a:sx n="1" d="1"/>
        <a:sy n="1" d="1"/>
      </p:scale>
      <p:origin x="0" y="0"/>
    </p:cViewPr>
  </p:notesTextViewPr>
  <p:notesViewPr>
    <p:cSldViewPr>
      <p:cViewPr varScale="1">
        <p:scale>
          <a:sx n="48" d="100"/>
          <a:sy n="48" d="100"/>
        </p:scale>
        <p:origin x="-2698"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C46D3EA1-A9D4-45CD-97FC-8D69BEFF5B3C}" type="datetimeFigureOut">
              <a:rPr lang="en-US" smtClean="0"/>
              <a:t>9/1/2022</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EF5F14F9-3EA8-4096-9D9C-713B5E7235AD}" type="slidenum">
              <a:rPr lang="en-US" smtClean="0"/>
              <a:t>‹#›</a:t>
            </a:fld>
            <a:endParaRPr lang="en-US" dirty="0"/>
          </a:p>
        </p:txBody>
      </p:sp>
    </p:spTree>
    <p:extLst>
      <p:ext uri="{BB962C8B-B14F-4D97-AF65-F5344CB8AC3E}">
        <p14:creationId xmlns:p14="http://schemas.microsoft.com/office/powerpoint/2010/main" val="266798633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1E7FD7D2-F51E-4AAD-AEB8-923F9851CF4B}" type="datetimeFigureOut">
              <a:rPr lang="en-US" smtClean="0"/>
              <a:t>9/1/2022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0A0B3C5E-D392-4755-AD20-6372E498A1D7}" type="slidenum">
              <a:rPr lang="en-US" smtClean="0"/>
              <a:t>‹#›</a:t>
            </a:fld>
            <a:endParaRPr lang="en-US" dirty="0"/>
          </a:p>
        </p:txBody>
      </p:sp>
    </p:spTree>
    <p:extLst>
      <p:ext uri="{BB962C8B-B14F-4D97-AF65-F5344CB8AC3E}">
        <p14:creationId xmlns:p14="http://schemas.microsoft.com/office/powerpoint/2010/main" val="401031438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D8E0286-3184-43F0-B910-C6FEE2687EC3}" type="datetime1">
              <a:rPr lang="en-US" smtClean="0">
                <a:solidFill>
                  <a:prstClr val="black">
                    <a:lumMod val="50000"/>
                    <a:lumOff val="50000"/>
                  </a:prstClr>
                </a:solidFill>
              </a:rPr>
              <a:t>9/1/2022</a:t>
            </a:fld>
            <a:endParaRPr lang="en-US" dirty="0">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en-US" dirty="0">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58A70C54-1150-4F39-9CE0-7E91B8353D01}" type="slidenum">
              <a:rPr lang="en-US" smtClean="0">
                <a:solidFill>
                  <a:prstClr val="black">
                    <a:lumMod val="50000"/>
                    <a:lumOff val="50000"/>
                  </a:prstClr>
                </a:solidFill>
              </a:rPr>
              <a:pPr/>
              <a:t>‹#›</a:t>
            </a:fld>
            <a:endParaRPr lang="en-US" dirty="0">
              <a:solidFill>
                <a:prstClr val="black">
                  <a:lumMod val="50000"/>
                  <a:lumOff val="50000"/>
                </a:prstClr>
              </a:solidFill>
            </a:endParaRPr>
          </a:p>
        </p:txBody>
      </p:sp>
    </p:spTree>
    <p:extLst>
      <p:ext uri="{BB962C8B-B14F-4D97-AF65-F5344CB8AC3E}">
        <p14:creationId xmlns:p14="http://schemas.microsoft.com/office/powerpoint/2010/main" val="770763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55BA1F7-60FA-4D15-8C51-5FA6984A98AD}" type="datetime1">
              <a:rPr lang="en-US" smtClean="0">
                <a:solidFill>
                  <a:prstClr val="black">
                    <a:lumMod val="50000"/>
                    <a:lumOff val="50000"/>
                  </a:prstClr>
                </a:solidFill>
              </a:rPr>
              <a:t>9/1/2022</a:t>
            </a:fld>
            <a:endParaRPr lang="en-US" dirty="0">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en-US" dirty="0">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58A70C54-1150-4F39-9CE0-7E91B8353D01}" type="slidenum">
              <a:rPr lang="en-US" smtClean="0">
                <a:solidFill>
                  <a:prstClr val="black">
                    <a:lumMod val="50000"/>
                    <a:lumOff val="50000"/>
                  </a:prstClr>
                </a:solidFill>
              </a:rPr>
              <a:pPr/>
              <a:t>‹#›</a:t>
            </a:fld>
            <a:endParaRPr lang="en-US" dirty="0">
              <a:solidFill>
                <a:prstClr val="black">
                  <a:lumMod val="50000"/>
                  <a:lumOff val="50000"/>
                </a:prstClr>
              </a:solidFill>
            </a:endParaRPr>
          </a:p>
        </p:txBody>
      </p:sp>
    </p:spTree>
    <p:extLst>
      <p:ext uri="{BB962C8B-B14F-4D97-AF65-F5344CB8AC3E}">
        <p14:creationId xmlns:p14="http://schemas.microsoft.com/office/powerpoint/2010/main" val="3840234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98233D-3DF6-4C09-89B4-8631E73B6FBD}" type="datetime1">
              <a:rPr lang="en-US" smtClean="0">
                <a:solidFill>
                  <a:prstClr val="black">
                    <a:lumMod val="50000"/>
                    <a:lumOff val="50000"/>
                  </a:prstClr>
                </a:solidFill>
              </a:rPr>
              <a:t>9/1/2022</a:t>
            </a:fld>
            <a:endParaRPr lang="en-US" dirty="0">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en-US" dirty="0">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58A70C54-1150-4F39-9CE0-7E91B8353D01}" type="slidenum">
              <a:rPr lang="en-US" smtClean="0">
                <a:solidFill>
                  <a:prstClr val="black">
                    <a:lumMod val="50000"/>
                    <a:lumOff val="50000"/>
                  </a:prstClr>
                </a:solidFill>
              </a:rPr>
              <a:pPr/>
              <a:t>‹#›</a:t>
            </a:fld>
            <a:endParaRPr lang="en-US" dirty="0">
              <a:solidFill>
                <a:prstClr val="black">
                  <a:lumMod val="50000"/>
                  <a:lumOff val="50000"/>
                </a:prstClr>
              </a:solidFill>
            </a:endParaRPr>
          </a:p>
        </p:txBody>
      </p:sp>
    </p:spTree>
    <p:extLst>
      <p:ext uri="{BB962C8B-B14F-4D97-AF65-F5344CB8AC3E}">
        <p14:creationId xmlns:p14="http://schemas.microsoft.com/office/powerpoint/2010/main" val="920633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D2B572-4FBB-4887-9C92-598241119DBD}" type="datetime1">
              <a:rPr lang="en-US" smtClean="0">
                <a:solidFill>
                  <a:prstClr val="black">
                    <a:lumMod val="50000"/>
                    <a:lumOff val="50000"/>
                  </a:prstClr>
                </a:solidFill>
              </a:rPr>
              <a:t>9/1/2022</a:t>
            </a:fld>
            <a:endParaRPr lang="en-US" dirty="0">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en-US" dirty="0">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58A70C54-1150-4F39-9CE0-7E91B8353D01}" type="slidenum">
              <a:rPr lang="en-US" smtClean="0">
                <a:solidFill>
                  <a:prstClr val="black">
                    <a:lumMod val="50000"/>
                    <a:lumOff val="50000"/>
                  </a:prstClr>
                </a:solidFill>
              </a:rPr>
              <a:pPr/>
              <a:t>‹#›</a:t>
            </a:fld>
            <a:endParaRPr lang="en-US" dirty="0">
              <a:solidFill>
                <a:prstClr val="black">
                  <a:lumMod val="50000"/>
                  <a:lumOff val="50000"/>
                </a:prstClr>
              </a:solidFill>
            </a:endParaRPr>
          </a:p>
        </p:txBody>
      </p:sp>
    </p:spTree>
    <p:extLst>
      <p:ext uri="{BB962C8B-B14F-4D97-AF65-F5344CB8AC3E}">
        <p14:creationId xmlns:p14="http://schemas.microsoft.com/office/powerpoint/2010/main" val="1100459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B397E8B-A0F5-4775-8D02-8333E8FDD109}" type="datetime1">
              <a:rPr lang="en-US" smtClean="0">
                <a:solidFill>
                  <a:prstClr val="black">
                    <a:lumMod val="50000"/>
                    <a:lumOff val="50000"/>
                  </a:prstClr>
                </a:solidFill>
              </a:rPr>
              <a:t>9/1/2022</a:t>
            </a:fld>
            <a:endParaRPr lang="en-US" dirty="0">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en-US" dirty="0">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58A70C54-1150-4F39-9CE0-7E91B8353D01}" type="slidenum">
              <a:rPr lang="en-US" smtClean="0">
                <a:solidFill>
                  <a:prstClr val="black">
                    <a:lumMod val="50000"/>
                    <a:lumOff val="50000"/>
                  </a:prstClr>
                </a:solidFill>
              </a:rPr>
              <a:pPr/>
              <a:t>‹#›</a:t>
            </a:fld>
            <a:endParaRPr lang="en-US" dirty="0">
              <a:solidFill>
                <a:prstClr val="black">
                  <a:lumMod val="50000"/>
                  <a:lumOff val="50000"/>
                </a:prstClr>
              </a:solidFill>
            </a:endParaRPr>
          </a:p>
        </p:txBody>
      </p:sp>
    </p:spTree>
    <p:extLst>
      <p:ext uri="{BB962C8B-B14F-4D97-AF65-F5344CB8AC3E}">
        <p14:creationId xmlns:p14="http://schemas.microsoft.com/office/powerpoint/2010/main" val="3964262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665BCDB-AB9E-4889-8C0D-441F965DC2AA}" type="datetime1">
              <a:rPr lang="en-US" smtClean="0">
                <a:solidFill>
                  <a:prstClr val="black">
                    <a:lumMod val="50000"/>
                    <a:lumOff val="50000"/>
                  </a:prstClr>
                </a:solidFill>
              </a:rPr>
              <a:t>9/1/2022</a:t>
            </a:fld>
            <a:endParaRPr lang="en-US" dirty="0">
              <a:solidFill>
                <a:prstClr val="black">
                  <a:lumMod val="50000"/>
                  <a:lumOff val="50000"/>
                </a:prstClr>
              </a:solidFill>
            </a:endParaRPr>
          </a:p>
        </p:txBody>
      </p:sp>
      <p:sp>
        <p:nvSpPr>
          <p:cNvPr id="6" name="Footer Placeholder 5"/>
          <p:cNvSpPr>
            <a:spLocks noGrp="1"/>
          </p:cNvSpPr>
          <p:nvPr>
            <p:ph type="ftr" sz="quarter" idx="11"/>
          </p:nvPr>
        </p:nvSpPr>
        <p:spPr/>
        <p:txBody>
          <a:bodyPr/>
          <a:lstStyle/>
          <a:p>
            <a:endParaRPr lang="en-US" dirty="0">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fld id="{58A70C54-1150-4F39-9CE0-7E91B8353D01}" type="slidenum">
              <a:rPr lang="en-US" smtClean="0">
                <a:solidFill>
                  <a:prstClr val="black">
                    <a:lumMod val="50000"/>
                    <a:lumOff val="50000"/>
                  </a:prstClr>
                </a:solidFill>
              </a:rPr>
              <a:pPr/>
              <a:t>‹#›</a:t>
            </a:fld>
            <a:endParaRPr lang="en-US" dirty="0">
              <a:solidFill>
                <a:prstClr val="black">
                  <a:lumMod val="50000"/>
                  <a:lumOff val="50000"/>
                </a:prstClr>
              </a:solidFill>
            </a:endParaRPr>
          </a:p>
        </p:txBody>
      </p:sp>
    </p:spTree>
    <p:extLst>
      <p:ext uri="{BB962C8B-B14F-4D97-AF65-F5344CB8AC3E}">
        <p14:creationId xmlns:p14="http://schemas.microsoft.com/office/powerpoint/2010/main" val="20384353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2AF6C39-1D73-4B9E-871D-183BA79EAC34}" type="datetime1">
              <a:rPr lang="en-US" smtClean="0">
                <a:solidFill>
                  <a:prstClr val="black">
                    <a:lumMod val="50000"/>
                    <a:lumOff val="50000"/>
                  </a:prstClr>
                </a:solidFill>
              </a:rPr>
              <a:t>9/1/2022</a:t>
            </a:fld>
            <a:endParaRPr lang="en-US" dirty="0">
              <a:solidFill>
                <a:prstClr val="black">
                  <a:lumMod val="50000"/>
                  <a:lumOff val="50000"/>
                </a:prstClr>
              </a:solidFill>
            </a:endParaRPr>
          </a:p>
        </p:txBody>
      </p:sp>
      <p:sp>
        <p:nvSpPr>
          <p:cNvPr id="8" name="Footer Placeholder 7"/>
          <p:cNvSpPr>
            <a:spLocks noGrp="1"/>
          </p:cNvSpPr>
          <p:nvPr>
            <p:ph type="ftr" sz="quarter" idx="11"/>
          </p:nvPr>
        </p:nvSpPr>
        <p:spPr/>
        <p:txBody>
          <a:bodyPr/>
          <a:lstStyle/>
          <a:p>
            <a:endParaRPr lang="en-US" dirty="0">
              <a:solidFill>
                <a:prstClr val="black">
                  <a:lumMod val="50000"/>
                  <a:lumOff val="50000"/>
                </a:prstClr>
              </a:solidFill>
            </a:endParaRPr>
          </a:p>
        </p:txBody>
      </p:sp>
      <p:sp>
        <p:nvSpPr>
          <p:cNvPr id="9" name="Slide Number Placeholder 8"/>
          <p:cNvSpPr>
            <a:spLocks noGrp="1"/>
          </p:cNvSpPr>
          <p:nvPr>
            <p:ph type="sldNum" sz="quarter" idx="12"/>
          </p:nvPr>
        </p:nvSpPr>
        <p:spPr/>
        <p:txBody>
          <a:bodyPr/>
          <a:lstStyle/>
          <a:p>
            <a:fld id="{58A70C54-1150-4F39-9CE0-7E91B8353D01}" type="slidenum">
              <a:rPr lang="en-US" smtClean="0">
                <a:solidFill>
                  <a:prstClr val="black">
                    <a:lumMod val="50000"/>
                    <a:lumOff val="50000"/>
                  </a:prstClr>
                </a:solidFill>
              </a:rPr>
              <a:pPr/>
              <a:t>‹#›</a:t>
            </a:fld>
            <a:endParaRPr lang="en-US" dirty="0">
              <a:solidFill>
                <a:prstClr val="black">
                  <a:lumMod val="50000"/>
                  <a:lumOff val="50000"/>
                </a:prstClr>
              </a:solidFill>
            </a:endParaRPr>
          </a:p>
        </p:txBody>
      </p:sp>
    </p:spTree>
    <p:extLst>
      <p:ext uri="{BB962C8B-B14F-4D97-AF65-F5344CB8AC3E}">
        <p14:creationId xmlns:p14="http://schemas.microsoft.com/office/powerpoint/2010/main" val="1565469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1605694-445B-40C4-BCA0-CF03899E71B7}" type="datetime1">
              <a:rPr lang="en-US" smtClean="0">
                <a:solidFill>
                  <a:prstClr val="black">
                    <a:lumMod val="50000"/>
                    <a:lumOff val="50000"/>
                  </a:prstClr>
                </a:solidFill>
              </a:rPr>
              <a:t>9/1/2022</a:t>
            </a:fld>
            <a:endParaRPr lang="en-US" dirty="0">
              <a:solidFill>
                <a:prstClr val="black">
                  <a:lumMod val="50000"/>
                  <a:lumOff val="50000"/>
                </a:prstClr>
              </a:solidFill>
            </a:endParaRPr>
          </a:p>
        </p:txBody>
      </p:sp>
      <p:sp>
        <p:nvSpPr>
          <p:cNvPr id="4" name="Footer Placeholder 3"/>
          <p:cNvSpPr>
            <a:spLocks noGrp="1"/>
          </p:cNvSpPr>
          <p:nvPr>
            <p:ph type="ftr" sz="quarter" idx="11"/>
          </p:nvPr>
        </p:nvSpPr>
        <p:spPr/>
        <p:txBody>
          <a:bodyPr/>
          <a:lstStyle/>
          <a:p>
            <a:endParaRPr lang="en-US" dirty="0">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58A70C54-1150-4F39-9CE0-7E91B8353D01}" type="slidenum">
              <a:rPr lang="en-US" smtClean="0">
                <a:solidFill>
                  <a:prstClr val="black">
                    <a:lumMod val="50000"/>
                    <a:lumOff val="50000"/>
                  </a:prstClr>
                </a:solidFill>
              </a:rPr>
              <a:pPr/>
              <a:t>‹#›</a:t>
            </a:fld>
            <a:endParaRPr lang="en-US" dirty="0">
              <a:solidFill>
                <a:prstClr val="black">
                  <a:lumMod val="50000"/>
                  <a:lumOff val="50000"/>
                </a:prstClr>
              </a:solidFill>
            </a:endParaRPr>
          </a:p>
        </p:txBody>
      </p:sp>
    </p:spTree>
    <p:extLst>
      <p:ext uri="{BB962C8B-B14F-4D97-AF65-F5344CB8AC3E}">
        <p14:creationId xmlns:p14="http://schemas.microsoft.com/office/powerpoint/2010/main" val="41222942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E94D24-7BB0-45A0-9109-66280FFE0A54}" type="datetime1">
              <a:rPr lang="en-US" smtClean="0">
                <a:solidFill>
                  <a:prstClr val="black">
                    <a:lumMod val="50000"/>
                    <a:lumOff val="50000"/>
                  </a:prstClr>
                </a:solidFill>
              </a:rPr>
              <a:t>9/1/2022</a:t>
            </a:fld>
            <a:endParaRPr lang="en-US" dirty="0">
              <a:solidFill>
                <a:prstClr val="black">
                  <a:lumMod val="50000"/>
                  <a:lumOff val="50000"/>
                </a:prstClr>
              </a:solidFill>
            </a:endParaRPr>
          </a:p>
        </p:txBody>
      </p:sp>
      <p:sp>
        <p:nvSpPr>
          <p:cNvPr id="3" name="Footer Placeholder 2"/>
          <p:cNvSpPr>
            <a:spLocks noGrp="1"/>
          </p:cNvSpPr>
          <p:nvPr>
            <p:ph type="ftr" sz="quarter" idx="11"/>
          </p:nvPr>
        </p:nvSpPr>
        <p:spPr/>
        <p:txBody>
          <a:bodyPr/>
          <a:lstStyle/>
          <a:p>
            <a:endParaRPr lang="en-US" dirty="0">
              <a:solidFill>
                <a:prstClr val="black">
                  <a:lumMod val="50000"/>
                  <a:lumOff val="50000"/>
                </a:prstClr>
              </a:solidFill>
            </a:endParaRPr>
          </a:p>
        </p:txBody>
      </p:sp>
      <p:sp>
        <p:nvSpPr>
          <p:cNvPr id="4" name="Slide Number Placeholder 3"/>
          <p:cNvSpPr>
            <a:spLocks noGrp="1"/>
          </p:cNvSpPr>
          <p:nvPr>
            <p:ph type="sldNum" sz="quarter" idx="12"/>
          </p:nvPr>
        </p:nvSpPr>
        <p:spPr/>
        <p:txBody>
          <a:bodyPr/>
          <a:lstStyle/>
          <a:p>
            <a:fld id="{58A70C54-1150-4F39-9CE0-7E91B8353D01}" type="slidenum">
              <a:rPr lang="en-US" smtClean="0">
                <a:solidFill>
                  <a:prstClr val="black">
                    <a:lumMod val="50000"/>
                    <a:lumOff val="50000"/>
                  </a:prstClr>
                </a:solidFill>
              </a:rPr>
              <a:pPr/>
              <a:t>‹#›</a:t>
            </a:fld>
            <a:endParaRPr lang="en-US" dirty="0">
              <a:solidFill>
                <a:prstClr val="black">
                  <a:lumMod val="50000"/>
                  <a:lumOff val="50000"/>
                </a:prstClr>
              </a:solidFill>
            </a:endParaRPr>
          </a:p>
        </p:txBody>
      </p:sp>
    </p:spTree>
    <p:extLst>
      <p:ext uri="{BB962C8B-B14F-4D97-AF65-F5344CB8AC3E}">
        <p14:creationId xmlns:p14="http://schemas.microsoft.com/office/powerpoint/2010/main" val="14254455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F93626F-0762-4019-8B8C-B099D572D110}" type="datetime1">
              <a:rPr lang="en-US" smtClean="0">
                <a:solidFill>
                  <a:prstClr val="black">
                    <a:lumMod val="50000"/>
                    <a:lumOff val="50000"/>
                  </a:prstClr>
                </a:solidFill>
              </a:rPr>
              <a:t>9/1/2022</a:t>
            </a:fld>
            <a:endParaRPr lang="en-US" dirty="0">
              <a:solidFill>
                <a:prstClr val="black">
                  <a:lumMod val="50000"/>
                  <a:lumOff val="50000"/>
                </a:prstClr>
              </a:solidFill>
            </a:endParaRPr>
          </a:p>
        </p:txBody>
      </p:sp>
      <p:sp>
        <p:nvSpPr>
          <p:cNvPr id="6" name="Footer Placeholder 5"/>
          <p:cNvSpPr>
            <a:spLocks noGrp="1"/>
          </p:cNvSpPr>
          <p:nvPr>
            <p:ph type="ftr" sz="quarter" idx="11"/>
          </p:nvPr>
        </p:nvSpPr>
        <p:spPr/>
        <p:txBody>
          <a:bodyPr/>
          <a:lstStyle/>
          <a:p>
            <a:endParaRPr lang="en-US" dirty="0">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fld id="{58A70C54-1150-4F39-9CE0-7E91B8353D01}" type="slidenum">
              <a:rPr lang="en-US" smtClean="0">
                <a:solidFill>
                  <a:prstClr val="black">
                    <a:lumMod val="50000"/>
                    <a:lumOff val="50000"/>
                  </a:prstClr>
                </a:solidFill>
              </a:rPr>
              <a:pPr/>
              <a:t>‹#›</a:t>
            </a:fld>
            <a:endParaRPr lang="en-US" dirty="0">
              <a:solidFill>
                <a:prstClr val="black">
                  <a:lumMod val="50000"/>
                  <a:lumOff val="50000"/>
                </a:prstClr>
              </a:solidFill>
            </a:endParaRPr>
          </a:p>
        </p:txBody>
      </p:sp>
    </p:spTree>
    <p:extLst>
      <p:ext uri="{BB962C8B-B14F-4D97-AF65-F5344CB8AC3E}">
        <p14:creationId xmlns:p14="http://schemas.microsoft.com/office/powerpoint/2010/main" val="35408722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F87561A-F9C3-4DF2-9B66-5883C648898D}" type="datetime1">
              <a:rPr lang="en-US" smtClean="0">
                <a:solidFill>
                  <a:prstClr val="black">
                    <a:lumMod val="50000"/>
                    <a:lumOff val="50000"/>
                  </a:prstClr>
                </a:solidFill>
              </a:rPr>
              <a:t>9/1/2022</a:t>
            </a:fld>
            <a:endParaRPr lang="en-US" dirty="0">
              <a:solidFill>
                <a:prstClr val="black">
                  <a:lumMod val="50000"/>
                  <a:lumOff val="50000"/>
                </a:prstClr>
              </a:solidFill>
            </a:endParaRPr>
          </a:p>
        </p:txBody>
      </p:sp>
      <p:sp>
        <p:nvSpPr>
          <p:cNvPr id="6" name="Footer Placeholder 5"/>
          <p:cNvSpPr>
            <a:spLocks noGrp="1"/>
          </p:cNvSpPr>
          <p:nvPr>
            <p:ph type="ftr" sz="quarter" idx="11"/>
          </p:nvPr>
        </p:nvSpPr>
        <p:spPr/>
        <p:txBody>
          <a:bodyPr/>
          <a:lstStyle/>
          <a:p>
            <a:endParaRPr lang="en-US" dirty="0">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fld id="{58A70C54-1150-4F39-9CE0-7E91B8353D01}" type="slidenum">
              <a:rPr lang="en-US" smtClean="0">
                <a:solidFill>
                  <a:prstClr val="black">
                    <a:lumMod val="50000"/>
                    <a:lumOff val="50000"/>
                  </a:prstClr>
                </a:solidFill>
              </a:rPr>
              <a:pPr/>
              <a:t>‹#›</a:t>
            </a:fld>
            <a:endParaRPr lang="en-US" dirty="0">
              <a:solidFill>
                <a:prstClr val="black">
                  <a:lumMod val="50000"/>
                  <a:lumOff val="50000"/>
                </a:prstClr>
              </a:solidFill>
            </a:endParaRPr>
          </a:p>
        </p:txBody>
      </p:sp>
    </p:spTree>
    <p:extLst>
      <p:ext uri="{BB962C8B-B14F-4D97-AF65-F5344CB8AC3E}">
        <p14:creationId xmlns:p14="http://schemas.microsoft.com/office/powerpoint/2010/main" val="27391930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FCE86F-07BF-40A7-801C-1F7F30F9DCCA}" type="datetime1">
              <a:rPr lang="en-US" smtClean="0"/>
              <a:t>9/1/2022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348EF1-6B40-44EE-A3A5-E7C5D3B8C1BE}" type="slidenum">
              <a:rPr lang="en-US" smtClean="0"/>
              <a:t>‹#›</a:t>
            </a:fld>
            <a:endParaRPr lang="en-US" dirty="0"/>
          </a:p>
        </p:txBody>
      </p:sp>
    </p:spTree>
    <p:extLst>
      <p:ext uri="{BB962C8B-B14F-4D97-AF65-F5344CB8AC3E}">
        <p14:creationId xmlns:p14="http://schemas.microsoft.com/office/powerpoint/2010/main" val="2678405250"/>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upport.globaltpa.com/compliancePortal/?id=f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1752600"/>
            <a:ext cx="9144000" cy="2362200"/>
          </a:xfrm>
          <a:prstGeom prst="rect">
            <a:avLst/>
          </a:prstGeom>
        </p:spPr>
        <p:style>
          <a:lnRef idx="0">
            <a:schemeClr val="accent1"/>
          </a:lnRef>
          <a:fillRef idx="3">
            <a:schemeClr val="accent1"/>
          </a:fillRef>
          <a:effectRef idx="3">
            <a:schemeClr val="accent1"/>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182880"/>
            <a:r>
              <a:rPr lang="en-US" altLang="en-US" sz="4000" b="1" dirty="0">
                <a:solidFill>
                  <a:schemeClr val="bg1"/>
                </a:solidFill>
                <a:ea typeface="ＭＳ Ｐゴシック" pitchFamily="34" charset="-128"/>
                <a:cs typeface="Arial" panose="020B0604020202020204" pitchFamily="34" charset="0"/>
              </a:rPr>
              <a:t>FREEDOM HEALTH &amp; OPTIMUM </a:t>
            </a:r>
          </a:p>
          <a:p>
            <a:pPr marL="182880"/>
            <a:r>
              <a:rPr lang="en-US" altLang="en-US" sz="4000" b="1" dirty="0">
                <a:solidFill>
                  <a:schemeClr val="bg1"/>
                </a:solidFill>
                <a:ea typeface="ＭＳ Ｐゴシック" pitchFamily="34" charset="-128"/>
                <a:cs typeface="Arial" panose="020B0604020202020204" pitchFamily="34" charset="0"/>
              </a:rPr>
              <a:t>HEALTHCARE CORPORATE INTEGRITY AGREEMENT</a:t>
            </a:r>
            <a:endParaRPr lang="en-US" sz="4000" b="1" dirty="0">
              <a:ln w="18415" cmpd="sng">
                <a:solidFill>
                  <a:srgbClr val="FFFFFF"/>
                </a:solidFill>
                <a:prstDash val="solid"/>
              </a:ln>
              <a:solidFill>
                <a:schemeClr val="bg1"/>
              </a:solidFill>
              <a:cs typeface="Arial" panose="020B0604020202020204" pitchFamily="34" charset="0"/>
            </a:endParaRPr>
          </a:p>
        </p:txBody>
      </p:sp>
      <p:sp>
        <p:nvSpPr>
          <p:cNvPr id="3" name="Slide Number Placeholder 2"/>
          <p:cNvSpPr>
            <a:spLocks noGrp="1"/>
          </p:cNvSpPr>
          <p:nvPr>
            <p:ph type="sldNum" sz="quarter" idx="12"/>
          </p:nvPr>
        </p:nvSpPr>
        <p:spPr/>
        <p:txBody>
          <a:bodyPr/>
          <a:lstStyle/>
          <a:p>
            <a:fld id="{58A70C54-1150-4F39-9CE0-7E91B8353D01}" type="slidenum">
              <a:rPr lang="en-US" smtClean="0">
                <a:solidFill>
                  <a:prstClr val="black">
                    <a:lumMod val="50000"/>
                    <a:lumOff val="50000"/>
                  </a:prstClr>
                </a:solidFill>
              </a:rPr>
              <a:pPr/>
              <a:t>1</a:t>
            </a:fld>
            <a:endParaRPr lang="en-US" dirty="0">
              <a:solidFill>
                <a:prstClr val="black">
                  <a:lumMod val="50000"/>
                  <a:lumOff val="50000"/>
                </a:prstClr>
              </a:solidFill>
            </a:endParaRPr>
          </a:p>
        </p:txBody>
      </p:sp>
    </p:spTree>
    <p:extLst>
      <p:ext uri="{BB962C8B-B14F-4D97-AF65-F5344CB8AC3E}">
        <p14:creationId xmlns:p14="http://schemas.microsoft.com/office/powerpoint/2010/main" val="4763609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0" y="-76200"/>
            <a:ext cx="9144000" cy="990600"/>
          </a:xfrm>
        </p:spPr>
        <p:txBody>
          <a:bodyPr/>
          <a:lstStyle/>
          <a:p>
            <a:r>
              <a:rPr lang="en-US" altLang="en-US" sz="3200">
                <a:solidFill>
                  <a:srgbClr val="FFFFFF"/>
                </a:solidFill>
                <a:ea typeface="ＭＳ Ｐゴシック" pitchFamily="34" charset="-128"/>
              </a:rPr>
              <a:t> </a:t>
            </a:r>
            <a:r>
              <a:rPr lang="en-US" altLang="en-US" sz="3200" u="sng">
                <a:solidFill>
                  <a:srgbClr val="FFFFFF"/>
                </a:solidFill>
                <a:ea typeface="ＭＳ Ｐゴシック" pitchFamily="34" charset="-128"/>
              </a:rPr>
              <a:t>Written Standards</a:t>
            </a:r>
            <a:endParaRPr lang="en-US" altLang="en-US">
              <a:ea typeface="ＭＳ Ｐゴシック" pitchFamily="34" charset="-128"/>
            </a:endParaRPr>
          </a:p>
        </p:txBody>
      </p:sp>
      <p:sp>
        <p:nvSpPr>
          <p:cNvPr id="11267" name="Content Placeholder 2"/>
          <p:cNvSpPr>
            <a:spLocks noGrp="1"/>
          </p:cNvSpPr>
          <p:nvPr>
            <p:ph idx="1"/>
          </p:nvPr>
        </p:nvSpPr>
        <p:spPr>
          <a:xfrm>
            <a:off x="381000" y="1447800"/>
            <a:ext cx="8382000" cy="5105400"/>
          </a:xfrm>
        </p:spPr>
        <p:txBody>
          <a:bodyPr/>
          <a:lstStyle/>
          <a:p>
            <a:pPr eaLnBrk="1" hangingPunct="1"/>
            <a:r>
              <a:rPr lang="en-US" altLang="en-US" sz="2400" dirty="0">
                <a:solidFill>
                  <a:srgbClr val="000000"/>
                </a:solidFill>
                <a:latin typeface="Calibri" pitchFamily="34" charset="0"/>
                <a:ea typeface="ＭＳ Ｐゴシック" pitchFamily="34" charset="-128"/>
              </a:rPr>
              <a:t>FH will develop and implement written P&amp;Ps regarding the operation of its Compliance Program, including compliance with Federal health care program requirements and CIA</a:t>
            </a:r>
          </a:p>
          <a:p>
            <a:pPr eaLnBrk="1" hangingPunct="1">
              <a:buFontTx/>
              <a:buNone/>
            </a:pPr>
            <a:endParaRPr lang="en-US" altLang="en-US" sz="2400" dirty="0">
              <a:solidFill>
                <a:srgbClr val="000000"/>
              </a:solidFill>
              <a:latin typeface="Calibri" pitchFamily="34" charset="0"/>
              <a:ea typeface="ＭＳ Ｐゴシック" pitchFamily="34" charset="-128"/>
            </a:endParaRPr>
          </a:p>
          <a:p>
            <a:pPr eaLnBrk="1" hangingPunct="1"/>
            <a:r>
              <a:rPr lang="en-US" altLang="en-US" sz="2400" dirty="0">
                <a:solidFill>
                  <a:srgbClr val="000000"/>
                </a:solidFill>
                <a:latin typeface="Calibri" pitchFamily="34" charset="0"/>
                <a:ea typeface="ＭＳ Ｐゴシック" pitchFamily="34" charset="-128"/>
              </a:rPr>
              <a:t>Compliance with P&amp;Ps are to be an element of evaluating employees’ performance</a:t>
            </a:r>
          </a:p>
          <a:p>
            <a:pPr eaLnBrk="1" hangingPunct="1">
              <a:buFontTx/>
              <a:buNone/>
            </a:pPr>
            <a:endParaRPr lang="en-US" altLang="en-US" sz="2400" dirty="0">
              <a:solidFill>
                <a:srgbClr val="000000"/>
              </a:solidFill>
              <a:latin typeface="Calibri" pitchFamily="34" charset="0"/>
              <a:ea typeface="ＭＳ Ｐゴシック" pitchFamily="34" charset="-128"/>
            </a:endParaRPr>
          </a:p>
          <a:p>
            <a:pPr eaLnBrk="1" hangingPunct="1"/>
            <a:r>
              <a:rPr lang="en-US" altLang="en-US" sz="2400" dirty="0">
                <a:solidFill>
                  <a:srgbClr val="000000"/>
                </a:solidFill>
                <a:latin typeface="Calibri" pitchFamily="34" charset="0"/>
                <a:ea typeface="ＭＳ Ｐゴシック" pitchFamily="34" charset="-128"/>
              </a:rPr>
              <a:t>P&amp;Ps are to be updated at least annually and made available to Covered Persons</a:t>
            </a:r>
          </a:p>
          <a:p>
            <a:pPr eaLnBrk="1" hangingPunct="1"/>
            <a:endParaRPr lang="en-US" altLang="en-US" sz="2000" b="1" u="sng" dirty="0">
              <a:solidFill>
                <a:srgbClr val="000000"/>
              </a:solidFill>
              <a:latin typeface="Calibri" pitchFamily="34" charset="0"/>
              <a:ea typeface="ＭＳ Ｐゴシック" pitchFamily="34" charset="-128"/>
            </a:endParaRPr>
          </a:p>
          <a:p>
            <a:pPr eaLnBrk="1" hangingPunct="1"/>
            <a:endParaRPr lang="en-US" altLang="en-US" sz="2000" dirty="0">
              <a:solidFill>
                <a:srgbClr val="000000"/>
              </a:solidFill>
              <a:latin typeface="Calibri" pitchFamily="34" charset="0"/>
              <a:ea typeface="ＭＳ Ｐゴシック" pitchFamily="34" charset="-128"/>
            </a:endParaRPr>
          </a:p>
          <a:p>
            <a:endParaRPr lang="en-US" altLang="en-US" dirty="0">
              <a:ea typeface="ＭＳ Ｐゴシック" pitchFamily="34" charset="-128"/>
            </a:endParaRPr>
          </a:p>
        </p:txBody>
      </p:sp>
      <p:sp>
        <p:nvSpPr>
          <p:cNvPr id="5" name="Title 1"/>
          <p:cNvSpPr txBox="1">
            <a:spLocks/>
          </p:cNvSpPr>
          <p:nvPr/>
        </p:nvSpPr>
        <p:spPr>
          <a:xfrm>
            <a:off x="0" y="0"/>
            <a:ext cx="9144000" cy="990600"/>
          </a:xfrm>
          <a:prstGeom prst="rect">
            <a:avLst/>
          </a:prstGeom>
        </p:spPr>
        <p:style>
          <a:lnRef idx="0">
            <a:schemeClr val="accent1"/>
          </a:lnRef>
          <a:fillRef idx="3">
            <a:schemeClr val="accent1"/>
          </a:fillRef>
          <a:effectRef idx="3">
            <a:schemeClr val="accent1"/>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182880" algn="l"/>
            <a:r>
              <a:rPr lang="en-US" b="1" dirty="0"/>
              <a:t>Written Standards</a:t>
            </a:r>
            <a:endParaRPr lang="en-US" b="1"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2" name="Slide Number Placeholder 1"/>
          <p:cNvSpPr>
            <a:spLocks noGrp="1"/>
          </p:cNvSpPr>
          <p:nvPr>
            <p:ph type="sldNum" sz="quarter" idx="12"/>
          </p:nvPr>
        </p:nvSpPr>
        <p:spPr/>
        <p:txBody>
          <a:bodyPr/>
          <a:lstStyle/>
          <a:p>
            <a:fld id="{58A70C54-1150-4F39-9CE0-7E91B8353D01}" type="slidenum">
              <a:rPr lang="en-US" smtClean="0">
                <a:solidFill>
                  <a:prstClr val="black">
                    <a:lumMod val="50000"/>
                    <a:lumOff val="50000"/>
                  </a:prstClr>
                </a:solidFill>
              </a:rPr>
              <a:pPr/>
              <a:t>10</a:t>
            </a:fld>
            <a:endParaRPr lang="en-US" dirty="0">
              <a:solidFill>
                <a:prstClr val="black">
                  <a:lumMod val="50000"/>
                  <a:lumOff val="50000"/>
                </a:prstClr>
              </a:solidFill>
            </a:endParaRPr>
          </a:p>
        </p:txBody>
      </p:sp>
    </p:spTree>
    <p:extLst>
      <p:ext uri="{BB962C8B-B14F-4D97-AF65-F5344CB8AC3E}">
        <p14:creationId xmlns:p14="http://schemas.microsoft.com/office/powerpoint/2010/main" val="19557106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eaLnBrk="1" fontAlgn="auto" hangingPunct="1">
              <a:spcAft>
                <a:spcPts val="0"/>
              </a:spcAft>
              <a:buFont typeface="Arial" panose="020B0604020202020204" pitchFamily="34" charset="0"/>
              <a:buChar char="•"/>
              <a:defRPr/>
            </a:pPr>
            <a:r>
              <a:rPr lang="en-US" sz="2400" kern="1200" dirty="0">
                <a:solidFill>
                  <a:prstClr val="black"/>
                </a:solidFill>
                <a:latin typeface="Calibri"/>
              </a:rPr>
              <a:t>Covered Persons, including BOD, to receive annual training on Compliance Program, CIA and Federal health care program requirements</a:t>
            </a:r>
          </a:p>
          <a:p>
            <a:pPr marL="0" indent="0" eaLnBrk="1" fontAlgn="auto" hangingPunct="1">
              <a:spcAft>
                <a:spcPts val="0"/>
              </a:spcAft>
              <a:buFontTx/>
              <a:buNone/>
              <a:defRPr/>
            </a:pPr>
            <a:endParaRPr lang="en-US" sz="2400" kern="1200" dirty="0">
              <a:solidFill>
                <a:prstClr val="black"/>
              </a:solidFill>
              <a:latin typeface="Calibri"/>
            </a:endParaRPr>
          </a:p>
          <a:p>
            <a:pPr marL="0" indent="0">
              <a:buFontTx/>
              <a:buNone/>
              <a:defRPr/>
            </a:pPr>
            <a:endParaRPr lang="en-US" dirty="0"/>
          </a:p>
        </p:txBody>
      </p:sp>
      <p:sp>
        <p:nvSpPr>
          <p:cNvPr id="6" name="Title 1"/>
          <p:cNvSpPr txBox="1">
            <a:spLocks/>
          </p:cNvSpPr>
          <p:nvPr/>
        </p:nvSpPr>
        <p:spPr>
          <a:xfrm>
            <a:off x="0" y="0"/>
            <a:ext cx="9144000" cy="990600"/>
          </a:xfrm>
          <a:prstGeom prst="rect">
            <a:avLst/>
          </a:prstGeom>
        </p:spPr>
        <p:style>
          <a:lnRef idx="0">
            <a:schemeClr val="accent1"/>
          </a:lnRef>
          <a:fillRef idx="3">
            <a:schemeClr val="accent1"/>
          </a:fillRef>
          <a:effectRef idx="3">
            <a:schemeClr val="accent1"/>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182880" algn="l"/>
            <a:r>
              <a:rPr lang="en-US" b="1" dirty="0"/>
              <a:t>Training and Education</a:t>
            </a:r>
            <a:endParaRPr lang="en-US" b="1"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Slide Number Placeholder 3"/>
          <p:cNvSpPr>
            <a:spLocks noGrp="1"/>
          </p:cNvSpPr>
          <p:nvPr>
            <p:ph type="sldNum" sz="quarter" idx="12"/>
          </p:nvPr>
        </p:nvSpPr>
        <p:spPr/>
        <p:txBody>
          <a:bodyPr/>
          <a:lstStyle/>
          <a:p>
            <a:fld id="{58A70C54-1150-4F39-9CE0-7E91B8353D01}" type="slidenum">
              <a:rPr lang="en-US" smtClean="0">
                <a:solidFill>
                  <a:prstClr val="black">
                    <a:lumMod val="50000"/>
                    <a:lumOff val="50000"/>
                  </a:prstClr>
                </a:solidFill>
              </a:rPr>
              <a:pPr/>
              <a:t>11</a:t>
            </a:fld>
            <a:endParaRPr lang="en-US" dirty="0">
              <a:solidFill>
                <a:prstClr val="black">
                  <a:lumMod val="50000"/>
                  <a:lumOff val="50000"/>
                </a:prstClr>
              </a:solidFill>
            </a:endParaRPr>
          </a:p>
        </p:txBody>
      </p:sp>
    </p:spTree>
    <p:extLst>
      <p:ext uri="{BB962C8B-B14F-4D97-AF65-F5344CB8AC3E}">
        <p14:creationId xmlns:p14="http://schemas.microsoft.com/office/powerpoint/2010/main" val="974901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0" y="0"/>
            <a:ext cx="9144000" cy="914400"/>
          </a:xfrm>
        </p:spPr>
        <p:txBody>
          <a:bodyPr/>
          <a:lstStyle/>
          <a:p>
            <a:r>
              <a:rPr lang="en-US" altLang="en-US" sz="3200">
                <a:solidFill>
                  <a:srgbClr val="FFFFFF"/>
                </a:solidFill>
                <a:ea typeface="ＭＳ Ｐゴシック" pitchFamily="34" charset="-128"/>
              </a:rPr>
              <a:t> </a:t>
            </a:r>
            <a:r>
              <a:rPr lang="en-US" altLang="en-US" sz="3200" u="sng">
                <a:solidFill>
                  <a:srgbClr val="FFFFFF"/>
                </a:solidFill>
                <a:ea typeface="ＭＳ Ｐゴシック" pitchFamily="34" charset="-128"/>
              </a:rPr>
              <a:t>Review Procedures</a:t>
            </a:r>
            <a:endParaRPr lang="en-US" altLang="en-US">
              <a:ea typeface="ＭＳ Ｐゴシック" pitchFamily="34" charset="-128"/>
            </a:endParaRPr>
          </a:p>
        </p:txBody>
      </p:sp>
      <p:sp>
        <p:nvSpPr>
          <p:cNvPr id="13315" name="Content Placeholder 2"/>
          <p:cNvSpPr>
            <a:spLocks noGrp="1"/>
          </p:cNvSpPr>
          <p:nvPr>
            <p:ph idx="1"/>
          </p:nvPr>
        </p:nvSpPr>
        <p:spPr>
          <a:xfrm>
            <a:off x="457200" y="1295400"/>
            <a:ext cx="8229600" cy="5029200"/>
          </a:xfrm>
        </p:spPr>
        <p:txBody>
          <a:bodyPr>
            <a:noAutofit/>
          </a:bodyPr>
          <a:lstStyle/>
          <a:p>
            <a:r>
              <a:rPr lang="en-US" altLang="en-US" sz="2200" dirty="0">
                <a:ea typeface="ＭＳ Ｐゴシック" pitchFamily="34" charset="-128"/>
              </a:rPr>
              <a:t>FH is to engage an Independent Review Organization to perform the following reviews:</a:t>
            </a:r>
          </a:p>
          <a:p>
            <a:pPr marL="0" indent="0">
              <a:buNone/>
            </a:pPr>
            <a:endParaRPr lang="en-US" altLang="en-US" sz="2200" dirty="0">
              <a:ea typeface="ＭＳ Ｐゴシック" pitchFamily="34" charset="-128"/>
            </a:endParaRPr>
          </a:p>
          <a:p>
            <a:pPr lvl="1" indent="-342900">
              <a:buFont typeface="Wingdings" pitchFamily="2" charset="2"/>
              <a:buChar char="Ø"/>
            </a:pPr>
            <a:r>
              <a:rPr lang="en-US" altLang="en-US" sz="2200" b="1" u="sng" dirty="0">
                <a:ea typeface="ＭＳ Ｐゴシック" pitchFamily="34" charset="-128"/>
              </a:rPr>
              <a:t>Provider and Facility Network Review</a:t>
            </a:r>
          </a:p>
          <a:p>
            <a:pPr marL="800100" lvl="2" indent="0">
              <a:buFontTx/>
              <a:buNone/>
            </a:pPr>
            <a:r>
              <a:rPr lang="en-US" altLang="en-US" sz="2200" dirty="0">
                <a:ea typeface="ＭＳ Ｐゴシック" pitchFamily="34" charset="-128"/>
              </a:rPr>
              <a:t>In the event that FH expands its service area during the term of the CIA, the IRO is to confirm the accuracy of the data submitted to CMS and is to prepare a Network Review Report  (Appendix B of CIA)</a:t>
            </a:r>
          </a:p>
          <a:p>
            <a:pPr marL="800100" lvl="2" indent="0">
              <a:buFontTx/>
              <a:buNone/>
            </a:pPr>
            <a:endParaRPr lang="en-US" altLang="en-US" sz="2200" dirty="0">
              <a:ea typeface="ＭＳ Ｐゴシック" pitchFamily="34" charset="-128"/>
            </a:endParaRPr>
          </a:p>
          <a:p>
            <a:pPr lvl="1" indent="-342900">
              <a:buFont typeface="Wingdings" pitchFamily="2" charset="2"/>
              <a:buChar char="Ø"/>
            </a:pPr>
            <a:r>
              <a:rPr lang="en-US" altLang="en-US" sz="2200" b="1" u="sng" dirty="0">
                <a:ea typeface="ＭＳ Ｐゴシック" pitchFamily="34" charset="-128"/>
              </a:rPr>
              <a:t>Risk Adjustment Review </a:t>
            </a:r>
          </a:p>
          <a:p>
            <a:pPr lvl="1" indent="-342900">
              <a:buFontTx/>
              <a:buNone/>
            </a:pPr>
            <a:r>
              <a:rPr lang="en-US" altLang="en-US" sz="2200" dirty="0">
                <a:ea typeface="ＭＳ Ｐゴシック" pitchFamily="34" charset="-128"/>
              </a:rPr>
              <a:t>	The IRO is to review FH’s RAPS filtering logic and conduct a chart review of a random sample of 100 risk adjusted members (Appendix C of CIA)</a:t>
            </a:r>
          </a:p>
        </p:txBody>
      </p:sp>
      <p:sp>
        <p:nvSpPr>
          <p:cNvPr id="5" name="Title 1"/>
          <p:cNvSpPr txBox="1">
            <a:spLocks/>
          </p:cNvSpPr>
          <p:nvPr/>
        </p:nvSpPr>
        <p:spPr>
          <a:xfrm>
            <a:off x="0" y="0"/>
            <a:ext cx="9144000" cy="990600"/>
          </a:xfrm>
          <a:prstGeom prst="rect">
            <a:avLst/>
          </a:prstGeom>
        </p:spPr>
        <p:style>
          <a:lnRef idx="0">
            <a:schemeClr val="accent1"/>
          </a:lnRef>
          <a:fillRef idx="3">
            <a:schemeClr val="accent1"/>
          </a:fillRef>
          <a:effectRef idx="3">
            <a:schemeClr val="accent1"/>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182880" algn="l"/>
            <a:r>
              <a:rPr lang="en-US" b="1" dirty="0"/>
              <a:t>Review Procedures</a:t>
            </a:r>
            <a:endParaRPr lang="en-US" b="1"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2" name="Slide Number Placeholder 1"/>
          <p:cNvSpPr>
            <a:spLocks noGrp="1"/>
          </p:cNvSpPr>
          <p:nvPr>
            <p:ph type="sldNum" sz="quarter" idx="12"/>
          </p:nvPr>
        </p:nvSpPr>
        <p:spPr/>
        <p:txBody>
          <a:bodyPr/>
          <a:lstStyle/>
          <a:p>
            <a:fld id="{58A70C54-1150-4F39-9CE0-7E91B8353D01}" type="slidenum">
              <a:rPr lang="en-US" smtClean="0">
                <a:solidFill>
                  <a:prstClr val="black">
                    <a:lumMod val="50000"/>
                    <a:lumOff val="50000"/>
                  </a:prstClr>
                </a:solidFill>
              </a:rPr>
              <a:pPr/>
              <a:t>12</a:t>
            </a:fld>
            <a:endParaRPr lang="en-US" dirty="0">
              <a:solidFill>
                <a:prstClr val="black">
                  <a:lumMod val="50000"/>
                  <a:lumOff val="50000"/>
                </a:prstClr>
              </a:solidFill>
            </a:endParaRPr>
          </a:p>
        </p:txBody>
      </p:sp>
    </p:spTree>
    <p:extLst>
      <p:ext uri="{BB962C8B-B14F-4D97-AF65-F5344CB8AC3E}">
        <p14:creationId xmlns:p14="http://schemas.microsoft.com/office/powerpoint/2010/main" val="18862324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Content Placeholder 2"/>
          <p:cNvSpPr>
            <a:spLocks noGrp="1"/>
          </p:cNvSpPr>
          <p:nvPr>
            <p:ph idx="1"/>
          </p:nvPr>
        </p:nvSpPr>
        <p:spPr/>
        <p:txBody>
          <a:bodyPr/>
          <a:lstStyle/>
          <a:p>
            <a:r>
              <a:rPr lang="en-US" altLang="en-US" sz="2400" dirty="0">
                <a:ea typeface="ＭＳ Ｐゴシック" pitchFamily="34" charset="-128"/>
              </a:rPr>
              <a:t>FH is to conduct an annual risk assessment and internal review to identify and address any risks associated with FH’s participation in the Federal health care program </a:t>
            </a:r>
          </a:p>
          <a:p>
            <a:endParaRPr lang="en-US" altLang="en-US" sz="2400" dirty="0">
              <a:ea typeface="ＭＳ Ｐゴシック" pitchFamily="34" charset="-128"/>
            </a:endParaRPr>
          </a:p>
          <a:p>
            <a:r>
              <a:rPr lang="en-US" altLang="en-US" sz="2400" dirty="0">
                <a:ea typeface="ＭＳ Ｐゴシック" pitchFamily="34" charset="-128"/>
              </a:rPr>
              <a:t>Requirements:</a:t>
            </a:r>
          </a:p>
          <a:p>
            <a:pPr lvl="1">
              <a:buFont typeface="Wingdings" pitchFamily="2" charset="2"/>
              <a:buChar char="Ø"/>
            </a:pPr>
            <a:r>
              <a:rPr lang="en-US" altLang="en-US" sz="2000" dirty="0">
                <a:ea typeface="ＭＳ Ｐゴシック" pitchFamily="34" charset="-128"/>
              </a:rPr>
              <a:t>Identify and prioritize risks</a:t>
            </a:r>
          </a:p>
          <a:p>
            <a:pPr lvl="1">
              <a:buFont typeface="Wingdings" pitchFamily="2" charset="2"/>
              <a:buChar char="Ø"/>
            </a:pPr>
            <a:r>
              <a:rPr lang="en-US" altLang="en-US" sz="2000" dirty="0">
                <a:ea typeface="ＭＳ Ｐゴシック" pitchFamily="34" charset="-128"/>
              </a:rPr>
              <a:t>Develop internal audit work plans </a:t>
            </a:r>
          </a:p>
          <a:p>
            <a:pPr lvl="1">
              <a:buFont typeface="Wingdings" pitchFamily="2" charset="2"/>
              <a:buChar char="Ø"/>
            </a:pPr>
            <a:r>
              <a:rPr lang="en-US" altLang="en-US" sz="2000" dirty="0">
                <a:ea typeface="ＭＳ Ｐゴシック" pitchFamily="34" charset="-128"/>
              </a:rPr>
              <a:t>Implement work plans</a:t>
            </a:r>
          </a:p>
          <a:p>
            <a:pPr lvl="1">
              <a:buFont typeface="Wingdings" pitchFamily="2" charset="2"/>
              <a:buChar char="Ø"/>
            </a:pPr>
            <a:r>
              <a:rPr lang="en-US" altLang="en-US" sz="2000" dirty="0">
                <a:ea typeface="ＭＳ Ｐゴシック" pitchFamily="34" charset="-128"/>
              </a:rPr>
              <a:t>Develop CAPs in response to results</a:t>
            </a:r>
          </a:p>
          <a:p>
            <a:pPr lvl="1">
              <a:buFont typeface="Wingdings" pitchFamily="2" charset="2"/>
              <a:buChar char="Ø"/>
            </a:pPr>
            <a:r>
              <a:rPr lang="en-US" altLang="en-US" sz="2000" dirty="0">
                <a:ea typeface="ＭＳ Ｐゴシック" pitchFamily="34" charset="-128"/>
              </a:rPr>
              <a:t>Track implementation of the CAPs to assess effectiveness</a:t>
            </a:r>
          </a:p>
        </p:txBody>
      </p:sp>
      <p:sp>
        <p:nvSpPr>
          <p:cNvPr id="6" name="Title 1"/>
          <p:cNvSpPr txBox="1">
            <a:spLocks/>
          </p:cNvSpPr>
          <p:nvPr/>
        </p:nvSpPr>
        <p:spPr>
          <a:xfrm>
            <a:off x="0" y="0"/>
            <a:ext cx="9144000" cy="1143000"/>
          </a:xfrm>
          <a:prstGeom prst="rect">
            <a:avLst/>
          </a:prstGeom>
        </p:spPr>
        <p:style>
          <a:lnRef idx="0">
            <a:schemeClr val="accent1"/>
          </a:lnRef>
          <a:fillRef idx="3">
            <a:schemeClr val="accent1"/>
          </a:fillRef>
          <a:effectRef idx="3">
            <a:schemeClr val="accent1"/>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182880" algn="l"/>
            <a:r>
              <a:rPr lang="en-US" sz="4000" b="1" dirty="0"/>
              <a:t>Risk Assessment and Internal Review Process</a:t>
            </a:r>
            <a:endParaRPr lang="en-US" sz="4000" b="1"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 name="Slide Number Placeholder 2"/>
          <p:cNvSpPr>
            <a:spLocks noGrp="1"/>
          </p:cNvSpPr>
          <p:nvPr>
            <p:ph type="sldNum" sz="quarter" idx="12"/>
          </p:nvPr>
        </p:nvSpPr>
        <p:spPr/>
        <p:txBody>
          <a:bodyPr/>
          <a:lstStyle/>
          <a:p>
            <a:fld id="{58A70C54-1150-4F39-9CE0-7E91B8353D01}" type="slidenum">
              <a:rPr lang="en-US" smtClean="0">
                <a:solidFill>
                  <a:prstClr val="black">
                    <a:lumMod val="50000"/>
                    <a:lumOff val="50000"/>
                  </a:prstClr>
                </a:solidFill>
              </a:rPr>
              <a:pPr/>
              <a:t>13</a:t>
            </a:fld>
            <a:endParaRPr lang="en-US" dirty="0">
              <a:solidFill>
                <a:prstClr val="black">
                  <a:lumMod val="50000"/>
                  <a:lumOff val="50000"/>
                </a:prstClr>
              </a:solidFill>
            </a:endParaRPr>
          </a:p>
        </p:txBody>
      </p:sp>
    </p:spTree>
    <p:extLst>
      <p:ext uri="{BB962C8B-B14F-4D97-AF65-F5344CB8AC3E}">
        <p14:creationId xmlns:p14="http://schemas.microsoft.com/office/powerpoint/2010/main" val="30896935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0" y="0"/>
            <a:ext cx="9144000" cy="914400"/>
          </a:xfrm>
        </p:spPr>
        <p:txBody>
          <a:bodyPr/>
          <a:lstStyle/>
          <a:p>
            <a:r>
              <a:rPr lang="en-US" altLang="en-US" sz="3200">
                <a:solidFill>
                  <a:srgbClr val="FFFFFF"/>
                </a:solidFill>
                <a:ea typeface="ＭＳ Ｐゴシック" pitchFamily="34" charset="-128"/>
              </a:rPr>
              <a:t> </a:t>
            </a:r>
            <a:r>
              <a:rPr lang="en-US" altLang="en-US" sz="3200" u="sng">
                <a:solidFill>
                  <a:srgbClr val="FFFFFF"/>
                </a:solidFill>
                <a:ea typeface="ＭＳ Ｐゴシック" pitchFamily="34" charset="-128"/>
              </a:rPr>
              <a:t>Disclosure Program</a:t>
            </a:r>
          </a:p>
        </p:txBody>
      </p:sp>
      <p:sp>
        <p:nvSpPr>
          <p:cNvPr id="15363" name="Content Placeholder 2"/>
          <p:cNvSpPr>
            <a:spLocks noGrp="1"/>
          </p:cNvSpPr>
          <p:nvPr>
            <p:ph idx="1"/>
          </p:nvPr>
        </p:nvSpPr>
        <p:spPr/>
        <p:txBody>
          <a:bodyPr/>
          <a:lstStyle/>
          <a:p>
            <a:r>
              <a:rPr lang="en-US" altLang="en-US" sz="2400" dirty="0">
                <a:solidFill>
                  <a:srgbClr val="000000"/>
                </a:solidFill>
                <a:latin typeface="Calibri" pitchFamily="34" charset="0"/>
                <a:ea typeface="ＭＳ Ｐゴシック" pitchFamily="34" charset="-128"/>
              </a:rPr>
              <a:t>FH to establish and publicize the existence of a Disclosure Program by which individuals can report any identified issues or questions associated with FH’s policies, conduct, practices or procedures</a:t>
            </a:r>
          </a:p>
          <a:p>
            <a:pPr marL="0" indent="0" eaLnBrk="1" hangingPunct="1">
              <a:buFontTx/>
              <a:buNone/>
            </a:pPr>
            <a:endParaRPr lang="en-US" altLang="en-US" sz="2400" dirty="0">
              <a:solidFill>
                <a:srgbClr val="000000"/>
              </a:solidFill>
              <a:latin typeface="Calibri" pitchFamily="34" charset="0"/>
              <a:ea typeface="ＭＳ Ｐゴシック" pitchFamily="34" charset="-128"/>
            </a:endParaRPr>
          </a:p>
          <a:p>
            <a:r>
              <a:rPr lang="en-US" altLang="en-US" sz="2400" dirty="0">
                <a:solidFill>
                  <a:srgbClr val="000000"/>
                </a:solidFill>
                <a:latin typeface="Calibri" pitchFamily="34" charset="0"/>
                <a:ea typeface="ＭＳ Ｐゴシック" pitchFamily="34" charset="-128"/>
              </a:rPr>
              <a:t>Once a disclosure is made, the CO must gather relevant information and make a good faith inquiry into the allegations</a:t>
            </a:r>
          </a:p>
          <a:p>
            <a:pPr marL="0" indent="0" eaLnBrk="1" hangingPunct="1">
              <a:buFontTx/>
              <a:buNone/>
            </a:pPr>
            <a:endParaRPr lang="en-US" altLang="en-US" sz="2400" dirty="0">
              <a:solidFill>
                <a:srgbClr val="000000"/>
              </a:solidFill>
              <a:latin typeface="Calibri" pitchFamily="34" charset="0"/>
              <a:ea typeface="ＭＳ Ｐゴシック" pitchFamily="34" charset="-128"/>
            </a:endParaRPr>
          </a:p>
          <a:p>
            <a:r>
              <a:rPr lang="en-US" altLang="en-US" sz="2400" dirty="0">
                <a:solidFill>
                  <a:srgbClr val="000000"/>
                </a:solidFill>
                <a:latin typeface="Calibri" pitchFamily="34" charset="0"/>
                <a:ea typeface="ＭＳ Ｐゴシック" pitchFamily="34" charset="-128"/>
              </a:rPr>
              <a:t> FH must maintain a disclosure log, including status of log and any corrective action taken in response</a:t>
            </a:r>
          </a:p>
          <a:p>
            <a:pPr marL="0" indent="0"/>
            <a:endParaRPr lang="en-US" altLang="en-US" sz="2400" dirty="0">
              <a:ea typeface="ＭＳ Ｐゴシック" pitchFamily="34" charset="-128"/>
            </a:endParaRPr>
          </a:p>
        </p:txBody>
      </p:sp>
      <p:sp>
        <p:nvSpPr>
          <p:cNvPr id="5" name="Title 1"/>
          <p:cNvSpPr txBox="1">
            <a:spLocks/>
          </p:cNvSpPr>
          <p:nvPr/>
        </p:nvSpPr>
        <p:spPr>
          <a:xfrm>
            <a:off x="0" y="0"/>
            <a:ext cx="9144000" cy="990600"/>
          </a:xfrm>
          <a:prstGeom prst="rect">
            <a:avLst/>
          </a:prstGeom>
        </p:spPr>
        <p:style>
          <a:lnRef idx="0">
            <a:schemeClr val="accent1"/>
          </a:lnRef>
          <a:fillRef idx="3">
            <a:schemeClr val="accent1"/>
          </a:fillRef>
          <a:effectRef idx="3">
            <a:schemeClr val="accent1"/>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182880" algn="l"/>
            <a:r>
              <a:rPr lang="en-US" b="1" dirty="0"/>
              <a:t>Disclosure Program</a:t>
            </a:r>
            <a:endParaRPr lang="en-US" b="1"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2" name="Slide Number Placeholder 1"/>
          <p:cNvSpPr>
            <a:spLocks noGrp="1"/>
          </p:cNvSpPr>
          <p:nvPr>
            <p:ph type="sldNum" sz="quarter" idx="12"/>
          </p:nvPr>
        </p:nvSpPr>
        <p:spPr/>
        <p:txBody>
          <a:bodyPr/>
          <a:lstStyle/>
          <a:p>
            <a:fld id="{58A70C54-1150-4F39-9CE0-7E91B8353D01}" type="slidenum">
              <a:rPr lang="en-US" smtClean="0">
                <a:solidFill>
                  <a:prstClr val="black">
                    <a:lumMod val="50000"/>
                    <a:lumOff val="50000"/>
                  </a:prstClr>
                </a:solidFill>
              </a:rPr>
              <a:pPr/>
              <a:t>14</a:t>
            </a:fld>
            <a:endParaRPr lang="en-US" dirty="0">
              <a:solidFill>
                <a:prstClr val="black">
                  <a:lumMod val="50000"/>
                  <a:lumOff val="50000"/>
                </a:prstClr>
              </a:solidFill>
            </a:endParaRPr>
          </a:p>
        </p:txBody>
      </p:sp>
    </p:spTree>
    <p:extLst>
      <p:ext uri="{BB962C8B-B14F-4D97-AF65-F5344CB8AC3E}">
        <p14:creationId xmlns:p14="http://schemas.microsoft.com/office/powerpoint/2010/main" val="10868543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0" y="0"/>
            <a:ext cx="9144000" cy="914400"/>
          </a:xfrm>
        </p:spPr>
        <p:txBody>
          <a:bodyPr/>
          <a:lstStyle/>
          <a:p>
            <a:r>
              <a:rPr lang="en-US" altLang="en-US" sz="3200">
                <a:solidFill>
                  <a:srgbClr val="FFFFFF"/>
                </a:solidFill>
                <a:ea typeface="ＭＳ Ｐゴシック" pitchFamily="34" charset="-128"/>
              </a:rPr>
              <a:t> </a:t>
            </a:r>
            <a:r>
              <a:rPr lang="en-US" altLang="en-US" sz="3200" u="sng">
                <a:solidFill>
                  <a:srgbClr val="FFFFFF"/>
                </a:solidFill>
                <a:ea typeface="ＭＳ Ｐゴシック" pitchFamily="34" charset="-128"/>
              </a:rPr>
              <a:t>Ineligible Persons</a:t>
            </a:r>
            <a:endParaRPr lang="en-US" altLang="en-US">
              <a:ea typeface="ＭＳ Ｐゴシック" pitchFamily="34" charset="-128"/>
            </a:endParaRPr>
          </a:p>
        </p:txBody>
      </p:sp>
      <p:sp>
        <p:nvSpPr>
          <p:cNvPr id="16387" name="Content Placeholder 2"/>
          <p:cNvSpPr>
            <a:spLocks noGrp="1"/>
          </p:cNvSpPr>
          <p:nvPr>
            <p:ph idx="1"/>
          </p:nvPr>
        </p:nvSpPr>
        <p:spPr/>
        <p:txBody>
          <a:bodyPr/>
          <a:lstStyle/>
          <a:p>
            <a:r>
              <a:rPr lang="en-US" altLang="en-US" sz="2400" dirty="0">
                <a:ea typeface="ＭＳ Ｐゴシック" pitchFamily="34" charset="-128"/>
              </a:rPr>
              <a:t>FH is to ensure that all prospective and current Covered Persons are not excluded from participation in any Federal health care program by screening them against the OIG exclusions list</a:t>
            </a:r>
          </a:p>
          <a:p>
            <a:pPr marL="0" indent="0">
              <a:buFontTx/>
              <a:buNone/>
            </a:pPr>
            <a:endParaRPr lang="en-US" altLang="en-US" sz="2400" dirty="0">
              <a:ea typeface="ＭＳ Ｐゴシック" pitchFamily="34" charset="-128"/>
            </a:endParaRPr>
          </a:p>
          <a:p>
            <a:r>
              <a:rPr lang="en-US" altLang="en-US" sz="2400" dirty="0">
                <a:ea typeface="ＭＳ Ｐゴシック" pitchFamily="34" charset="-128"/>
              </a:rPr>
              <a:t>FH may not make payments to excluded persons</a:t>
            </a:r>
          </a:p>
        </p:txBody>
      </p:sp>
      <p:sp>
        <p:nvSpPr>
          <p:cNvPr id="5" name="Title 1"/>
          <p:cNvSpPr txBox="1">
            <a:spLocks/>
          </p:cNvSpPr>
          <p:nvPr/>
        </p:nvSpPr>
        <p:spPr>
          <a:xfrm>
            <a:off x="0" y="0"/>
            <a:ext cx="9144000" cy="990600"/>
          </a:xfrm>
          <a:prstGeom prst="rect">
            <a:avLst/>
          </a:prstGeom>
        </p:spPr>
        <p:style>
          <a:lnRef idx="0">
            <a:schemeClr val="accent1"/>
          </a:lnRef>
          <a:fillRef idx="3">
            <a:schemeClr val="accent1"/>
          </a:fillRef>
          <a:effectRef idx="3">
            <a:schemeClr val="accent1"/>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182880" algn="l"/>
            <a:r>
              <a:rPr lang="en-US" b="1" dirty="0"/>
              <a:t>Ineligible Persons</a:t>
            </a:r>
            <a:endParaRPr lang="en-US" b="1"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2" name="Slide Number Placeholder 1"/>
          <p:cNvSpPr>
            <a:spLocks noGrp="1"/>
          </p:cNvSpPr>
          <p:nvPr>
            <p:ph type="sldNum" sz="quarter" idx="12"/>
          </p:nvPr>
        </p:nvSpPr>
        <p:spPr/>
        <p:txBody>
          <a:bodyPr/>
          <a:lstStyle/>
          <a:p>
            <a:fld id="{58A70C54-1150-4F39-9CE0-7E91B8353D01}" type="slidenum">
              <a:rPr lang="en-US" smtClean="0">
                <a:solidFill>
                  <a:prstClr val="black">
                    <a:lumMod val="50000"/>
                    <a:lumOff val="50000"/>
                  </a:prstClr>
                </a:solidFill>
              </a:rPr>
              <a:pPr/>
              <a:t>15</a:t>
            </a:fld>
            <a:endParaRPr lang="en-US" dirty="0">
              <a:solidFill>
                <a:prstClr val="black">
                  <a:lumMod val="50000"/>
                  <a:lumOff val="50000"/>
                </a:prstClr>
              </a:solidFill>
            </a:endParaRPr>
          </a:p>
        </p:txBody>
      </p:sp>
    </p:spTree>
    <p:extLst>
      <p:ext uri="{BB962C8B-B14F-4D97-AF65-F5344CB8AC3E}">
        <p14:creationId xmlns:p14="http://schemas.microsoft.com/office/powerpoint/2010/main" val="20159913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0" y="-76200"/>
            <a:ext cx="9144000" cy="990600"/>
          </a:xfrm>
        </p:spPr>
        <p:txBody>
          <a:bodyPr/>
          <a:lstStyle/>
          <a:p>
            <a:r>
              <a:rPr lang="en-US" altLang="en-US" sz="2800" u="sng">
                <a:solidFill>
                  <a:srgbClr val="FFFFFF"/>
                </a:solidFill>
                <a:ea typeface="ＭＳ Ｐゴシック" pitchFamily="34" charset="-128"/>
              </a:rPr>
              <a:t>Notification of Government Investigation or Legal Proceeding</a:t>
            </a:r>
          </a:p>
        </p:txBody>
      </p:sp>
      <p:sp>
        <p:nvSpPr>
          <p:cNvPr id="17411" name="Content Placeholder 2"/>
          <p:cNvSpPr>
            <a:spLocks noGrp="1"/>
          </p:cNvSpPr>
          <p:nvPr>
            <p:ph idx="1"/>
          </p:nvPr>
        </p:nvSpPr>
        <p:spPr>
          <a:xfrm>
            <a:off x="381000" y="1524000"/>
            <a:ext cx="8382000" cy="4648200"/>
          </a:xfrm>
        </p:spPr>
        <p:txBody>
          <a:bodyPr/>
          <a:lstStyle/>
          <a:p>
            <a:pPr eaLnBrk="1" hangingPunct="1"/>
            <a:r>
              <a:rPr lang="en-US" altLang="en-US" sz="2400" dirty="0">
                <a:solidFill>
                  <a:srgbClr val="000000"/>
                </a:solidFill>
                <a:latin typeface="Calibri" pitchFamily="34" charset="0"/>
                <a:ea typeface="ＭＳ Ｐゴシック" pitchFamily="34" charset="-128"/>
              </a:rPr>
              <a:t>Within 30 days after discovery, FH is to notify OIG of any investigation or legal proceeding known to FH conducted or brought by a governmental agency involving an allegation that FH has committed a crime or been involved in fraudulent activities. </a:t>
            </a:r>
          </a:p>
          <a:p>
            <a:pPr eaLnBrk="1" hangingPunct="1"/>
            <a:endParaRPr lang="en-US" altLang="en-US" sz="2400" b="1" u="sng" dirty="0">
              <a:solidFill>
                <a:srgbClr val="000000"/>
              </a:solidFill>
              <a:latin typeface="Calibri" pitchFamily="34" charset="0"/>
              <a:ea typeface="ＭＳ Ｐゴシック" pitchFamily="34" charset="-128"/>
            </a:endParaRPr>
          </a:p>
          <a:p>
            <a:pPr eaLnBrk="1" hangingPunct="1">
              <a:buFontTx/>
              <a:buNone/>
            </a:pPr>
            <a:endParaRPr lang="en-US" altLang="en-US" sz="1900" dirty="0">
              <a:solidFill>
                <a:srgbClr val="000000"/>
              </a:solidFill>
              <a:latin typeface="Calibri" pitchFamily="34" charset="0"/>
              <a:ea typeface="ＭＳ Ｐゴシック" pitchFamily="34" charset="-128"/>
            </a:endParaRPr>
          </a:p>
          <a:p>
            <a:endParaRPr lang="en-US" altLang="en-US" dirty="0">
              <a:ea typeface="ＭＳ Ｐゴシック" pitchFamily="34" charset="-128"/>
            </a:endParaRPr>
          </a:p>
        </p:txBody>
      </p:sp>
      <p:sp>
        <p:nvSpPr>
          <p:cNvPr id="5" name="Title 1"/>
          <p:cNvSpPr txBox="1">
            <a:spLocks/>
          </p:cNvSpPr>
          <p:nvPr/>
        </p:nvSpPr>
        <p:spPr>
          <a:xfrm>
            <a:off x="0" y="0"/>
            <a:ext cx="9144000" cy="1143000"/>
          </a:xfrm>
          <a:prstGeom prst="rect">
            <a:avLst/>
          </a:prstGeom>
        </p:spPr>
        <p:style>
          <a:lnRef idx="0">
            <a:schemeClr val="accent1"/>
          </a:lnRef>
          <a:fillRef idx="3">
            <a:schemeClr val="accent1"/>
          </a:fillRef>
          <a:effectRef idx="3">
            <a:schemeClr val="accent1"/>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182880" algn="l"/>
            <a:r>
              <a:rPr lang="en-US" altLang="en-US" sz="3800" b="1" dirty="0">
                <a:solidFill>
                  <a:srgbClr val="FFFFFF"/>
                </a:solidFill>
                <a:ea typeface="ＭＳ Ｐゴシック" pitchFamily="34" charset="-128"/>
              </a:rPr>
              <a:t>Notification of Government Investigation or Legal Proceeding</a:t>
            </a:r>
            <a:endParaRPr lang="en-US" sz="3800" b="1"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2" name="Slide Number Placeholder 1"/>
          <p:cNvSpPr>
            <a:spLocks noGrp="1"/>
          </p:cNvSpPr>
          <p:nvPr>
            <p:ph type="sldNum" sz="quarter" idx="12"/>
          </p:nvPr>
        </p:nvSpPr>
        <p:spPr/>
        <p:txBody>
          <a:bodyPr/>
          <a:lstStyle/>
          <a:p>
            <a:fld id="{58A70C54-1150-4F39-9CE0-7E91B8353D01}" type="slidenum">
              <a:rPr lang="en-US" smtClean="0">
                <a:solidFill>
                  <a:prstClr val="black">
                    <a:lumMod val="50000"/>
                    <a:lumOff val="50000"/>
                  </a:prstClr>
                </a:solidFill>
              </a:rPr>
              <a:pPr/>
              <a:t>16</a:t>
            </a:fld>
            <a:endParaRPr lang="en-US" dirty="0">
              <a:solidFill>
                <a:prstClr val="black">
                  <a:lumMod val="50000"/>
                  <a:lumOff val="50000"/>
                </a:prstClr>
              </a:solidFill>
            </a:endParaRPr>
          </a:p>
        </p:txBody>
      </p:sp>
    </p:spTree>
    <p:extLst>
      <p:ext uri="{BB962C8B-B14F-4D97-AF65-F5344CB8AC3E}">
        <p14:creationId xmlns:p14="http://schemas.microsoft.com/office/powerpoint/2010/main" val="17819118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Content Placeholder 2"/>
          <p:cNvSpPr>
            <a:spLocks noGrp="1"/>
          </p:cNvSpPr>
          <p:nvPr>
            <p:ph idx="1"/>
          </p:nvPr>
        </p:nvSpPr>
        <p:spPr/>
        <p:txBody>
          <a:bodyPr/>
          <a:lstStyle/>
          <a:p>
            <a:pPr eaLnBrk="1" hangingPunct="1">
              <a:buFontTx/>
              <a:buNone/>
            </a:pPr>
            <a:endParaRPr lang="en-US" altLang="en-US" dirty="0">
              <a:solidFill>
                <a:srgbClr val="000000"/>
              </a:solidFill>
              <a:latin typeface="Calibri" pitchFamily="34" charset="0"/>
              <a:ea typeface="ＭＳ Ｐゴシック" pitchFamily="34" charset="-128"/>
            </a:endParaRPr>
          </a:p>
          <a:p>
            <a:pPr eaLnBrk="1" hangingPunct="1">
              <a:buFontTx/>
              <a:buNone/>
            </a:pPr>
            <a:endParaRPr lang="en-US" altLang="en-US" dirty="0">
              <a:solidFill>
                <a:srgbClr val="000000"/>
              </a:solidFill>
              <a:latin typeface="Calibri" pitchFamily="34" charset="0"/>
              <a:ea typeface="ＭＳ Ｐゴシック" pitchFamily="34" charset="-128"/>
            </a:endParaRPr>
          </a:p>
          <a:p>
            <a:pPr eaLnBrk="1" hangingPunct="1"/>
            <a:r>
              <a:rPr lang="en-US" altLang="en-US" sz="2400" dirty="0">
                <a:solidFill>
                  <a:srgbClr val="000000"/>
                </a:solidFill>
                <a:latin typeface="Calibri" pitchFamily="34" charset="0"/>
                <a:ea typeface="ＭＳ Ｐゴシック" pitchFamily="34" charset="-128"/>
              </a:rPr>
              <a:t>FH is to develop and implement written P&amp;Ps regarding the identification, quantification, and notifications and/or repayments to CMS of overpayments received from any Federal health care program</a:t>
            </a:r>
          </a:p>
          <a:p>
            <a:endParaRPr lang="en-US" altLang="en-US" dirty="0">
              <a:ea typeface="ＭＳ Ｐゴシック" pitchFamily="34" charset="-128"/>
            </a:endParaRPr>
          </a:p>
        </p:txBody>
      </p:sp>
      <p:sp>
        <p:nvSpPr>
          <p:cNvPr id="8" name="Title 1"/>
          <p:cNvSpPr txBox="1">
            <a:spLocks/>
          </p:cNvSpPr>
          <p:nvPr/>
        </p:nvSpPr>
        <p:spPr>
          <a:xfrm>
            <a:off x="0" y="0"/>
            <a:ext cx="9144000" cy="990600"/>
          </a:xfrm>
          <a:prstGeom prst="rect">
            <a:avLst/>
          </a:prstGeom>
        </p:spPr>
        <p:style>
          <a:lnRef idx="0">
            <a:schemeClr val="accent1"/>
          </a:lnRef>
          <a:fillRef idx="3">
            <a:schemeClr val="accent1"/>
          </a:fillRef>
          <a:effectRef idx="3">
            <a:schemeClr val="accent1"/>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182880" algn="l"/>
            <a:r>
              <a:rPr lang="en-US" b="1" dirty="0"/>
              <a:t>Overpayments</a:t>
            </a:r>
            <a:endParaRPr lang="en-US" b="1"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Slide Number Placeholder 3"/>
          <p:cNvSpPr>
            <a:spLocks noGrp="1"/>
          </p:cNvSpPr>
          <p:nvPr>
            <p:ph type="sldNum" sz="quarter" idx="12"/>
          </p:nvPr>
        </p:nvSpPr>
        <p:spPr/>
        <p:txBody>
          <a:bodyPr/>
          <a:lstStyle/>
          <a:p>
            <a:fld id="{58A70C54-1150-4F39-9CE0-7E91B8353D01}" type="slidenum">
              <a:rPr lang="en-US" smtClean="0">
                <a:solidFill>
                  <a:prstClr val="black">
                    <a:lumMod val="50000"/>
                    <a:lumOff val="50000"/>
                  </a:prstClr>
                </a:solidFill>
              </a:rPr>
              <a:pPr/>
              <a:t>17</a:t>
            </a:fld>
            <a:endParaRPr lang="en-US" dirty="0">
              <a:solidFill>
                <a:prstClr val="black">
                  <a:lumMod val="50000"/>
                  <a:lumOff val="50000"/>
                </a:prstClr>
              </a:solidFill>
            </a:endParaRPr>
          </a:p>
        </p:txBody>
      </p:sp>
    </p:spTree>
    <p:extLst>
      <p:ext uri="{BB962C8B-B14F-4D97-AF65-F5344CB8AC3E}">
        <p14:creationId xmlns:p14="http://schemas.microsoft.com/office/powerpoint/2010/main" val="31806732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Content Placeholder 2"/>
          <p:cNvSpPr>
            <a:spLocks noGrp="1"/>
          </p:cNvSpPr>
          <p:nvPr>
            <p:ph idx="1"/>
          </p:nvPr>
        </p:nvSpPr>
        <p:spPr>
          <a:xfrm>
            <a:off x="457200" y="1371600"/>
            <a:ext cx="8229600" cy="4953000"/>
          </a:xfrm>
        </p:spPr>
        <p:txBody>
          <a:bodyPr>
            <a:normAutofit fontScale="92500" lnSpcReduction="10000"/>
          </a:bodyPr>
          <a:lstStyle/>
          <a:p>
            <a:pPr eaLnBrk="1" hangingPunct="1"/>
            <a:r>
              <a:rPr lang="ja-JP" altLang="en-US" sz="2400" dirty="0">
                <a:solidFill>
                  <a:srgbClr val="000000"/>
                </a:solidFill>
                <a:latin typeface="Calibri" pitchFamily="34" charset="0"/>
                <a:ea typeface="ＭＳ Ｐゴシック" pitchFamily="34" charset="-128"/>
              </a:rPr>
              <a:t>“</a:t>
            </a:r>
            <a:r>
              <a:rPr lang="en-US" altLang="ja-JP" sz="2400" dirty="0">
                <a:solidFill>
                  <a:srgbClr val="000000"/>
                </a:solidFill>
                <a:latin typeface="Calibri" pitchFamily="34" charset="0"/>
                <a:ea typeface="ＭＳ Ｐゴシック" pitchFamily="34" charset="-128"/>
              </a:rPr>
              <a:t>Reportable Event</a:t>
            </a:r>
            <a:r>
              <a:rPr lang="ja-JP" altLang="en-US" sz="2400" dirty="0">
                <a:solidFill>
                  <a:srgbClr val="000000"/>
                </a:solidFill>
                <a:latin typeface="Calibri" pitchFamily="34" charset="0"/>
                <a:ea typeface="ＭＳ Ｐゴシック" pitchFamily="34" charset="-128"/>
              </a:rPr>
              <a:t>”</a:t>
            </a:r>
            <a:r>
              <a:rPr lang="en-US" altLang="ja-JP" sz="2400" dirty="0">
                <a:solidFill>
                  <a:srgbClr val="000000"/>
                </a:solidFill>
                <a:latin typeface="Calibri" pitchFamily="34" charset="0"/>
                <a:ea typeface="ＭＳ Ｐゴシック" pitchFamily="34" charset="-128"/>
              </a:rPr>
              <a:t> includes:</a:t>
            </a:r>
          </a:p>
          <a:p>
            <a:pPr marL="0" indent="0" eaLnBrk="1" hangingPunct="1">
              <a:buNone/>
            </a:pPr>
            <a:endParaRPr lang="en-US" altLang="ja-JP" sz="2400" dirty="0">
              <a:solidFill>
                <a:srgbClr val="000000"/>
              </a:solidFill>
              <a:latin typeface="Calibri" pitchFamily="34" charset="0"/>
              <a:ea typeface="ＭＳ Ｐゴシック" pitchFamily="34" charset="-128"/>
            </a:endParaRPr>
          </a:p>
          <a:p>
            <a:pPr lvl="1" eaLnBrk="1" hangingPunct="1">
              <a:buFont typeface="Wingdings" pitchFamily="2" charset="2"/>
              <a:buChar char="Ø"/>
            </a:pPr>
            <a:r>
              <a:rPr lang="en-US" altLang="en-US" sz="2400" dirty="0">
                <a:solidFill>
                  <a:srgbClr val="000000"/>
                </a:solidFill>
                <a:latin typeface="Calibri" pitchFamily="34" charset="0"/>
                <a:ea typeface="ＭＳ Ｐゴシック" pitchFamily="34" charset="-128"/>
              </a:rPr>
              <a:t>Substantial overpayment; </a:t>
            </a:r>
          </a:p>
          <a:p>
            <a:pPr lvl="1" eaLnBrk="1" hangingPunct="1">
              <a:buFont typeface="Wingdings" pitchFamily="2" charset="2"/>
              <a:buChar char="Ø"/>
            </a:pPr>
            <a:r>
              <a:rPr lang="en-US" altLang="en-US" sz="2400" dirty="0">
                <a:solidFill>
                  <a:srgbClr val="000000"/>
                </a:solidFill>
                <a:latin typeface="Calibri" pitchFamily="34" charset="0"/>
                <a:ea typeface="ＭＳ Ｐゴシック" pitchFamily="34" charset="-128"/>
              </a:rPr>
              <a:t>a matter considered a probable violation of criminal, civil, or administrative laws relating to any Federal health care program</a:t>
            </a:r>
          </a:p>
          <a:p>
            <a:pPr lvl="1" eaLnBrk="1" hangingPunct="1">
              <a:buFont typeface="Wingdings" pitchFamily="2" charset="2"/>
              <a:buChar char="Ø"/>
            </a:pPr>
            <a:r>
              <a:rPr lang="en-US" altLang="en-US" sz="2400" dirty="0">
                <a:solidFill>
                  <a:srgbClr val="000000"/>
                </a:solidFill>
                <a:latin typeface="Calibri" pitchFamily="34" charset="0"/>
                <a:ea typeface="ＭＳ Ｐゴシック" pitchFamily="34" charset="-128"/>
              </a:rPr>
              <a:t>the employment of or contracting with a Covered Person who is an Ineligible Person </a:t>
            </a:r>
          </a:p>
          <a:p>
            <a:pPr lvl="1" eaLnBrk="1" hangingPunct="1">
              <a:buFont typeface="Wingdings" pitchFamily="2" charset="2"/>
              <a:buChar char="Ø"/>
            </a:pPr>
            <a:r>
              <a:rPr lang="en-US" altLang="en-US" sz="2400" dirty="0">
                <a:solidFill>
                  <a:srgbClr val="000000"/>
                </a:solidFill>
                <a:latin typeface="Calibri" pitchFamily="34" charset="0"/>
                <a:ea typeface="ＭＳ Ｐゴシック" pitchFamily="34" charset="-128"/>
              </a:rPr>
              <a:t>the filing of a bankruptcy petition by FH</a:t>
            </a:r>
          </a:p>
          <a:p>
            <a:pPr marL="457200" lvl="1" indent="0" eaLnBrk="1" hangingPunct="1">
              <a:buNone/>
            </a:pPr>
            <a:endParaRPr lang="en-US" altLang="en-US" sz="2000" dirty="0">
              <a:solidFill>
                <a:srgbClr val="000000"/>
              </a:solidFill>
              <a:latin typeface="Calibri" pitchFamily="34" charset="0"/>
              <a:ea typeface="ＭＳ Ｐゴシック" pitchFamily="34" charset="-128"/>
            </a:endParaRPr>
          </a:p>
          <a:p>
            <a:pPr eaLnBrk="1" hangingPunct="1"/>
            <a:r>
              <a:rPr lang="en-US" altLang="en-US" sz="2400" dirty="0">
                <a:solidFill>
                  <a:srgbClr val="000000"/>
                </a:solidFill>
                <a:latin typeface="Calibri" pitchFamily="34" charset="0"/>
                <a:ea typeface="ＭＳ Ｐゴシック" pitchFamily="34" charset="-128"/>
              </a:rPr>
              <a:t>FH to report a Reportable Event to OIG within 30 days after the determination that a Reportable Event exists</a:t>
            </a:r>
          </a:p>
          <a:p>
            <a:pPr marL="0" indent="0" eaLnBrk="1" hangingPunct="1">
              <a:buNone/>
            </a:pPr>
            <a:endParaRPr lang="en-US" altLang="en-US" sz="2400" dirty="0">
              <a:solidFill>
                <a:srgbClr val="000000"/>
              </a:solidFill>
              <a:latin typeface="Calibri" pitchFamily="34" charset="0"/>
              <a:ea typeface="ＭＳ Ｐゴシック" pitchFamily="34" charset="-128"/>
            </a:endParaRPr>
          </a:p>
          <a:p>
            <a:pPr eaLnBrk="1" hangingPunct="1"/>
            <a:r>
              <a:rPr lang="en-US" altLang="en-US" sz="2400" dirty="0">
                <a:solidFill>
                  <a:srgbClr val="000000"/>
                </a:solidFill>
                <a:latin typeface="Calibri" pitchFamily="34" charset="0"/>
                <a:ea typeface="ＭＳ Ｐゴシック" pitchFamily="34" charset="-128"/>
              </a:rPr>
              <a:t>If the Reportable Event is a Overpayment, FH is to report and repay the Overpayment  </a:t>
            </a:r>
          </a:p>
          <a:p>
            <a:endParaRPr lang="en-US" altLang="en-US" dirty="0">
              <a:ea typeface="ＭＳ Ｐゴシック" pitchFamily="34" charset="-128"/>
            </a:endParaRPr>
          </a:p>
        </p:txBody>
      </p:sp>
      <p:sp>
        <p:nvSpPr>
          <p:cNvPr id="6" name="Title 1"/>
          <p:cNvSpPr txBox="1">
            <a:spLocks/>
          </p:cNvSpPr>
          <p:nvPr/>
        </p:nvSpPr>
        <p:spPr>
          <a:xfrm>
            <a:off x="0" y="0"/>
            <a:ext cx="9144000" cy="990600"/>
          </a:xfrm>
          <a:prstGeom prst="rect">
            <a:avLst/>
          </a:prstGeom>
        </p:spPr>
        <p:style>
          <a:lnRef idx="0">
            <a:schemeClr val="accent1"/>
          </a:lnRef>
          <a:fillRef idx="3">
            <a:schemeClr val="accent1"/>
          </a:fillRef>
          <a:effectRef idx="3">
            <a:schemeClr val="accent1"/>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182880" algn="l"/>
            <a:r>
              <a:rPr lang="en-US" b="1" dirty="0"/>
              <a:t>Reportable Events</a:t>
            </a:r>
            <a:endParaRPr lang="en-US" b="1"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 name="Slide Number Placeholder 2"/>
          <p:cNvSpPr>
            <a:spLocks noGrp="1"/>
          </p:cNvSpPr>
          <p:nvPr>
            <p:ph type="sldNum" sz="quarter" idx="12"/>
          </p:nvPr>
        </p:nvSpPr>
        <p:spPr/>
        <p:txBody>
          <a:bodyPr/>
          <a:lstStyle/>
          <a:p>
            <a:fld id="{58A70C54-1150-4F39-9CE0-7E91B8353D01}" type="slidenum">
              <a:rPr lang="en-US" smtClean="0">
                <a:solidFill>
                  <a:prstClr val="black">
                    <a:lumMod val="50000"/>
                    <a:lumOff val="50000"/>
                  </a:prstClr>
                </a:solidFill>
              </a:rPr>
              <a:pPr/>
              <a:t>18</a:t>
            </a:fld>
            <a:endParaRPr lang="en-US" dirty="0">
              <a:solidFill>
                <a:prstClr val="black">
                  <a:lumMod val="50000"/>
                  <a:lumOff val="50000"/>
                </a:prstClr>
              </a:solidFill>
            </a:endParaRPr>
          </a:p>
        </p:txBody>
      </p:sp>
    </p:spTree>
    <p:extLst>
      <p:ext uri="{BB962C8B-B14F-4D97-AF65-F5344CB8AC3E}">
        <p14:creationId xmlns:p14="http://schemas.microsoft.com/office/powerpoint/2010/main" val="26166642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381000" y="1295400"/>
            <a:ext cx="8382000" cy="5029200"/>
          </a:xfrm>
        </p:spPr>
        <p:txBody>
          <a:bodyPr>
            <a:normAutofit fontScale="77500" lnSpcReduction="20000"/>
          </a:bodyPr>
          <a:lstStyle/>
          <a:p>
            <a:pPr eaLnBrk="1" hangingPunct="1"/>
            <a:r>
              <a:rPr lang="en-US" altLang="en-US" sz="2600" dirty="0">
                <a:solidFill>
                  <a:srgbClr val="000000"/>
                </a:solidFill>
                <a:ea typeface="ＭＳ Ｐゴシック" pitchFamily="34" charset="-128"/>
                <a:cs typeface="Arial" panose="020B0604020202020204" pitchFamily="34" charset="0"/>
              </a:rPr>
              <a:t>On May 11, 2017 Freedom Health, Inc. and Optimum Healthcare, Inc. (referred to collectively as “Freedom” or “FH”) entered into a Corporate Integrity Agreement (</a:t>
            </a:r>
            <a:r>
              <a:rPr lang="ja-JP" altLang="en-US" sz="2600" dirty="0">
                <a:solidFill>
                  <a:srgbClr val="000000"/>
                </a:solidFill>
                <a:ea typeface="ＭＳ Ｐゴシック" pitchFamily="34" charset="-128"/>
                <a:cs typeface="Arial" panose="020B0604020202020204" pitchFamily="34" charset="0"/>
              </a:rPr>
              <a:t>“</a:t>
            </a:r>
            <a:r>
              <a:rPr lang="en-US" altLang="ja-JP" sz="2600" dirty="0">
                <a:solidFill>
                  <a:srgbClr val="000000"/>
                </a:solidFill>
                <a:ea typeface="ＭＳ Ｐゴシック" pitchFamily="34" charset="-128"/>
                <a:cs typeface="Arial" panose="020B0604020202020204" pitchFamily="34" charset="0"/>
              </a:rPr>
              <a:t>CIA</a:t>
            </a:r>
            <a:r>
              <a:rPr lang="ja-JP" altLang="en-US" sz="2600" dirty="0">
                <a:solidFill>
                  <a:srgbClr val="000000"/>
                </a:solidFill>
                <a:ea typeface="ＭＳ Ｐゴシック" pitchFamily="34" charset="-128"/>
                <a:cs typeface="Arial" panose="020B0604020202020204" pitchFamily="34" charset="0"/>
              </a:rPr>
              <a:t>”</a:t>
            </a:r>
            <a:r>
              <a:rPr lang="en-US" altLang="ja-JP" sz="2600" dirty="0">
                <a:solidFill>
                  <a:srgbClr val="000000"/>
                </a:solidFill>
                <a:ea typeface="ＭＳ Ｐゴシック" pitchFamily="34" charset="-128"/>
                <a:cs typeface="Arial" panose="020B0604020202020204" pitchFamily="34" charset="0"/>
              </a:rPr>
              <a:t>) with the Office of Inspector General (OIG) of the U.S. Department of Health and Human Services (HHS) </a:t>
            </a:r>
          </a:p>
          <a:p>
            <a:pPr marL="0" indent="0" eaLnBrk="1" hangingPunct="1">
              <a:buNone/>
            </a:pPr>
            <a:endParaRPr lang="en-US" altLang="ja-JP" sz="2600" dirty="0">
              <a:solidFill>
                <a:srgbClr val="000000"/>
              </a:solidFill>
              <a:ea typeface="ＭＳ Ｐゴシック" pitchFamily="34" charset="-128"/>
              <a:cs typeface="Arial" panose="020B0604020202020204" pitchFamily="34" charset="0"/>
            </a:endParaRPr>
          </a:p>
          <a:p>
            <a:pPr eaLnBrk="1" hangingPunct="1"/>
            <a:r>
              <a:rPr lang="en-US" altLang="en-US" sz="2600" dirty="0">
                <a:solidFill>
                  <a:srgbClr val="000000"/>
                </a:solidFill>
                <a:ea typeface="ＭＳ Ｐゴシック" pitchFamily="34" charset="-128"/>
                <a:cs typeface="Arial" panose="020B0604020202020204" pitchFamily="34" charset="0"/>
              </a:rPr>
              <a:t>Term of CIA: 5 years </a:t>
            </a:r>
            <a:r>
              <a:rPr lang="en-US" altLang="en-US" sz="2600" dirty="0">
                <a:solidFill>
                  <a:srgbClr val="000000"/>
                </a:solidFill>
                <a:ea typeface="ＭＳ Ｐゴシック" pitchFamily="34" charset="-128"/>
                <a:cs typeface="Arial" panose="020B0604020202020204" pitchFamily="34" charset="0"/>
                <a:sym typeface="Wingdings" pitchFamily="2" charset="2"/>
              </a:rPr>
              <a:t> May 2017 through May 2022</a:t>
            </a:r>
          </a:p>
          <a:p>
            <a:pPr marL="0" indent="0" eaLnBrk="1" hangingPunct="1">
              <a:buNone/>
            </a:pPr>
            <a:endParaRPr lang="en-US" altLang="en-US" sz="2600" dirty="0">
              <a:solidFill>
                <a:srgbClr val="000000"/>
              </a:solidFill>
              <a:ea typeface="ＭＳ Ｐゴシック" pitchFamily="34" charset="-128"/>
              <a:cs typeface="Arial" panose="020B0604020202020204" pitchFamily="34" charset="0"/>
              <a:sym typeface="Wingdings" pitchFamily="2" charset="2"/>
            </a:endParaRPr>
          </a:p>
          <a:p>
            <a:r>
              <a:rPr lang="en-US" altLang="en-US" sz="2600" dirty="0">
                <a:solidFill>
                  <a:srgbClr val="000000"/>
                </a:solidFill>
                <a:ea typeface="ＭＳ Ｐゴシック" pitchFamily="34" charset="-128"/>
                <a:cs typeface="Arial" panose="020B0604020202020204" pitchFamily="34" charset="0"/>
                <a:sym typeface="Wingdings" pitchFamily="2" charset="2"/>
              </a:rPr>
              <a:t>The Full CIA can be found in our Freedom and Optimum Compliance Portal at </a:t>
            </a:r>
            <a:r>
              <a:rPr lang="en-US" sz="2800" b="1" u="sng" dirty="0">
                <a:hlinkClick r:id="rId2"/>
              </a:rPr>
              <a:t>http://support.globaltpa.com/compliancePortal/?id=fl</a:t>
            </a:r>
            <a:endParaRPr lang="en-US" sz="2800" b="1" u="sng" dirty="0"/>
          </a:p>
          <a:p>
            <a:pPr marL="0" indent="0">
              <a:buNone/>
            </a:pPr>
            <a:endParaRPr lang="en-US" altLang="en-US" sz="2600" dirty="0">
              <a:solidFill>
                <a:srgbClr val="000000"/>
              </a:solidFill>
              <a:ea typeface="ＭＳ Ｐゴシック" pitchFamily="34" charset="-128"/>
              <a:cs typeface="Arial" panose="020B0604020202020204" pitchFamily="34" charset="0"/>
              <a:sym typeface="Wingdings" pitchFamily="2" charset="2"/>
            </a:endParaRPr>
          </a:p>
          <a:p>
            <a:pPr eaLnBrk="1" hangingPunct="1"/>
            <a:r>
              <a:rPr lang="en-US" altLang="en-US" sz="2600" dirty="0">
                <a:solidFill>
                  <a:srgbClr val="000000"/>
                </a:solidFill>
                <a:ea typeface="ＭＳ Ｐゴシック" pitchFamily="34" charset="-128"/>
                <a:cs typeface="Arial" panose="020B0604020202020204" pitchFamily="34" charset="0"/>
              </a:rPr>
              <a:t>“Covered Persons” under the CIA </a:t>
            </a:r>
          </a:p>
          <a:p>
            <a:pPr lvl="1" eaLnBrk="1" hangingPunct="1">
              <a:buFont typeface="Wingdings" pitchFamily="2" charset="2"/>
              <a:buChar char="Ø"/>
            </a:pPr>
            <a:r>
              <a:rPr lang="en-US" altLang="en-US" sz="2300" dirty="0">
                <a:solidFill>
                  <a:srgbClr val="000000"/>
                </a:solidFill>
                <a:latin typeface="Calibri" pitchFamily="34" charset="0"/>
                <a:ea typeface="ＭＳ Ｐゴシック" pitchFamily="34" charset="-128"/>
              </a:rPr>
              <a:t>All owners with a 5% or more ownership interest</a:t>
            </a:r>
          </a:p>
          <a:p>
            <a:pPr lvl="1" eaLnBrk="1" hangingPunct="1">
              <a:buFont typeface="Wingdings" pitchFamily="2" charset="2"/>
              <a:buChar char="Ø"/>
            </a:pPr>
            <a:r>
              <a:rPr lang="en-US" altLang="en-US" sz="2300" dirty="0">
                <a:solidFill>
                  <a:srgbClr val="000000"/>
                </a:solidFill>
                <a:latin typeface="Calibri" pitchFamily="34" charset="0"/>
                <a:ea typeface="ＭＳ Ｐゴシック" pitchFamily="34" charset="-128"/>
              </a:rPr>
              <a:t>Officers, directors and employees</a:t>
            </a:r>
          </a:p>
          <a:p>
            <a:pPr lvl="1" eaLnBrk="1" hangingPunct="1">
              <a:buFont typeface="Wingdings" pitchFamily="2" charset="2"/>
              <a:buChar char="Ø"/>
            </a:pPr>
            <a:r>
              <a:rPr lang="en-US" altLang="en-US" sz="2300" dirty="0">
                <a:solidFill>
                  <a:srgbClr val="000000"/>
                </a:solidFill>
                <a:latin typeface="Calibri" pitchFamily="34" charset="0"/>
                <a:ea typeface="ＭＳ Ｐゴシック" pitchFamily="34" charset="-128"/>
              </a:rPr>
              <a:t>Contractors, subcontractors, agents, and other person who provide patient care items or services or who perform billing, coding or risk adjustment functions </a:t>
            </a:r>
          </a:p>
          <a:p>
            <a:pPr lvl="1" eaLnBrk="1" hangingPunct="1">
              <a:buFont typeface="Wingdings" pitchFamily="2" charset="2"/>
              <a:buChar char="Ø"/>
            </a:pPr>
            <a:r>
              <a:rPr lang="en-US" altLang="en-US" sz="2300" b="1" i="1" dirty="0">
                <a:solidFill>
                  <a:srgbClr val="000000"/>
                </a:solidFill>
                <a:latin typeface="Calibri" pitchFamily="34" charset="0"/>
                <a:ea typeface="ＭＳ Ｐゴシック" pitchFamily="34" charset="-128"/>
              </a:rPr>
              <a:t>Does not include </a:t>
            </a:r>
            <a:r>
              <a:rPr lang="en-US" altLang="en-US" sz="2300" dirty="0">
                <a:solidFill>
                  <a:srgbClr val="000000"/>
                </a:solidFill>
                <a:latin typeface="Calibri" pitchFamily="34" charset="0"/>
                <a:ea typeface="ＭＳ Ｐゴシック" pitchFamily="34" charset="-128"/>
              </a:rPr>
              <a:t>active Medicare providers who are not employees</a:t>
            </a:r>
          </a:p>
          <a:p>
            <a:endParaRPr lang="en-US" altLang="en-US" dirty="0">
              <a:ea typeface="ＭＳ Ｐゴシック" pitchFamily="34" charset="-128"/>
            </a:endParaRPr>
          </a:p>
        </p:txBody>
      </p:sp>
      <p:sp>
        <p:nvSpPr>
          <p:cNvPr id="5" name="Title 1"/>
          <p:cNvSpPr txBox="1">
            <a:spLocks/>
          </p:cNvSpPr>
          <p:nvPr/>
        </p:nvSpPr>
        <p:spPr>
          <a:xfrm>
            <a:off x="0" y="0"/>
            <a:ext cx="9144000" cy="990600"/>
          </a:xfrm>
          <a:prstGeom prst="rect">
            <a:avLst/>
          </a:prstGeom>
        </p:spPr>
        <p:style>
          <a:lnRef idx="0">
            <a:schemeClr val="accent1"/>
          </a:lnRef>
          <a:fillRef idx="3">
            <a:schemeClr val="accent1"/>
          </a:fillRef>
          <a:effectRef idx="3">
            <a:schemeClr val="accent1"/>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182880" algn="l"/>
            <a:r>
              <a:rPr lang="en-US" b="1" dirty="0"/>
              <a:t>Term and Scope</a:t>
            </a:r>
            <a:endParaRPr lang="en-US" b="1"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 name="Slide Number Placeholder 2"/>
          <p:cNvSpPr>
            <a:spLocks noGrp="1"/>
          </p:cNvSpPr>
          <p:nvPr>
            <p:ph type="sldNum" sz="quarter" idx="12"/>
          </p:nvPr>
        </p:nvSpPr>
        <p:spPr/>
        <p:txBody>
          <a:bodyPr/>
          <a:lstStyle/>
          <a:p>
            <a:fld id="{58A70C54-1150-4F39-9CE0-7E91B8353D01}" type="slidenum">
              <a:rPr lang="en-US" smtClean="0">
                <a:solidFill>
                  <a:prstClr val="black">
                    <a:lumMod val="50000"/>
                    <a:lumOff val="50000"/>
                  </a:prstClr>
                </a:solidFill>
              </a:rPr>
              <a:pPr/>
              <a:t>2</a:t>
            </a:fld>
            <a:endParaRPr lang="en-US" dirty="0">
              <a:solidFill>
                <a:prstClr val="black">
                  <a:lumMod val="50000"/>
                  <a:lumOff val="50000"/>
                </a:prstClr>
              </a:solidFill>
            </a:endParaRPr>
          </a:p>
        </p:txBody>
      </p:sp>
    </p:spTree>
    <p:extLst>
      <p:ext uri="{BB962C8B-B14F-4D97-AF65-F5344CB8AC3E}">
        <p14:creationId xmlns:p14="http://schemas.microsoft.com/office/powerpoint/2010/main" val="5530169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6080" y="1219200"/>
            <a:ext cx="8382000" cy="5410200"/>
          </a:xfrm>
        </p:spPr>
        <p:txBody>
          <a:bodyPr>
            <a:normAutofit lnSpcReduction="10000"/>
          </a:bodyPr>
          <a:lstStyle/>
          <a:p>
            <a:pPr marL="0" indent="0" eaLnBrk="1" fontAlgn="auto" hangingPunct="1">
              <a:spcAft>
                <a:spcPts val="0"/>
              </a:spcAft>
              <a:buFontTx/>
              <a:buNone/>
              <a:defRPr/>
            </a:pPr>
            <a:r>
              <a:rPr lang="en-US" sz="2400" kern="1200" dirty="0">
                <a:solidFill>
                  <a:prstClr val="black"/>
                </a:solidFill>
                <a:latin typeface="Calibri"/>
                <a:ea typeface="+mn-ea"/>
              </a:rPr>
              <a:t>Company shall establish a Compliance Program that includes each of the following elements:</a:t>
            </a:r>
          </a:p>
          <a:p>
            <a:pPr marL="0" indent="0" eaLnBrk="1" fontAlgn="auto" hangingPunct="1">
              <a:spcAft>
                <a:spcPts val="0"/>
              </a:spcAft>
              <a:buFontTx/>
              <a:buNone/>
              <a:defRPr/>
            </a:pPr>
            <a:endParaRPr lang="en-US" sz="2000" kern="1200" dirty="0">
              <a:solidFill>
                <a:prstClr val="black"/>
              </a:solidFill>
              <a:latin typeface="Calibri"/>
              <a:ea typeface="+mn-ea"/>
            </a:endParaRPr>
          </a:p>
          <a:p>
            <a:pPr eaLnBrk="1" fontAlgn="auto" hangingPunct="1">
              <a:spcBef>
                <a:spcPts val="0"/>
              </a:spcBef>
              <a:spcAft>
                <a:spcPts val="0"/>
              </a:spcAft>
              <a:buFont typeface="Arial" panose="020B0604020202020204" pitchFamily="34" charset="0"/>
              <a:buChar char="•"/>
              <a:defRPr/>
            </a:pPr>
            <a:r>
              <a:rPr lang="en-US" sz="2200" kern="1200" dirty="0">
                <a:solidFill>
                  <a:prstClr val="black"/>
                </a:solidFill>
                <a:latin typeface="Calibri"/>
                <a:ea typeface="+mn-ea"/>
              </a:rPr>
              <a:t>Compliance Officer and Committee, Board of Directors Compliance Obligations, and Management Certification	</a:t>
            </a:r>
          </a:p>
          <a:p>
            <a:pPr eaLnBrk="1" fontAlgn="auto" hangingPunct="1">
              <a:spcBef>
                <a:spcPts val="0"/>
              </a:spcBef>
              <a:spcAft>
                <a:spcPts val="0"/>
              </a:spcAft>
              <a:buFont typeface="Arial" panose="020B0604020202020204" pitchFamily="34" charset="0"/>
              <a:buChar char="•"/>
              <a:defRPr/>
            </a:pPr>
            <a:r>
              <a:rPr lang="en-US" sz="2200" kern="1200" dirty="0">
                <a:solidFill>
                  <a:prstClr val="black"/>
                </a:solidFill>
                <a:latin typeface="Calibri"/>
                <a:ea typeface="+mn-ea"/>
              </a:rPr>
              <a:t>Written Standards           </a:t>
            </a:r>
          </a:p>
          <a:p>
            <a:pPr eaLnBrk="1" fontAlgn="auto" hangingPunct="1">
              <a:spcBef>
                <a:spcPts val="0"/>
              </a:spcBef>
              <a:spcAft>
                <a:spcPts val="0"/>
              </a:spcAft>
              <a:buFont typeface="Arial" panose="020B0604020202020204" pitchFamily="34" charset="0"/>
              <a:buChar char="•"/>
              <a:defRPr/>
            </a:pPr>
            <a:r>
              <a:rPr lang="en-US" sz="2200" kern="1200" dirty="0">
                <a:solidFill>
                  <a:prstClr val="black"/>
                </a:solidFill>
                <a:latin typeface="Calibri"/>
                <a:ea typeface="+mn-ea"/>
              </a:rPr>
              <a:t>Training and Education</a:t>
            </a:r>
          </a:p>
          <a:p>
            <a:pPr eaLnBrk="1" fontAlgn="auto" hangingPunct="1">
              <a:spcBef>
                <a:spcPts val="0"/>
              </a:spcBef>
              <a:spcAft>
                <a:spcPts val="0"/>
              </a:spcAft>
              <a:buFont typeface="Arial" panose="020B0604020202020204" pitchFamily="34" charset="0"/>
              <a:buChar char="•"/>
              <a:defRPr/>
            </a:pPr>
            <a:r>
              <a:rPr lang="en-US" sz="2200" kern="1200" dirty="0">
                <a:solidFill>
                  <a:prstClr val="black"/>
                </a:solidFill>
                <a:latin typeface="Calibri"/>
                <a:ea typeface="+mn-ea"/>
              </a:rPr>
              <a:t>Review Procedures                      </a:t>
            </a:r>
          </a:p>
          <a:p>
            <a:pPr lvl="1" eaLnBrk="1" fontAlgn="auto" hangingPunct="1">
              <a:spcBef>
                <a:spcPts val="0"/>
              </a:spcBef>
              <a:spcAft>
                <a:spcPts val="0"/>
              </a:spcAft>
              <a:buFont typeface="Arial" panose="020B0604020202020204" pitchFamily="34" charset="0"/>
              <a:buChar char="•"/>
              <a:defRPr/>
            </a:pPr>
            <a:r>
              <a:rPr lang="en-US" sz="2200" kern="1200" dirty="0">
                <a:solidFill>
                  <a:prstClr val="black"/>
                </a:solidFill>
                <a:latin typeface="Calibri"/>
                <a:ea typeface="+mn-ea"/>
              </a:rPr>
              <a:t>Conditional Provider and Facility Network Review</a:t>
            </a:r>
          </a:p>
          <a:p>
            <a:pPr lvl="1" eaLnBrk="1" fontAlgn="auto" hangingPunct="1">
              <a:spcBef>
                <a:spcPts val="0"/>
              </a:spcBef>
              <a:spcAft>
                <a:spcPts val="0"/>
              </a:spcAft>
              <a:buFont typeface="Arial" panose="020B0604020202020204" pitchFamily="34" charset="0"/>
              <a:buChar char="•"/>
              <a:defRPr/>
            </a:pPr>
            <a:r>
              <a:rPr lang="en-US" sz="2200" kern="1200" dirty="0">
                <a:solidFill>
                  <a:prstClr val="black"/>
                </a:solidFill>
                <a:latin typeface="Calibri"/>
                <a:ea typeface="+mn-ea"/>
              </a:rPr>
              <a:t>Risk Adjustment Review</a:t>
            </a:r>
          </a:p>
          <a:p>
            <a:pPr eaLnBrk="1" fontAlgn="auto" hangingPunct="1">
              <a:spcBef>
                <a:spcPts val="0"/>
              </a:spcBef>
              <a:spcAft>
                <a:spcPts val="0"/>
              </a:spcAft>
              <a:buFont typeface="Arial" panose="020B0604020202020204" pitchFamily="34" charset="0"/>
              <a:buChar char="•"/>
              <a:defRPr/>
            </a:pPr>
            <a:r>
              <a:rPr lang="en-US" sz="2200" kern="1200" dirty="0">
                <a:solidFill>
                  <a:prstClr val="black"/>
                </a:solidFill>
                <a:latin typeface="Calibri"/>
                <a:ea typeface="+mn-ea"/>
              </a:rPr>
              <a:t>Risk Assessment and Internal Review Process</a:t>
            </a:r>
          </a:p>
          <a:p>
            <a:pPr eaLnBrk="1" fontAlgn="auto" hangingPunct="1">
              <a:spcBef>
                <a:spcPts val="0"/>
              </a:spcBef>
              <a:spcAft>
                <a:spcPts val="0"/>
              </a:spcAft>
              <a:buFont typeface="Arial" panose="020B0604020202020204" pitchFamily="34" charset="0"/>
              <a:buChar char="•"/>
              <a:defRPr/>
            </a:pPr>
            <a:r>
              <a:rPr lang="en-US" sz="2200" kern="1200" dirty="0">
                <a:solidFill>
                  <a:prstClr val="black"/>
                </a:solidFill>
                <a:latin typeface="Calibri"/>
                <a:ea typeface="+mn-ea"/>
              </a:rPr>
              <a:t>Disclosure Program      </a:t>
            </a:r>
          </a:p>
          <a:p>
            <a:pPr eaLnBrk="1" fontAlgn="auto" hangingPunct="1">
              <a:spcBef>
                <a:spcPts val="0"/>
              </a:spcBef>
              <a:spcAft>
                <a:spcPts val="0"/>
              </a:spcAft>
              <a:buFont typeface="Arial" panose="020B0604020202020204" pitchFamily="34" charset="0"/>
              <a:buChar char="•"/>
              <a:defRPr/>
            </a:pPr>
            <a:r>
              <a:rPr lang="en-US" sz="2200" kern="1200" dirty="0">
                <a:solidFill>
                  <a:prstClr val="black"/>
                </a:solidFill>
                <a:latin typeface="Calibri"/>
                <a:ea typeface="+mn-ea"/>
              </a:rPr>
              <a:t>Ineligible Persons</a:t>
            </a:r>
          </a:p>
          <a:p>
            <a:pPr eaLnBrk="1" fontAlgn="auto" hangingPunct="1">
              <a:spcBef>
                <a:spcPts val="0"/>
              </a:spcBef>
              <a:spcAft>
                <a:spcPts val="0"/>
              </a:spcAft>
              <a:buFont typeface="Arial" panose="020B0604020202020204" pitchFamily="34" charset="0"/>
              <a:buChar char="•"/>
              <a:defRPr/>
            </a:pPr>
            <a:r>
              <a:rPr lang="en-US" sz="2200" kern="1200" dirty="0">
                <a:solidFill>
                  <a:prstClr val="black"/>
                </a:solidFill>
                <a:latin typeface="Calibri"/>
                <a:ea typeface="+mn-ea"/>
              </a:rPr>
              <a:t>Notification of Government Investigation or Legal Proceedings </a:t>
            </a:r>
          </a:p>
          <a:p>
            <a:pPr eaLnBrk="1" fontAlgn="auto" hangingPunct="1">
              <a:spcBef>
                <a:spcPts val="0"/>
              </a:spcBef>
              <a:spcAft>
                <a:spcPts val="0"/>
              </a:spcAft>
              <a:buFont typeface="Arial" panose="020B0604020202020204" pitchFamily="34" charset="0"/>
              <a:buChar char="•"/>
              <a:defRPr/>
            </a:pPr>
            <a:r>
              <a:rPr lang="en-US" sz="2200" kern="1200" dirty="0">
                <a:solidFill>
                  <a:prstClr val="black"/>
                </a:solidFill>
                <a:latin typeface="Calibri"/>
                <a:ea typeface="+mn-ea"/>
              </a:rPr>
              <a:t>Overpayments</a:t>
            </a:r>
          </a:p>
          <a:p>
            <a:pPr eaLnBrk="1" fontAlgn="auto" hangingPunct="1">
              <a:spcBef>
                <a:spcPts val="0"/>
              </a:spcBef>
              <a:spcAft>
                <a:spcPts val="0"/>
              </a:spcAft>
              <a:buFont typeface="Arial" panose="020B0604020202020204" pitchFamily="34" charset="0"/>
              <a:buChar char="•"/>
              <a:defRPr/>
            </a:pPr>
            <a:r>
              <a:rPr lang="en-US" sz="2200" kern="1200" dirty="0">
                <a:solidFill>
                  <a:prstClr val="black"/>
                </a:solidFill>
                <a:latin typeface="Calibri"/>
                <a:ea typeface="+mn-ea"/>
              </a:rPr>
              <a:t>Reportable Events</a:t>
            </a:r>
          </a:p>
          <a:p>
            <a:pPr>
              <a:defRPr/>
            </a:pPr>
            <a:endParaRPr lang="en-US" dirty="0">
              <a:ea typeface="+mn-ea"/>
            </a:endParaRPr>
          </a:p>
        </p:txBody>
      </p:sp>
      <p:sp>
        <p:nvSpPr>
          <p:cNvPr id="6" name="Title 1"/>
          <p:cNvSpPr txBox="1">
            <a:spLocks/>
          </p:cNvSpPr>
          <p:nvPr/>
        </p:nvSpPr>
        <p:spPr>
          <a:xfrm>
            <a:off x="5080" y="5080"/>
            <a:ext cx="9144000" cy="990600"/>
          </a:xfrm>
          <a:prstGeom prst="rect">
            <a:avLst/>
          </a:prstGeom>
        </p:spPr>
        <p:style>
          <a:lnRef idx="0">
            <a:schemeClr val="accent1"/>
          </a:lnRef>
          <a:fillRef idx="3">
            <a:schemeClr val="accent1"/>
          </a:fillRef>
          <a:effectRef idx="3">
            <a:schemeClr val="accent1"/>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182880" algn="l"/>
            <a:r>
              <a:rPr lang="en-US" altLang="en-US" b="1" dirty="0">
                <a:ea typeface="ＭＳ Ｐゴシック" pitchFamily="34" charset="-128"/>
              </a:rPr>
              <a:t>Corporate Integrity Obligations</a:t>
            </a:r>
            <a:endParaRPr lang="en-US" b="1"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Slide Number Placeholder 3"/>
          <p:cNvSpPr>
            <a:spLocks noGrp="1"/>
          </p:cNvSpPr>
          <p:nvPr>
            <p:ph type="sldNum" sz="quarter" idx="12"/>
          </p:nvPr>
        </p:nvSpPr>
        <p:spPr/>
        <p:txBody>
          <a:bodyPr/>
          <a:lstStyle/>
          <a:p>
            <a:fld id="{58A70C54-1150-4F39-9CE0-7E91B8353D01}" type="slidenum">
              <a:rPr lang="en-US" smtClean="0">
                <a:solidFill>
                  <a:prstClr val="black">
                    <a:lumMod val="50000"/>
                    <a:lumOff val="50000"/>
                  </a:prstClr>
                </a:solidFill>
              </a:rPr>
              <a:pPr/>
              <a:t>3</a:t>
            </a:fld>
            <a:endParaRPr lang="en-US" dirty="0">
              <a:solidFill>
                <a:prstClr val="black">
                  <a:lumMod val="50000"/>
                  <a:lumOff val="50000"/>
                </a:prstClr>
              </a:solidFill>
            </a:endParaRPr>
          </a:p>
        </p:txBody>
      </p:sp>
    </p:spTree>
    <p:extLst>
      <p:ext uri="{BB962C8B-B14F-4D97-AF65-F5344CB8AC3E}">
        <p14:creationId xmlns:p14="http://schemas.microsoft.com/office/powerpoint/2010/main" val="2719035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525963"/>
          </a:xfrm>
        </p:spPr>
        <p:txBody>
          <a:bodyPr>
            <a:normAutofit fontScale="92500" lnSpcReduction="20000"/>
          </a:bodyPr>
          <a:lstStyle/>
          <a:p>
            <a:pPr marL="0" indent="0" eaLnBrk="1" fontAlgn="auto" hangingPunct="1">
              <a:spcAft>
                <a:spcPts val="0"/>
              </a:spcAft>
              <a:buFontTx/>
              <a:buNone/>
              <a:defRPr/>
            </a:pPr>
            <a:endParaRPr lang="en-US" sz="1800" kern="1200" dirty="0">
              <a:solidFill>
                <a:prstClr val="black"/>
              </a:solidFill>
              <a:latin typeface="Calibri"/>
              <a:ea typeface="+mn-ea"/>
            </a:endParaRPr>
          </a:p>
          <a:p>
            <a:pPr eaLnBrk="1" fontAlgn="auto" hangingPunct="1">
              <a:spcAft>
                <a:spcPts val="0"/>
              </a:spcAft>
              <a:buFont typeface="Arial" panose="020B0604020202020204" pitchFamily="34" charset="0"/>
              <a:buChar char="•"/>
              <a:defRPr/>
            </a:pPr>
            <a:r>
              <a:rPr lang="en-US" sz="2600" kern="1200" dirty="0">
                <a:solidFill>
                  <a:prstClr val="black"/>
                </a:solidFill>
                <a:latin typeface="Calibri"/>
                <a:ea typeface="+mn-ea"/>
              </a:rPr>
              <a:t>Must be an employee of FH and member of Sr. management </a:t>
            </a:r>
          </a:p>
          <a:p>
            <a:pPr eaLnBrk="1" fontAlgn="auto" hangingPunct="1">
              <a:spcAft>
                <a:spcPts val="0"/>
              </a:spcAft>
              <a:buFont typeface="Arial" panose="020B0604020202020204" pitchFamily="34" charset="0"/>
              <a:buChar char="•"/>
              <a:defRPr/>
            </a:pPr>
            <a:r>
              <a:rPr lang="en-US" sz="2600" kern="1200" dirty="0">
                <a:solidFill>
                  <a:prstClr val="black"/>
                </a:solidFill>
                <a:latin typeface="Calibri"/>
                <a:ea typeface="+mn-ea"/>
              </a:rPr>
              <a:t>Reports to CEO and must not be or be subordinate to General Counsel or CFO.</a:t>
            </a:r>
          </a:p>
          <a:p>
            <a:pPr eaLnBrk="1" fontAlgn="auto" hangingPunct="1">
              <a:spcAft>
                <a:spcPts val="0"/>
              </a:spcAft>
              <a:buFont typeface="Arial" panose="020B0604020202020204" pitchFamily="34" charset="0"/>
              <a:buChar char="•"/>
              <a:defRPr/>
            </a:pPr>
            <a:endParaRPr lang="en-US" sz="2600" kern="1200" dirty="0">
              <a:solidFill>
                <a:prstClr val="black"/>
              </a:solidFill>
              <a:latin typeface="Calibri"/>
              <a:ea typeface="+mn-ea"/>
            </a:endParaRPr>
          </a:p>
          <a:p>
            <a:pPr eaLnBrk="1" fontAlgn="auto" hangingPunct="1">
              <a:spcAft>
                <a:spcPts val="0"/>
              </a:spcAft>
              <a:buFont typeface="Arial" panose="020B0604020202020204" pitchFamily="34" charset="0"/>
              <a:buChar char="•"/>
              <a:defRPr/>
            </a:pPr>
            <a:r>
              <a:rPr lang="en-US" sz="2600" kern="1200" dirty="0">
                <a:solidFill>
                  <a:prstClr val="black"/>
                </a:solidFill>
                <a:latin typeface="Calibri"/>
                <a:ea typeface="+mn-ea"/>
              </a:rPr>
              <a:t>Responsible for:</a:t>
            </a:r>
          </a:p>
          <a:p>
            <a:pPr lvl="1" eaLnBrk="1" fontAlgn="auto" hangingPunct="1">
              <a:spcAft>
                <a:spcPts val="0"/>
              </a:spcAft>
              <a:buFont typeface="Wingdings" charset="2"/>
              <a:buChar char="Ø"/>
              <a:defRPr/>
            </a:pPr>
            <a:r>
              <a:rPr lang="en-US" sz="2600" kern="1200" dirty="0">
                <a:solidFill>
                  <a:prstClr val="black"/>
                </a:solidFill>
                <a:latin typeface="Calibri"/>
                <a:ea typeface="+mn-ea"/>
              </a:rPr>
              <a:t>Developing and implementing P&amp;Ps designed to ensure compliance with CIA and Federal health care program requirements</a:t>
            </a:r>
          </a:p>
          <a:p>
            <a:pPr lvl="1" eaLnBrk="1" fontAlgn="auto" hangingPunct="1">
              <a:spcAft>
                <a:spcPts val="0"/>
              </a:spcAft>
              <a:buFont typeface="Wingdings" charset="2"/>
              <a:buChar char="Ø"/>
              <a:defRPr/>
            </a:pPr>
            <a:r>
              <a:rPr lang="en-US" sz="2600" kern="1200" dirty="0">
                <a:solidFill>
                  <a:prstClr val="black"/>
                </a:solidFill>
                <a:latin typeface="Calibri"/>
                <a:ea typeface="+mn-ea"/>
              </a:rPr>
              <a:t>Making at least quarterly reports to the BOD on compliance matters and at any time necessary </a:t>
            </a:r>
          </a:p>
          <a:p>
            <a:pPr lvl="1" eaLnBrk="1" fontAlgn="auto" hangingPunct="1">
              <a:spcAft>
                <a:spcPts val="0"/>
              </a:spcAft>
              <a:buFont typeface="Wingdings" charset="2"/>
              <a:buChar char="Ø"/>
              <a:defRPr/>
            </a:pPr>
            <a:r>
              <a:rPr lang="en-US" sz="2600" kern="1200" dirty="0">
                <a:solidFill>
                  <a:prstClr val="black"/>
                </a:solidFill>
                <a:latin typeface="Calibri"/>
                <a:ea typeface="+mn-ea"/>
              </a:rPr>
              <a:t>Monitoring day-today compliance activities and reporting obligations under CIA</a:t>
            </a:r>
          </a:p>
          <a:p>
            <a:pPr>
              <a:defRPr/>
            </a:pPr>
            <a:endParaRPr lang="en-US" sz="2000" dirty="0">
              <a:ea typeface="+mn-ea"/>
            </a:endParaRPr>
          </a:p>
        </p:txBody>
      </p:sp>
      <p:sp>
        <p:nvSpPr>
          <p:cNvPr id="6" name="Title 1"/>
          <p:cNvSpPr txBox="1">
            <a:spLocks/>
          </p:cNvSpPr>
          <p:nvPr/>
        </p:nvSpPr>
        <p:spPr>
          <a:xfrm>
            <a:off x="0" y="0"/>
            <a:ext cx="9144000" cy="990600"/>
          </a:xfrm>
          <a:prstGeom prst="rect">
            <a:avLst/>
          </a:prstGeom>
        </p:spPr>
        <p:style>
          <a:lnRef idx="0">
            <a:schemeClr val="accent1"/>
          </a:lnRef>
          <a:fillRef idx="3">
            <a:schemeClr val="accent1"/>
          </a:fillRef>
          <a:effectRef idx="3">
            <a:schemeClr val="accent1"/>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182880" algn="l"/>
            <a:r>
              <a:rPr lang="en-US" b="1" dirty="0"/>
              <a:t>Compliance Officer (CO)</a:t>
            </a:r>
            <a:endParaRPr lang="en-US" b="1"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Slide Number Placeholder 4"/>
          <p:cNvSpPr>
            <a:spLocks noGrp="1"/>
          </p:cNvSpPr>
          <p:nvPr>
            <p:ph type="sldNum" sz="quarter" idx="12"/>
          </p:nvPr>
        </p:nvSpPr>
        <p:spPr/>
        <p:txBody>
          <a:bodyPr/>
          <a:lstStyle/>
          <a:p>
            <a:fld id="{58A70C54-1150-4F39-9CE0-7E91B8353D01}" type="slidenum">
              <a:rPr lang="en-US" smtClean="0">
                <a:solidFill>
                  <a:prstClr val="black">
                    <a:lumMod val="50000"/>
                    <a:lumOff val="50000"/>
                  </a:prstClr>
                </a:solidFill>
              </a:rPr>
              <a:pPr/>
              <a:t>4</a:t>
            </a:fld>
            <a:endParaRPr lang="en-US" dirty="0">
              <a:solidFill>
                <a:prstClr val="black">
                  <a:lumMod val="50000"/>
                  <a:lumOff val="50000"/>
                </a:prstClr>
              </a:solidFill>
            </a:endParaRPr>
          </a:p>
        </p:txBody>
      </p:sp>
    </p:spTree>
    <p:extLst>
      <p:ext uri="{BB962C8B-B14F-4D97-AF65-F5344CB8AC3E}">
        <p14:creationId xmlns:p14="http://schemas.microsoft.com/office/powerpoint/2010/main" val="6100747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eaLnBrk="1" hangingPunct="1">
              <a:defRPr/>
            </a:pPr>
            <a:endParaRPr lang="en-US" sz="2400" dirty="0">
              <a:solidFill>
                <a:srgbClr val="000000"/>
              </a:solidFill>
              <a:latin typeface="Calibri" charset="0"/>
            </a:endParaRPr>
          </a:p>
          <a:p>
            <a:pPr eaLnBrk="1" hangingPunct="1">
              <a:defRPr/>
            </a:pPr>
            <a:r>
              <a:rPr lang="en-US" sz="2400" dirty="0">
                <a:solidFill>
                  <a:srgbClr val="000000"/>
                </a:solidFill>
                <a:latin typeface="Calibri" charset="0"/>
              </a:rPr>
              <a:t>Chaired by the CO and including members of sr. management necessary to meet CIA requirements</a:t>
            </a:r>
          </a:p>
          <a:p>
            <a:pPr marL="0" indent="0" eaLnBrk="1" hangingPunct="1">
              <a:buNone/>
              <a:defRPr/>
            </a:pPr>
            <a:endParaRPr lang="en-US" sz="2400" dirty="0">
              <a:solidFill>
                <a:srgbClr val="000000"/>
              </a:solidFill>
              <a:latin typeface="Calibri" charset="0"/>
            </a:endParaRPr>
          </a:p>
          <a:p>
            <a:pPr eaLnBrk="1" hangingPunct="1">
              <a:defRPr/>
            </a:pPr>
            <a:r>
              <a:rPr lang="en-US" sz="2400" dirty="0">
                <a:solidFill>
                  <a:srgbClr val="000000"/>
                </a:solidFill>
                <a:latin typeface="Calibri" charset="0"/>
              </a:rPr>
              <a:t>Committee supports CO in fulfilling his/her responsibilities</a:t>
            </a:r>
          </a:p>
          <a:p>
            <a:pPr marL="0" indent="0" eaLnBrk="1" hangingPunct="1">
              <a:buNone/>
              <a:defRPr/>
            </a:pPr>
            <a:endParaRPr lang="en-US" sz="2400" dirty="0">
              <a:solidFill>
                <a:srgbClr val="000000"/>
              </a:solidFill>
              <a:latin typeface="Calibri" charset="0"/>
            </a:endParaRPr>
          </a:p>
          <a:p>
            <a:pPr eaLnBrk="1" hangingPunct="1">
              <a:defRPr/>
            </a:pPr>
            <a:r>
              <a:rPr lang="en-US" sz="2400" dirty="0">
                <a:solidFill>
                  <a:srgbClr val="000000"/>
                </a:solidFill>
                <a:latin typeface="Calibri" charset="0"/>
              </a:rPr>
              <a:t>Compliance Committee must meet at least quarterly.</a:t>
            </a:r>
          </a:p>
          <a:p>
            <a:pPr marL="0" indent="0">
              <a:buFontTx/>
              <a:buNone/>
              <a:defRPr/>
            </a:pPr>
            <a:endParaRPr lang="en-US" sz="2400" dirty="0"/>
          </a:p>
        </p:txBody>
      </p:sp>
      <p:sp>
        <p:nvSpPr>
          <p:cNvPr id="5" name="Title 1"/>
          <p:cNvSpPr txBox="1">
            <a:spLocks/>
          </p:cNvSpPr>
          <p:nvPr/>
        </p:nvSpPr>
        <p:spPr>
          <a:xfrm>
            <a:off x="0" y="0"/>
            <a:ext cx="9144000" cy="990600"/>
          </a:xfrm>
          <a:prstGeom prst="rect">
            <a:avLst/>
          </a:prstGeom>
        </p:spPr>
        <p:style>
          <a:lnRef idx="0">
            <a:schemeClr val="accent1"/>
          </a:lnRef>
          <a:fillRef idx="3">
            <a:schemeClr val="accent1"/>
          </a:fillRef>
          <a:effectRef idx="3">
            <a:schemeClr val="accent1"/>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182880" algn="l"/>
            <a:r>
              <a:rPr lang="en-US" b="1" dirty="0"/>
              <a:t>Compliance Committee</a:t>
            </a:r>
            <a:endParaRPr lang="en-US" b="1"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Slide Number Placeholder 3"/>
          <p:cNvSpPr>
            <a:spLocks noGrp="1"/>
          </p:cNvSpPr>
          <p:nvPr>
            <p:ph type="sldNum" sz="quarter" idx="12"/>
          </p:nvPr>
        </p:nvSpPr>
        <p:spPr/>
        <p:txBody>
          <a:bodyPr/>
          <a:lstStyle/>
          <a:p>
            <a:fld id="{58A70C54-1150-4F39-9CE0-7E91B8353D01}" type="slidenum">
              <a:rPr lang="en-US" smtClean="0">
                <a:solidFill>
                  <a:prstClr val="black">
                    <a:lumMod val="50000"/>
                    <a:lumOff val="50000"/>
                  </a:prstClr>
                </a:solidFill>
              </a:rPr>
              <a:pPr/>
              <a:t>5</a:t>
            </a:fld>
            <a:endParaRPr lang="en-US" dirty="0">
              <a:solidFill>
                <a:prstClr val="black">
                  <a:lumMod val="50000"/>
                  <a:lumOff val="50000"/>
                </a:prstClr>
              </a:solidFill>
            </a:endParaRPr>
          </a:p>
        </p:txBody>
      </p:sp>
    </p:spTree>
    <p:extLst>
      <p:ext uri="{BB962C8B-B14F-4D97-AF65-F5344CB8AC3E}">
        <p14:creationId xmlns:p14="http://schemas.microsoft.com/office/powerpoint/2010/main" val="33289280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1960" y="1447800"/>
            <a:ext cx="8229600" cy="4525963"/>
          </a:xfrm>
        </p:spPr>
        <p:txBody>
          <a:bodyPr>
            <a:normAutofit lnSpcReduction="10000"/>
          </a:bodyPr>
          <a:lstStyle/>
          <a:p>
            <a:pPr eaLnBrk="1" fontAlgn="auto" hangingPunct="1">
              <a:spcAft>
                <a:spcPts val="0"/>
              </a:spcAft>
              <a:buFont typeface="Arial" panose="020B0604020202020204" pitchFamily="34" charset="0"/>
              <a:buChar char="•"/>
              <a:defRPr/>
            </a:pPr>
            <a:r>
              <a:rPr lang="en-US" sz="2400" kern="1200" dirty="0">
                <a:solidFill>
                  <a:prstClr val="black"/>
                </a:solidFill>
                <a:latin typeface="Calibri"/>
                <a:ea typeface="+mn-ea"/>
              </a:rPr>
              <a:t>Responsible for review and oversight of compliance matters related to Federal health care program and CIA</a:t>
            </a:r>
          </a:p>
          <a:p>
            <a:pPr marL="0" indent="0" eaLnBrk="1" fontAlgn="auto" hangingPunct="1">
              <a:spcAft>
                <a:spcPts val="0"/>
              </a:spcAft>
              <a:buNone/>
              <a:defRPr/>
            </a:pPr>
            <a:endParaRPr lang="en-US" sz="2400" kern="1200" dirty="0">
              <a:solidFill>
                <a:prstClr val="black"/>
              </a:solidFill>
              <a:latin typeface="Calibri"/>
              <a:ea typeface="+mn-ea"/>
            </a:endParaRPr>
          </a:p>
          <a:p>
            <a:pPr eaLnBrk="1" fontAlgn="auto" hangingPunct="1">
              <a:spcAft>
                <a:spcPts val="0"/>
              </a:spcAft>
              <a:buFont typeface="Arial" panose="020B0604020202020204" pitchFamily="34" charset="0"/>
              <a:buChar char="•"/>
              <a:defRPr/>
            </a:pPr>
            <a:r>
              <a:rPr lang="en-US" sz="2400" kern="1200" dirty="0">
                <a:solidFill>
                  <a:prstClr val="black"/>
                </a:solidFill>
                <a:latin typeface="Calibri"/>
                <a:ea typeface="+mn-ea"/>
              </a:rPr>
              <a:t>Must meet quarterly to review Compliance program and performance of CO and compliance committee</a:t>
            </a:r>
          </a:p>
          <a:p>
            <a:pPr marL="0" indent="0" eaLnBrk="1" fontAlgn="auto" hangingPunct="1">
              <a:spcAft>
                <a:spcPts val="0"/>
              </a:spcAft>
              <a:buNone/>
              <a:defRPr/>
            </a:pPr>
            <a:endParaRPr lang="en-US" sz="2400" kern="1200" dirty="0">
              <a:solidFill>
                <a:prstClr val="black"/>
              </a:solidFill>
              <a:latin typeface="Calibri"/>
              <a:ea typeface="+mn-ea"/>
            </a:endParaRPr>
          </a:p>
          <a:p>
            <a:pPr eaLnBrk="1" fontAlgn="auto" hangingPunct="1">
              <a:spcAft>
                <a:spcPts val="0"/>
              </a:spcAft>
              <a:buFont typeface="Arial" panose="020B0604020202020204" pitchFamily="34" charset="0"/>
              <a:buChar char="•"/>
              <a:defRPr/>
            </a:pPr>
            <a:r>
              <a:rPr lang="en-US" sz="2400" kern="1200" dirty="0">
                <a:solidFill>
                  <a:prstClr val="black"/>
                </a:solidFill>
                <a:latin typeface="Calibri"/>
                <a:ea typeface="+mn-ea"/>
              </a:rPr>
              <a:t>Responsible to submit to OIG a description of documents/materials reviewed and any action plans</a:t>
            </a:r>
          </a:p>
          <a:p>
            <a:pPr marL="0" indent="0" eaLnBrk="1" fontAlgn="auto" hangingPunct="1">
              <a:spcAft>
                <a:spcPts val="0"/>
              </a:spcAft>
              <a:buNone/>
              <a:defRPr/>
            </a:pPr>
            <a:endParaRPr lang="en-US" sz="2400" kern="1200" dirty="0">
              <a:solidFill>
                <a:prstClr val="black"/>
              </a:solidFill>
              <a:latin typeface="Calibri"/>
              <a:ea typeface="+mn-ea"/>
            </a:endParaRPr>
          </a:p>
          <a:p>
            <a:pPr eaLnBrk="1" fontAlgn="auto" hangingPunct="1">
              <a:spcAft>
                <a:spcPts val="0"/>
              </a:spcAft>
              <a:buFont typeface="Arial" panose="020B0604020202020204" pitchFamily="34" charset="0"/>
              <a:buChar char="•"/>
              <a:defRPr/>
            </a:pPr>
            <a:r>
              <a:rPr lang="en-US" sz="2400" kern="1200" dirty="0">
                <a:solidFill>
                  <a:prstClr val="black"/>
                </a:solidFill>
                <a:latin typeface="Calibri"/>
                <a:ea typeface="+mn-ea"/>
              </a:rPr>
              <a:t>For each reporting period of the CIA, Board shall retain a compliance expert to review effectiveness of Compliance Program</a:t>
            </a:r>
            <a:endParaRPr lang="en-US" sz="2400" dirty="0">
              <a:ea typeface="+mn-ea"/>
            </a:endParaRPr>
          </a:p>
        </p:txBody>
      </p:sp>
      <p:sp>
        <p:nvSpPr>
          <p:cNvPr id="5" name="Title 1"/>
          <p:cNvSpPr txBox="1">
            <a:spLocks/>
          </p:cNvSpPr>
          <p:nvPr/>
        </p:nvSpPr>
        <p:spPr>
          <a:xfrm>
            <a:off x="-15240" y="0"/>
            <a:ext cx="9144000" cy="990600"/>
          </a:xfrm>
          <a:prstGeom prst="rect">
            <a:avLst/>
          </a:prstGeom>
        </p:spPr>
        <p:style>
          <a:lnRef idx="0">
            <a:schemeClr val="accent1"/>
          </a:lnRef>
          <a:fillRef idx="3">
            <a:schemeClr val="accent1"/>
          </a:fillRef>
          <a:effectRef idx="3">
            <a:schemeClr val="accent1"/>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182880" algn="l"/>
            <a:r>
              <a:rPr lang="en-US" altLang="en-US" sz="3900" b="1" dirty="0">
                <a:ea typeface="ＭＳ Ｐゴシック" pitchFamily="34" charset="-128"/>
              </a:rPr>
              <a:t>Board of Directors Compliance Obligations</a:t>
            </a:r>
            <a:endParaRPr lang="en-US" sz="3900" b="1"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Slide Number Placeholder 3"/>
          <p:cNvSpPr>
            <a:spLocks noGrp="1"/>
          </p:cNvSpPr>
          <p:nvPr>
            <p:ph type="sldNum" sz="quarter" idx="12"/>
          </p:nvPr>
        </p:nvSpPr>
        <p:spPr/>
        <p:txBody>
          <a:bodyPr/>
          <a:lstStyle/>
          <a:p>
            <a:fld id="{58A70C54-1150-4F39-9CE0-7E91B8353D01}" type="slidenum">
              <a:rPr lang="en-US" smtClean="0">
                <a:solidFill>
                  <a:prstClr val="black">
                    <a:lumMod val="50000"/>
                    <a:lumOff val="50000"/>
                  </a:prstClr>
                </a:solidFill>
              </a:rPr>
              <a:pPr/>
              <a:t>6</a:t>
            </a:fld>
            <a:endParaRPr lang="en-US" dirty="0">
              <a:solidFill>
                <a:prstClr val="black">
                  <a:lumMod val="50000"/>
                  <a:lumOff val="50000"/>
                </a:prstClr>
              </a:solidFill>
            </a:endParaRPr>
          </a:p>
        </p:txBody>
      </p:sp>
    </p:spTree>
    <p:extLst>
      <p:ext uri="{BB962C8B-B14F-4D97-AF65-F5344CB8AC3E}">
        <p14:creationId xmlns:p14="http://schemas.microsoft.com/office/powerpoint/2010/main" val="7218597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p:cNvSpPr>
            <a:spLocks noGrp="1"/>
          </p:cNvSpPr>
          <p:nvPr>
            <p:ph idx="1"/>
          </p:nvPr>
        </p:nvSpPr>
        <p:spPr>
          <a:xfrm>
            <a:off x="457200" y="1371600"/>
            <a:ext cx="8458200" cy="5334000"/>
          </a:xfrm>
        </p:spPr>
        <p:txBody>
          <a:bodyPr>
            <a:noAutofit/>
          </a:bodyPr>
          <a:lstStyle/>
          <a:p>
            <a:pPr eaLnBrk="1" hangingPunct="1"/>
            <a:r>
              <a:rPr lang="en-US" altLang="en-US" sz="2200" dirty="0">
                <a:solidFill>
                  <a:srgbClr val="000000"/>
                </a:solidFill>
                <a:ea typeface="ＭＳ Ｐゴシック" pitchFamily="34" charset="-128"/>
              </a:rPr>
              <a:t>For each Reporting Period of the CIA, BOD must adopt a resolution, signed by each member, summarizing it review and oversight of the Compliance Program and obligations under the CIA</a:t>
            </a:r>
          </a:p>
          <a:p>
            <a:pPr eaLnBrk="1" hangingPunct="1"/>
            <a:endParaRPr lang="en-US" altLang="en-US" sz="2200" dirty="0">
              <a:solidFill>
                <a:srgbClr val="000000"/>
              </a:solidFill>
              <a:ea typeface="ＭＳ Ｐゴシック" pitchFamily="34" charset="-128"/>
            </a:endParaRPr>
          </a:p>
          <a:p>
            <a:pPr eaLnBrk="1" hangingPunct="1"/>
            <a:r>
              <a:rPr lang="en-US" altLang="en-US" sz="2200" dirty="0">
                <a:solidFill>
                  <a:srgbClr val="000000"/>
                </a:solidFill>
                <a:ea typeface="ＭＳ Ｐゴシック" pitchFamily="34" charset="-128"/>
              </a:rPr>
              <a:t>Resolution shall include the following language:</a:t>
            </a:r>
          </a:p>
          <a:p>
            <a:pPr marL="400050" lvl="1" indent="0">
              <a:buFontTx/>
              <a:buNone/>
            </a:pPr>
            <a:r>
              <a:rPr lang="en-US" altLang="ja-JP" sz="2200" dirty="0">
                <a:solidFill>
                  <a:srgbClr val="000000"/>
                </a:solidFill>
                <a:ea typeface="ＭＳ Ｐゴシック" pitchFamily="34" charset="-128"/>
              </a:rPr>
              <a:t>       </a:t>
            </a:r>
            <a:r>
              <a:rPr lang="ja-JP" altLang="en-US" sz="2200" dirty="0">
                <a:solidFill>
                  <a:srgbClr val="000000"/>
                </a:solidFill>
                <a:ea typeface="ＭＳ Ｐゴシック" pitchFamily="34" charset="-128"/>
              </a:rPr>
              <a:t>“</a:t>
            </a:r>
            <a:r>
              <a:rPr lang="en-US" altLang="ja-JP" sz="2200" dirty="0">
                <a:solidFill>
                  <a:srgbClr val="000000"/>
                </a:solidFill>
                <a:ea typeface="ＭＳ Ｐゴシック" pitchFamily="34" charset="-128"/>
              </a:rPr>
              <a:t>The Board of Directors has made a reasonable inquiry into the operations of Freedom</a:t>
            </a:r>
            <a:r>
              <a:rPr lang="ja-JP" altLang="en-US" sz="2200" dirty="0">
                <a:solidFill>
                  <a:srgbClr val="000000"/>
                </a:solidFill>
                <a:ea typeface="ＭＳ Ｐゴシック" pitchFamily="34" charset="-128"/>
              </a:rPr>
              <a:t>’</a:t>
            </a:r>
            <a:r>
              <a:rPr lang="en-US" altLang="ja-JP" sz="2200" dirty="0">
                <a:solidFill>
                  <a:srgbClr val="000000"/>
                </a:solidFill>
                <a:ea typeface="ＭＳ Ｐゴシック" pitchFamily="34" charset="-128"/>
              </a:rPr>
              <a:t>s Compliance Program, including the performance of the CO and the Compliance Committee.  Based on its inquiry and review, the Board has concluded that, to the best of its knowledge, Freedom has implemented an effective Compliance Program to meet Federal health care program requirements and the obligations of the CIA.</a:t>
            </a:r>
            <a:r>
              <a:rPr lang="ja-JP" altLang="en-US" sz="2200" dirty="0">
                <a:solidFill>
                  <a:srgbClr val="000000"/>
                </a:solidFill>
                <a:ea typeface="ＭＳ Ｐゴシック" pitchFamily="34" charset="-128"/>
              </a:rPr>
              <a:t>”</a:t>
            </a:r>
            <a:endParaRPr lang="en-US" altLang="ja-JP" sz="2200" dirty="0">
              <a:solidFill>
                <a:srgbClr val="000000"/>
              </a:solidFill>
              <a:ea typeface="ＭＳ Ｐゴシック" pitchFamily="34" charset="-128"/>
            </a:endParaRPr>
          </a:p>
          <a:p>
            <a:pPr marL="400050" lvl="1" indent="0">
              <a:buFontTx/>
              <a:buNone/>
            </a:pPr>
            <a:endParaRPr lang="en-US" altLang="ja-JP" sz="2200" dirty="0">
              <a:solidFill>
                <a:srgbClr val="000000"/>
              </a:solidFill>
              <a:ea typeface="ＭＳ Ｐゴシック" pitchFamily="34" charset="-128"/>
            </a:endParaRPr>
          </a:p>
          <a:p>
            <a:pPr eaLnBrk="1" hangingPunct="1">
              <a:buFontTx/>
              <a:buNone/>
            </a:pPr>
            <a:r>
              <a:rPr lang="en-US" altLang="en-US" sz="1600" dirty="0">
                <a:solidFill>
                  <a:srgbClr val="000000"/>
                </a:solidFill>
                <a:ea typeface="ＭＳ Ｐゴシック" pitchFamily="34" charset="-128"/>
              </a:rPr>
              <a:t>**</a:t>
            </a:r>
            <a:r>
              <a:rPr lang="en-US" altLang="en-US" sz="1600" b="1" dirty="0">
                <a:solidFill>
                  <a:srgbClr val="000000"/>
                </a:solidFill>
                <a:ea typeface="ＭＳ Ｐゴシック" pitchFamily="34" charset="-128"/>
              </a:rPr>
              <a:t>If Board is unable to provide such a resolution, then it must include a written explanation of the reasons why it is unable to do so, and the steps being implemented to correct**.  </a:t>
            </a:r>
          </a:p>
          <a:p>
            <a:pPr eaLnBrk="1" hangingPunct="1">
              <a:buFontTx/>
              <a:buNone/>
            </a:pPr>
            <a:endParaRPr lang="en-US" altLang="en-US" sz="2000" dirty="0">
              <a:solidFill>
                <a:srgbClr val="000000"/>
              </a:solidFill>
              <a:ea typeface="ＭＳ Ｐゴシック" pitchFamily="34" charset="-128"/>
            </a:endParaRPr>
          </a:p>
          <a:p>
            <a:pPr marL="0" indent="0">
              <a:buNone/>
            </a:pPr>
            <a:endParaRPr lang="en-US" altLang="en-US" sz="2400" dirty="0">
              <a:ea typeface="ＭＳ Ｐゴシック" pitchFamily="34" charset="-128"/>
            </a:endParaRPr>
          </a:p>
        </p:txBody>
      </p:sp>
      <p:sp>
        <p:nvSpPr>
          <p:cNvPr id="5" name="Title 1"/>
          <p:cNvSpPr txBox="1">
            <a:spLocks/>
          </p:cNvSpPr>
          <p:nvPr/>
        </p:nvSpPr>
        <p:spPr>
          <a:xfrm>
            <a:off x="0" y="0"/>
            <a:ext cx="9144000" cy="990600"/>
          </a:xfrm>
          <a:prstGeom prst="rect">
            <a:avLst/>
          </a:prstGeom>
        </p:spPr>
        <p:style>
          <a:lnRef idx="0">
            <a:schemeClr val="accent1"/>
          </a:lnRef>
          <a:fillRef idx="3">
            <a:schemeClr val="accent1"/>
          </a:fillRef>
          <a:effectRef idx="3">
            <a:schemeClr val="accent1"/>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182880" algn="l"/>
            <a:r>
              <a:rPr lang="en-US" b="1" dirty="0"/>
              <a:t>BOD Resolution</a:t>
            </a:r>
            <a:endParaRPr lang="en-US" b="1"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 name="Slide Number Placeholder 2"/>
          <p:cNvSpPr>
            <a:spLocks noGrp="1"/>
          </p:cNvSpPr>
          <p:nvPr>
            <p:ph type="sldNum" sz="quarter" idx="12"/>
          </p:nvPr>
        </p:nvSpPr>
        <p:spPr/>
        <p:txBody>
          <a:bodyPr/>
          <a:lstStyle/>
          <a:p>
            <a:fld id="{58A70C54-1150-4F39-9CE0-7E91B8353D01}" type="slidenum">
              <a:rPr lang="en-US" smtClean="0">
                <a:solidFill>
                  <a:prstClr val="black">
                    <a:lumMod val="50000"/>
                    <a:lumOff val="50000"/>
                  </a:prstClr>
                </a:solidFill>
              </a:rPr>
              <a:pPr/>
              <a:t>7</a:t>
            </a:fld>
            <a:endParaRPr lang="en-US" dirty="0">
              <a:solidFill>
                <a:prstClr val="black">
                  <a:lumMod val="50000"/>
                  <a:lumOff val="50000"/>
                </a:prstClr>
              </a:solidFill>
            </a:endParaRPr>
          </a:p>
        </p:txBody>
      </p:sp>
    </p:spTree>
    <p:extLst>
      <p:ext uri="{BB962C8B-B14F-4D97-AF65-F5344CB8AC3E}">
        <p14:creationId xmlns:p14="http://schemas.microsoft.com/office/powerpoint/2010/main" val="33528857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Content Placeholder 2"/>
          <p:cNvSpPr>
            <a:spLocks noGrp="1"/>
          </p:cNvSpPr>
          <p:nvPr>
            <p:ph idx="1"/>
          </p:nvPr>
        </p:nvSpPr>
        <p:spPr/>
        <p:txBody>
          <a:bodyPr/>
          <a:lstStyle/>
          <a:p>
            <a:r>
              <a:rPr lang="en-US" altLang="en-US" sz="2400" dirty="0">
                <a:ea typeface="ＭＳ Ｐゴシック" pitchFamily="34" charset="-128"/>
              </a:rPr>
              <a:t>Certain FH employees shall certify annually that their respective department is in compliance with Federal health care requirements and the CIA</a:t>
            </a:r>
          </a:p>
          <a:p>
            <a:pPr>
              <a:buFontTx/>
              <a:buNone/>
            </a:pPr>
            <a:endParaRPr lang="en-US" altLang="en-US" sz="2400" dirty="0">
              <a:ea typeface="ＭＳ Ｐゴシック" pitchFamily="34" charset="-128"/>
            </a:endParaRPr>
          </a:p>
          <a:p>
            <a:r>
              <a:rPr lang="en-US" altLang="en-US" sz="2400" dirty="0">
                <a:ea typeface="ＭＳ Ｐゴシック" pitchFamily="34" charset="-128"/>
              </a:rPr>
              <a:t>These “certifying employees” include:</a:t>
            </a:r>
          </a:p>
          <a:p>
            <a:pPr lvl="1">
              <a:buFont typeface="Wingdings" pitchFamily="2" charset="2"/>
              <a:buChar char="Ø"/>
            </a:pPr>
            <a:r>
              <a:rPr lang="en-US" altLang="en-US" sz="2200" dirty="0">
                <a:ea typeface="ＭＳ Ｐゴシック" pitchFamily="34" charset="-128"/>
              </a:rPr>
              <a:t>CEO, CFO, VP of Claims, VP of Enrollment, CO, VP of MRA, VP of Network Ops., Sr. VP of Operations, VP of Sales, CMO</a:t>
            </a:r>
          </a:p>
        </p:txBody>
      </p:sp>
      <p:sp>
        <p:nvSpPr>
          <p:cNvPr id="6" name="Title 1"/>
          <p:cNvSpPr txBox="1">
            <a:spLocks/>
          </p:cNvSpPr>
          <p:nvPr/>
        </p:nvSpPr>
        <p:spPr>
          <a:xfrm>
            <a:off x="0" y="0"/>
            <a:ext cx="9144000" cy="990600"/>
          </a:xfrm>
          <a:prstGeom prst="rect">
            <a:avLst/>
          </a:prstGeom>
        </p:spPr>
        <p:style>
          <a:lnRef idx="0">
            <a:schemeClr val="accent1"/>
          </a:lnRef>
          <a:fillRef idx="3">
            <a:schemeClr val="accent1"/>
          </a:fillRef>
          <a:effectRef idx="3">
            <a:schemeClr val="accent1"/>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182880" algn="l"/>
            <a:r>
              <a:rPr lang="en-US" b="1" dirty="0"/>
              <a:t>Management Certifications</a:t>
            </a:r>
            <a:endParaRPr lang="en-US" b="1"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 name="Slide Number Placeholder 2"/>
          <p:cNvSpPr>
            <a:spLocks noGrp="1"/>
          </p:cNvSpPr>
          <p:nvPr>
            <p:ph type="sldNum" sz="quarter" idx="12"/>
          </p:nvPr>
        </p:nvSpPr>
        <p:spPr/>
        <p:txBody>
          <a:bodyPr/>
          <a:lstStyle/>
          <a:p>
            <a:fld id="{58A70C54-1150-4F39-9CE0-7E91B8353D01}" type="slidenum">
              <a:rPr lang="en-US" smtClean="0">
                <a:solidFill>
                  <a:prstClr val="black">
                    <a:lumMod val="50000"/>
                    <a:lumOff val="50000"/>
                  </a:prstClr>
                </a:solidFill>
              </a:rPr>
              <a:pPr/>
              <a:t>8</a:t>
            </a:fld>
            <a:endParaRPr lang="en-US" dirty="0">
              <a:solidFill>
                <a:prstClr val="black">
                  <a:lumMod val="50000"/>
                  <a:lumOff val="50000"/>
                </a:prstClr>
              </a:solidFill>
            </a:endParaRPr>
          </a:p>
        </p:txBody>
      </p:sp>
    </p:spTree>
    <p:extLst>
      <p:ext uri="{BB962C8B-B14F-4D97-AF65-F5344CB8AC3E}">
        <p14:creationId xmlns:p14="http://schemas.microsoft.com/office/powerpoint/2010/main" val="32086423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Content Placeholder 2"/>
          <p:cNvSpPr>
            <a:spLocks noGrp="1"/>
          </p:cNvSpPr>
          <p:nvPr>
            <p:ph idx="1"/>
          </p:nvPr>
        </p:nvSpPr>
        <p:spPr>
          <a:xfrm>
            <a:off x="457200" y="1295400"/>
            <a:ext cx="8382000" cy="4648200"/>
          </a:xfrm>
        </p:spPr>
        <p:txBody>
          <a:bodyPr/>
          <a:lstStyle/>
          <a:p>
            <a:pPr marL="0" indent="0" eaLnBrk="1" hangingPunct="1">
              <a:buFontTx/>
              <a:buNone/>
            </a:pPr>
            <a:r>
              <a:rPr lang="en-US" altLang="en-US" sz="2400" b="1" u="sng" dirty="0">
                <a:solidFill>
                  <a:srgbClr val="000000"/>
                </a:solidFill>
                <a:latin typeface="Calibri" pitchFamily="34" charset="0"/>
                <a:ea typeface="ＭＳ Ｐゴシック" pitchFamily="34" charset="-128"/>
              </a:rPr>
              <a:t>Management certification shall read:</a:t>
            </a:r>
          </a:p>
          <a:p>
            <a:pPr marL="0" indent="0" algn="just" eaLnBrk="1" hangingPunct="1">
              <a:buFontTx/>
              <a:buNone/>
            </a:pPr>
            <a:r>
              <a:rPr lang="en-US" altLang="en-US" sz="2000" b="1" dirty="0">
                <a:solidFill>
                  <a:srgbClr val="000000"/>
                </a:solidFill>
                <a:latin typeface="Calibri" pitchFamily="34" charset="0"/>
                <a:ea typeface="ＭＳ Ｐゴシック" pitchFamily="34" charset="-128"/>
              </a:rPr>
              <a:t>	</a:t>
            </a:r>
            <a:r>
              <a:rPr lang="ja-JP" altLang="en-US" sz="2000" dirty="0">
                <a:solidFill>
                  <a:srgbClr val="000000"/>
                </a:solidFill>
                <a:latin typeface="Calibri" pitchFamily="34" charset="0"/>
                <a:ea typeface="ＭＳ Ｐゴシック" pitchFamily="34" charset="-128"/>
              </a:rPr>
              <a:t>“</a:t>
            </a:r>
            <a:r>
              <a:rPr lang="en-US" altLang="ja-JP" sz="2000" dirty="0">
                <a:solidFill>
                  <a:srgbClr val="000000"/>
                </a:solidFill>
                <a:latin typeface="Calibri" pitchFamily="34" charset="0"/>
                <a:ea typeface="ＭＳ Ｐゴシック" pitchFamily="34" charset="-128"/>
              </a:rPr>
              <a:t>I have been trained on and understand the compliance requirements and responsibilities as they relate to [Department], an area under my supervision.  My job responsibilities include ensuring compliance with regard to the [Department] with all applicable Federal health care program requirements, obligations of the Corporate Integrity Agreement, and Freedom policies, and I have taken steps to promote such compliance.  To the best of my knowledge, the [Department] of Freedom in in compliance with all applicable Federal health care program requirements and the obligations of the Corporate Integrity Agreement. I understand that this certification is being provided to and relied upon by the United States.</a:t>
            </a:r>
            <a:r>
              <a:rPr lang="ja-JP" altLang="en-US" sz="2000" dirty="0">
                <a:solidFill>
                  <a:srgbClr val="000000"/>
                </a:solidFill>
                <a:latin typeface="Calibri" pitchFamily="34" charset="0"/>
                <a:ea typeface="ＭＳ Ｐゴシック" pitchFamily="34" charset="-128"/>
              </a:rPr>
              <a:t>”</a:t>
            </a:r>
            <a:endParaRPr lang="en-US" altLang="ja-JP" sz="2000" dirty="0">
              <a:solidFill>
                <a:srgbClr val="000000"/>
              </a:solidFill>
              <a:latin typeface="Calibri" pitchFamily="34" charset="0"/>
              <a:ea typeface="ＭＳ Ｐゴシック" pitchFamily="34" charset="-128"/>
            </a:endParaRPr>
          </a:p>
          <a:p>
            <a:pPr marL="0" indent="0" algn="just" eaLnBrk="1" hangingPunct="1">
              <a:buFontTx/>
              <a:buNone/>
            </a:pPr>
            <a:endParaRPr lang="en-US" altLang="en-US" sz="2000" b="1" dirty="0">
              <a:solidFill>
                <a:srgbClr val="000000"/>
              </a:solidFill>
              <a:latin typeface="Calibri" pitchFamily="34" charset="0"/>
              <a:ea typeface="ＭＳ Ｐゴシック" pitchFamily="34" charset="-128"/>
            </a:endParaRPr>
          </a:p>
          <a:p>
            <a:pPr marL="0" indent="0" algn="just" eaLnBrk="1" hangingPunct="1">
              <a:buFontTx/>
              <a:buNone/>
            </a:pPr>
            <a:r>
              <a:rPr lang="en-US" altLang="en-US" sz="2000" b="1" dirty="0">
                <a:solidFill>
                  <a:srgbClr val="000000"/>
                </a:solidFill>
                <a:latin typeface="Calibri" pitchFamily="34" charset="0"/>
                <a:ea typeface="ＭＳ Ｐゴシック" pitchFamily="34" charset="-128"/>
              </a:rPr>
              <a:t>**If any employee is unable to provide such certification, they shall provide a written explanation of the reasons why he or she is unable to do so.  </a:t>
            </a:r>
          </a:p>
          <a:p>
            <a:pPr marL="0" indent="0"/>
            <a:endParaRPr lang="en-US" altLang="en-US" sz="2000" dirty="0">
              <a:ea typeface="ＭＳ Ｐゴシック" pitchFamily="34" charset="-128"/>
            </a:endParaRPr>
          </a:p>
        </p:txBody>
      </p:sp>
      <p:sp>
        <p:nvSpPr>
          <p:cNvPr id="6" name="Title 1"/>
          <p:cNvSpPr txBox="1">
            <a:spLocks/>
          </p:cNvSpPr>
          <p:nvPr/>
        </p:nvSpPr>
        <p:spPr>
          <a:xfrm>
            <a:off x="0" y="0"/>
            <a:ext cx="9144000" cy="990600"/>
          </a:xfrm>
          <a:prstGeom prst="rect">
            <a:avLst/>
          </a:prstGeom>
        </p:spPr>
        <p:style>
          <a:lnRef idx="0">
            <a:schemeClr val="accent1"/>
          </a:lnRef>
          <a:fillRef idx="3">
            <a:schemeClr val="accent1"/>
          </a:fillRef>
          <a:effectRef idx="3">
            <a:schemeClr val="accent1"/>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182880" algn="l"/>
            <a:r>
              <a:rPr lang="en-US" b="1" dirty="0"/>
              <a:t>Management Certifications (cont.)</a:t>
            </a:r>
            <a:endParaRPr lang="en-US" b="1"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 name="Slide Number Placeholder 2"/>
          <p:cNvSpPr>
            <a:spLocks noGrp="1"/>
          </p:cNvSpPr>
          <p:nvPr>
            <p:ph type="sldNum" sz="quarter" idx="12"/>
          </p:nvPr>
        </p:nvSpPr>
        <p:spPr/>
        <p:txBody>
          <a:bodyPr/>
          <a:lstStyle/>
          <a:p>
            <a:fld id="{58A70C54-1150-4F39-9CE0-7E91B8353D01}" type="slidenum">
              <a:rPr lang="en-US" smtClean="0">
                <a:solidFill>
                  <a:prstClr val="black">
                    <a:lumMod val="50000"/>
                    <a:lumOff val="50000"/>
                  </a:prstClr>
                </a:solidFill>
              </a:rPr>
              <a:pPr/>
              <a:t>9</a:t>
            </a:fld>
            <a:endParaRPr lang="en-US" dirty="0">
              <a:solidFill>
                <a:prstClr val="black">
                  <a:lumMod val="50000"/>
                  <a:lumOff val="50000"/>
                </a:prstClr>
              </a:solidFill>
            </a:endParaRPr>
          </a:p>
        </p:txBody>
      </p:sp>
    </p:spTree>
    <p:extLst>
      <p:ext uri="{BB962C8B-B14F-4D97-AF65-F5344CB8AC3E}">
        <p14:creationId xmlns:p14="http://schemas.microsoft.com/office/powerpoint/2010/main" val="8015853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10934</TotalTime>
  <Words>1367</Words>
  <Application>Microsoft Office PowerPoint</Application>
  <PresentationFormat>On-screen Show (4:3)</PresentationFormat>
  <Paragraphs>147</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Written Standards</vt:lpstr>
      <vt:lpstr>PowerPoint Presentation</vt:lpstr>
      <vt:lpstr> Review Procedures</vt:lpstr>
      <vt:lpstr>PowerPoint Presentation</vt:lpstr>
      <vt:lpstr> Disclosure Program</vt:lpstr>
      <vt:lpstr> Ineligible Persons</vt:lpstr>
      <vt:lpstr>Notification of Government Investigation or Legal Proceeding</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Compliance;Dept</dc:creator>
  <cp:lastModifiedBy>Krista Gibbons</cp:lastModifiedBy>
  <cp:revision>750</cp:revision>
  <cp:lastPrinted>2019-05-01T15:25:10Z</cp:lastPrinted>
  <dcterms:created xsi:type="dcterms:W3CDTF">2016-02-02T15:48:02Z</dcterms:created>
  <dcterms:modified xsi:type="dcterms:W3CDTF">2022-09-01T20:05:26Z</dcterms:modified>
</cp:coreProperties>
</file>