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9" r:id="rId2"/>
  </p:sldMasterIdLst>
  <p:notesMasterIdLst>
    <p:notesMasterId r:id="rId115"/>
  </p:notesMasterIdLst>
  <p:handoutMasterIdLst>
    <p:handoutMasterId r:id="rId116"/>
  </p:handoutMasterIdLst>
  <p:sldIdLst>
    <p:sldId id="478" r:id="rId3"/>
    <p:sldId id="393" r:id="rId4"/>
    <p:sldId id="395" r:id="rId5"/>
    <p:sldId id="263" r:id="rId6"/>
    <p:sldId id="264" r:id="rId7"/>
    <p:sldId id="266" r:id="rId8"/>
    <p:sldId id="268" r:id="rId9"/>
    <p:sldId id="335" r:id="rId10"/>
    <p:sldId id="334" r:id="rId11"/>
    <p:sldId id="270" r:id="rId12"/>
    <p:sldId id="272" r:id="rId13"/>
    <p:sldId id="273" r:id="rId14"/>
    <p:sldId id="274" r:id="rId15"/>
    <p:sldId id="275" r:id="rId16"/>
    <p:sldId id="467" r:id="rId17"/>
    <p:sldId id="277" r:id="rId18"/>
    <p:sldId id="477" r:id="rId19"/>
    <p:sldId id="279" r:id="rId20"/>
    <p:sldId id="468" r:id="rId21"/>
    <p:sldId id="280" r:id="rId22"/>
    <p:sldId id="281" r:id="rId23"/>
    <p:sldId id="282" r:id="rId24"/>
    <p:sldId id="283" r:id="rId25"/>
    <p:sldId id="284" r:id="rId26"/>
    <p:sldId id="425" r:id="rId27"/>
    <p:sldId id="285" r:id="rId28"/>
    <p:sldId id="286" r:id="rId29"/>
    <p:sldId id="287" r:id="rId30"/>
    <p:sldId id="288" r:id="rId31"/>
    <p:sldId id="289" r:id="rId32"/>
    <p:sldId id="290" r:id="rId33"/>
    <p:sldId id="416" r:id="rId34"/>
    <p:sldId id="437" r:id="rId35"/>
    <p:sldId id="438" r:id="rId36"/>
    <p:sldId id="439" r:id="rId37"/>
    <p:sldId id="440" r:id="rId38"/>
    <p:sldId id="441" r:id="rId39"/>
    <p:sldId id="442" r:id="rId40"/>
    <p:sldId id="443" r:id="rId41"/>
    <p:sldId id="444" r:id="rId42"/>
    <p:sldId id="391" r:id="rId43"/>
    <p:sldId id="294" r:id="rId44"/>
    <p:sldId id="295" r:id="rId45"/>
    <p:sldId id="296" r:id="rId46"/>
    <p:sldId id="297" r:id="rId47"/>
    <p:sldId id="298" r:id="rId48"/>
    <p:sldId id="299" r:id="rId49"/>
    <p:sldId id="302" r:id="rId50"/>
    <p:sldId id="303" r:id="rId51"/>
    <p:sldId id="304" r:id="rId52"/>
    <p:sldId id="305" r:id="rId53"/>
    <p:sldId id="306" r:id="rId54"/>
    <p:sldId id="307" r:id="rId55"/>
    <p:sldId id="308" r:id="rId56"/>
    <p:sldId id="309" r:id="rId57"/>
    <p:sldId id="310" r:id="rId58"/>
    <p:sldId id="311" r:id="rId59"/>
    <p:sldId id="426" r:id="rId60"/>
    <p:sldId id="312" r:id="rId61"/>
    <p:sldId id="313" r:id="rId62"/>
    <p:sldId id="314" r:id="rId63"/>
    <p:sldId id="315" r:id="rId64"/>
    <p:sldId id="316" r:id="rId65"/>
    <p:sldId id="317" r:id="rId66"/>
    <p:sldId id="318" r:id="rId67"/>
    <p:sldId id="319" r:id="rId68"/>
    <p:sldId id="392" r:id="rId69"/>
    <p:sldId id="321" r:id="rId70"/>
    <p:sldId id="322" r:id="rId71"/>
    <p:sldId id="323" r:id="rId72"/>
    <p:sldId id="324" r:id="rId73"/>
    <p:sldId id="325" r:id="rId74"/>
    <p:sldId id="326" r:id="rId75"/>
    <p:sldId id="327" r:id="rId76"/>
    <p:sldId id="328" r:id="rId77"/>
    <p:sldId id="329" r:id="rId78"/>
    <p:sldId id="330" r:id="rId79"/>
    <p:sldId id="331" r:id="rId80"/>
    <p:sldId id="338" r:id="rId81"/>
    <p:sldId id="415" r:id="rId82"/>
    <p:sldId id="357" r:id="rId83"/>
    <p:sldId id="472" r:id="rId84"/>
    <p:sldId id="359" r:id="rId85"/>
    <p:sldId id="360" r:id="rId86"/>
    <p:sldId id="361" r:id="rId87"/>
    <p:sldId id="363" r:id="rId88"/>
    <p:sldId id="364" r:id="rId89"/>
    <p:sldId id="365" r:id="rId90"/>
    <p:sldId id="470" r:id="rId91"/>
    <p:sldId id="418" r:id="rId92"/>
    <p:sldId id="368" r:id="rId93"/>
    <p:sldId id="428" r:id="rId94"/>
    <p:sldId id="370" r:id="rId95"/>
    <p:sldId id="371" r:id="rId96"/>
    <p:sldId id="372" r:id="rId97"/>
    <p:sldId id="373" r:id="rId98"/>
    <p:sldId id="375" r:id="rId99"/>
    <p:sldId id="376" r:id="rId100"/>
    <p:sldId id="394" r:id="rId101"/>
    <p:sldId id="377" r:id="rId102"/>
    <p:sldId id="378" r:id="rId103"/>
    <p:sldId id="379" r:id="rId104"/>
    <p:sldId id="380" r:id="rId105"/>
    <p:sldId id="381" r:id="rId106"/>
    <p:sldId id="382" r:id="rId107"/>
    <p:sldId id="383" r:id="rId108"/>
    <p:sldId id="384" r:id="rId109"/>
    <p:sldId id="385" r:id="rId110"/>
    <p:sldId id="435" r:id="rId111"/>
    <p:sldId id="481" r:id="rId112"/>
    <p:sldId id="431" r:id="rId113"/>
    <p:sldId id="434" r:id="rId1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FF"/>
    <a:srgbClr val="31489F"/>
    <a:srgbClr val="E8F0F8"/>
    <a:srgbClr val="EBF7FF"/>
    <a:srgbClr val="CCECFF"/>
    <a:srgbClr val="0046FF"/>
    <a:srgbClr val="F7FCFF"/>
    <a:srgbClr val="CCFFFF"/>
    <a:srgbClr val="F2F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84" autoAdjust="0"/>
    <p:restoredTop sz="96357" autoAdjust="0"/>
  </p:normalViewPr>
  <p:slideViewPr>
    <p:cSldViewPr>
      <p:cViewPr varScale="1">
        <p:scale>
          <a:sx n="107" d="100"/>
          <a:sy n="107" d="100"/>
        </p:scale>
        <p:origin x="1308" y="102"/>
      </p:cViewPr>
      <p:guideLst>
        <p:guide orient="horz" pos="2160"/>
        <p:guide pos="2880"/>
      </p:guideLst>
    </p:cSldViewPr>
  </p:slideViewPr>
  <p:outlineViewPr>
    <p:cViewPr>
      <p:scale>
        <a:sx n="33" d="100"/>
        <a:sy n="33" d="100"/>
      </p:scale>
      <p:origin x="72" y="67728"/>
    </p:cViewPr>
  </p:outlineViewPr>
  <p:notesTextViewPr>
    <p:cViewPr>
      <p:scale>
        <a:sx n="1" d="1"/>
        <a:sy n="1" d="1"/>
      </p:scale>
      <p:origin x="0" y="0"/>
    </p:cViewPr>
  </p:notesTextViewPr>
  <p:notesViewPr>
    <p:cSldViewPr>
      <p:cViewPr varScale="1">
        <p:scale>
          <a:sx n="48" d="100"/>
          <a:sy n="48" d="100"/>
        </p:scale>
        <p:origin x="-269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diagrams/_rels/data5.xml.rels><?xml version="1.0" encoding="UTF-8" standalone="yes"?>
<Relationships xmlns="http://schemas.openxmlformats.org/package/2006/relationships"><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465F6-FFA1-4030-A9EF-356B15F6BDA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EC8061B1-7163-4E7B-A774-A08516908252}">
      <dgm:prSet phldrT="[Text]" custT="1"/>
      <dgm:spPr/>
      <dgm:t>
        <a:bodyPr/>
        <a:lstStyle/>
        <a:p>
          <a:r>
            <a:rPr lang="en-US" sz="1600" dirty="0">
              <a:latin typeface="+mj-lt"/>
            </a:rPr>
            <a:t>CMS CONTRACTOR</a:t>
          </a:r>
        </a:p>
      </dgm:t>
    </dgm:pt>
    <dgm:pt modelId="{2A3AA415-B0E8-4B16-877D-41CFF5FD636E}" type="parTrans" cxnId="{36B188CB-A129-454C-92BB-294FD72F5A2F}">
      <dgm:prSet/>
      <dgm:spPr/>
      <dgm:t>
        <a:bodyPr/>
        <a:lstStyle/>
        <a:p>
          <a:endParaRPr lang="en-US"/>
        </a:p>
      </dgm:t>
    </dgm:pt>
    <dgm:pt modelId="{DE02A37E-B1EA-4979-BE68-13BB4B3D3D19}" type="sibTrans" cxnId="{36B188CB-A129-454C-92BB-294FD72F5A2F}">
      <dgm:prSet/>
      <dgm:spPr/>
      <dgm:t>
        <a:bodyPr/>
        <a:lstStyle/>
        <a:p>
          <a:endParaRPr lang="en-US"/>
        </a:p>
      </dgm:t>
    </dgm:pt>
    <dgm:pt modelId="{3693C6B4-A07B-4386-B204-67605DB8ADD2}">
      <dgm:prSet phldrT="[Text]" custT="1"/>
      <dgm:spPr/>
      <dgm:t>
        <a:bodyPr/>
        <a:lstStyle/>
        <a:p>
          <a:r>
            <a:rPr lang="en-US" sz="1050" dirty="0">
              <a:latin typeface="+mj-lt"/>
            </a:rPr>
            <a:t>HEALTH SERVICES/ HOSPITAL GROUPS</a:t>
          </a:r>
        </a:p>
      </dgm:t>
    </dgm:pt>
    <dgm:pt modelId="{0018E93C-C919-4393-ABAE-3BAC345A3571}" type="parTrans" cxnId="{68E060AB-373E-44EB-A403-EF6B9CA62CFA}">
      <dgm:prSet/>
      <dgm:spPr/>
      <dgm:t>
        <a:bodyPr/>
        <a:lstStyle/>
        <a:p>
          <a:endParaRPr lang="en-US"/>
        </a:p>
      </dgm:t>
    </dgm:pt>
    <dgm:pt modelId="{9B3AA20C-D785-447F-AE31-A5738E04BDEF}" type="sibTrans" cxnId="{68E060AB-373E-44EB-A403-EF6B9CA62CFA}">
      <dgm:prSet/>
      <dgm:spPr/>
      <dgm:t>
        <a:bodyPr/>
        <a:lstStyle/>
        <a:p>
          <a:endParaRPr lang="en-US"/>
        </a:p>
      </dgm:t>
    </dgm:pt>
    <dgm:pt modelId="{C6450378-A89B-4DD7-B9D7-5A22D0C6DE30}">
      <dgm:prSet phldrT="[Text]" custT="1"/>
      <dgm:spPr/>
      <dgm:t>
        <a:bodyPr/>
        <a:lstStyle/>
        <a:p>
          <a:r>
            <a:rPr lang="en-US" sz="1200" dirty="0">
              <a:latin typeface="+mj-lt"/>
            </a:rPr>
            <a:t>RADIOLOGY</a:t>
          </a:r>
          <a:endParaRPr lang="en-US" sz="1400" dirty="0">
            <a:latin typeface="+mj-lt"/>
          </a:endParaRPr>
        </a:p>
      </dgm:t>
    </dgm:pt>
    <dgm:pt modelId="{9EEF8F42-BDBE-4D86-8BE1-20B32FABA5DC}" type="parTrans" cxnId="{4970B260-C7B6-406F-9DD2-4ADB24AE282D}">
      <dgm:prSet/>
      <dgm:spPr/>
      <dgm:t>
        <a:bodyPr/>
        <a:lstStyle/>
        <a:p>
          <a:endParaRPr lang="en-US"/>
        </a:p>
      </dgm:t>
    </dgm:pt>
    <dgm:pt modelId="{B03E5744-F0E4-46B3-9773-085A7AD07BF2}" type="sibTrans" cxnId="{4970B260-C7B6-406F-9DD2-4ADB24AE282D}">
      <dgm:prSet/>
      <dgm:spPr/>
      <dgm:t>
        <a:bodyPr/>
        <a:lstStyle/>
        <a:p>
          <a:endParaRPr lang="en-US"/>
        </a:p>
      </dgm:t>
    </dgm:pt>
    <dgm:pt modelId="{86D3E8A1-67F7-4035-A56B-EC0FE469B185}">
      <dgm:prSet phldrT="[Text]" custT="1"/>
      <dgm:spPr/>
      <dgm:t>
        <a:bodyPr/>
        <a:lstStyle/>
        <a:p>
          <a:r>
            <a:rPr lang="en-US" sz="1200" dirty="0">
              <a:latin typeface="+mj-lt"/>
            </a:rPr>
            <a:t>HOSPITAL</a:t>
          </a:r>
          <a:endParaRPr lang="en-US" sz="1400" dirty="0">
            <a:latin typeface="+mj-lt"/>
          </a:endParaRPr>
        </a:p>
      </dgm:t>
    </dgm:pt>
    <dgm:pt modelId="{E71CC2F7-F16A-4874-8BBD-A887E4442534}" type="parTrans" cxnId="{9EC9F061-4320-416F-B935-0DEF6E255DAF}">
      <dgm:prSet/>
      <dgm:spPr/>
      <dgm:t>
        <a:bodyPr/>
        <a:lstStyle/>
        <a:p>
          <a:endParaRPr lang="en-US"/>
        </a:p>
      </dgm:t>
    </dgm:pt>
    <dgm:pt modelId="{ACCA7ADE-67E3-4E34-B6F7-B6B96BB35E52}" type="sibTrans" cxnId="{9EC9F061-4320-416F-B935-0DEF6E255DAF}">
      <dgm:prSet/>
      <dgm:spPr/>
      <dgm:t>
        <a:bodyPr/>
        <a:lstStyle/>
        <a:p>
          <a:endParaRPr lang="en-US"/>
        </a:p>
      </dgm:t>
    </dgm:pt>
    <dgm:pt modelId="{011CABDF-7783-4BF9-ACE8-DA7F3CCB0B2B}">
      <dgm:prSet phldrT="[Text]" custT="1"/>
      <dgm:spPr/>
      <dgm:t>
        <a:bodyPr/>
        <a:lstStyle/>
        <a:p>
          <a:r>
            <a:rPr lang="en-US" sz="1050" dirty="0">
              <a:latin typeface="+mj-lt"/>
            </a:rPr>
            <a:t>FIELD MARKETING </a:t>
          </a:r>
          <a:r>
            <a:rPr lang="en-US" sz="1000" dirty="0">
              <a:latin typeface="+mj-lt"/>
            </a:rPr>
            <a:t>ORGANIZATIONS</a:t>
          </a:r>
        </a:p>
      </dgm:t>
    </dgm:pt>
    <dgm:pt modelId="{4D58D014-36F7-485B-9AF7-7EE9BECBE898}" type="parTrans" cxnId="{208808EF-C522-407A-9A7A-2577E1349053}">
      <dgm:prSet/>
      <dgm:spPr/>
      <dgm:t>
        <a:bodyPr/>
        <a:lstStyle/>
        <a:p>
          <a:endParaRPr lang="en-US"/>
        </a:p>
      </dgm:t>
    </dgm:pt>
    <dgm:pt modelId="{70828183-0B94-42E4-A338-33C8C6EDDFC5}" type="sibTrans" cxnId="{208808EF-C522-407A-9A7A-2577E1349053}">
      <dgm:prSet/>
      <dgm:spPr/>
      <dgm:t>
        <a:bodyPr/>
        <a:lstStyle/>
        <a:p>
          <a:endParaRPr lang="en-US"/>
        </a:p>
      </dgm:t>
    </dgm:pt>
    <dgm:pt modelId="{5E6FD181-A0DA-4D60-9261-34236742092D}">
      <dgm:prSet phldrT="[Text]" custT="1"/>
      <dgm:spPr/>
      <dgm:t>
        <a:bodyPr/>
        <a:lstStyle/>
        <a:p>
          <a:r>
            <a:rPr lang="en-US" sz="1200" dirty="0">
              <a:latin typeface="+mj-lt"/>
            </a:rPr>
            <a:t>AGENTS</a:t>
          </a:r>
          <a:endParaRPr lang="en-US" sz="1400" dirty="0">
            <a:latin typeface="+mj-lt"/>
          </a:endParaRPr>
        </a:p>
      </dgm:t>
    </dgm:pt>
    <dgm:pt modelId="{0FFDEB6D-4488-4C5D-AA3D-57B9293A9B3A}" type="parTrans" cxnId="{28445A8D-FDD1-471A-9973-37097980D5AB}">
      <dgm:prSet/>
      <dgm:spPr/>
      <dgm:t>
        <a:bodyPr/>
        <a:lstStyle/>
        <a:p>
          <a:endParaRPr lang="en-US"/>
        </a:p>
      </dgm:t>
    </dgm:pt>
    <dgm:pt modelId="{797AAC61-5A91-4DA8-AECB-D33C88C5A518}" type="sibTrans" cxnId="{28445A8D-FDD1-471A-9973-37097980D5AB}">
      <dgm:prSet/>
      <dgm:spPr/>
      <dgm:t>
        <a:bodyPr/>
        <a:lstStyle/>
        <a:p>
          <a:endParaRPr lang="en-US"/>
        </a:p>
      </dgm:t>
    </dgm:pt>
    <dgm:pt modelId="{7B3A2031-894F-48DA-8EEF-5122C7092872}">
      <dgm:prSet custT="1"/>
      <dgm:spPr/>
      <dgm:t>
        <a:bodyPr/>
        <a:lstStyle/>
        <a:p>
          <a:r>
            <a:rPr lang="en-US" sz="1050" dirty="0">
              <a:latin typeface="+mj-lt"/>
            </a:rPr>
            <a:t>CREDENTIALING</a:t>
          </a:r>
        </a:p>
      </dgm:t>
    </dgm:pt>
    <dgm:pt modelId="{B8654305-6362-479D-92BE-25184F610D6D}" type="parTrans" cxnId="{F238F830-D4DB-4C33-A04D-14ABF3C5DD26}">
      <dgm:prSet/>
      <dgm:spPr/>
      <dgm:t>
        <a:bodyPr/>
        <a:lstStyle/>
        <a:p>
          <a:endParaRPr lang="en-US"/>
        </a:p>
      </dgm:t>
    </dgm:pt>
    <dgm:pt modelId="{E3DA57AF-D9C7-4773-A6A2-46A032B08B80}" type="sibTrans" cxnId="{F238F830-D4DB-4C33-A04D-14ABF3C5DD26}">
      <dgm:prSet/>
      <dgm:spPr/>
      <dgm:t>
        <a:bodyPr/>
        <a:lstStyle/>
        <a:p>
          <a:endParaRPr lang="en-US"/>
        </a:p>
      </dgm:t>
    </dgm:pt>
    <dgm:pt modelId="{B5FEB07A-5551-4011-A688-2A532FDC99DA}">
      <dgm:prSet custT="1"/>
      <dgm:spPr/>
      <dgm:t>
        <a:bodyPr/>
        <a:lstStyle/>
        <a:p>
          <a:r>
            <a:rPr lang="en-US" sz="1050" dirty="0">
              <a:latin typeface="+mj-lt"/>
            </a:rPr>
            <a:t>FULLFILLMENT </a:t>
          </a:r>
          <a:r>
            <a:rPr lang="en-US" sz="1100" dirty="0">
              <a:latin typeface="+mj-lt"/>
            </a:rPr>
            <a:t>VENDORS</a:t>
          </a:r>
        </a:p>
      </dgm:t>
    </dgm:pt>
    <dgm:pt modelId="{579F5796-4AE6-4C44-8DB7-FB346CF69B45}" type="parTrans" cxnId="{5E8D6E6F-4219-43B9-8475-BB511D50FA7D}">
      <dgm:prSet/>
      <dgm:spPr/>
      <dgm:t>
        <a:bodyPr/>
        <a:lstStyle/>
        <a:p>
          <a:endParaRPr lang="en-US"/>
        </a:p>
      </dgm:t>
    </dgm:pt>
    <dgm:pt modelId="{378EA402-D599-4781-A62C-216471A7DD83}" type="sibTrans" cxnId="{5E8D6E6F-4219-43B9-8475-BB511D50FA7D}">
      <dgm:prSet/>
      <dgm:spPr/>
      <dgm:t>
        <a:bodyPr/>
        <a:lstStyle/>
        <a:p>
          <a:endParaRPr lang="en-US"/>
        </a:p>
      </dgm:t>
    </dgm:pt>
    <dgm:pt modelId="{8724B7CA-92D3-41D7-9EA6-47496395DB5E}">
      <dgm:prSet custT="1"/>
      <dgm:spPr/>
      <dgm:t>
        <a:bodyPr/>
        <a:lstStyle/>
        <a:p>
          <a:r>
            <a:rPr lang="en-US" sz="1200" dirty="0">
              <a:latin typeface="+mj-lt"/>
            </a:rPr>
            <a:t>CALL CENTERS</a:t>
          </a:r>
        </a:p>
      </dgm:t>
    </dgm:pt>
    <dgm:pt modelId="{01DFCDC0-622C-401E-A1DA-D8BDA875C3A8}" type="parTrans" cxnId="{FB5028CF-1AEE-4972-B107-F7EC171EF6C6}">
      <dgm:prSet/>
      <dgm:spPr/>
      <dgm:t>
        <a:bodyPr/>
        <a:lstStyle/>
        <a:p>
          <a:endParaRPr lang="en-US"/>
        </a:p>
      </dgm:t>
    </dgm:pt>
    <dgm:pt modelId="{AE5CF688-A6E2-4EB7-B1EC-6DAB578FD23B}" type="sibTrans" cxnId="{FB5028CF-1AEE-4972-B107-F7EC171EF6C6}">
      <dgm:prSet/>
      <dgm:spPr/>
      <dgm:t>
        <a:bodyPr/>
        <a:lstStyle/>
        <a:p>
          <a:endParaRPr lang="en-US"/>
        </a:p>
      </dgm:t>
    </dgm:pt>
    <dgm:pt modelId="{00E966C9-F8C5-4988-9620-BD5E8CF6F001}">
      <dgm:prSet custT="1"/>
      <dgm:spPr/>
      <dgm:t>
        <a:bodyPr/>
        <a:lstStyle/>
        <a:p>
          <a:r>
            <a:rPr lang="en-US" sz="1050" dirty="0">
              <a:latin typeface="+mj-lt"/>
            </a:rPr>
            <a:t>INDEPENDENT PRACTICES</a:t>
          </a:r>
        </a:p>
      </dgm:t>
    </dgm:pt>
    <dgm:pt modelId="{1D9A3276-FEF1-43D9-A3F0-D526BA6B57E7}" type="parTrans" cxnId="{D4593A9A-D907-470D-B652-60A86F9C73F4}">
      <dgm:prSet/>
      <dgm:spPr/>
      <dgm:t>
        <a:bodyPr/>
        <a:lstStyle/>
        <a:p>
          <a:endParaRPr lang="en-US"/>
        </a:p>
      </dgm:t>
    </dgm:pt>
    <dgm:pt modelId="{97B365D5-608B-41A3-8981-16C4619EF0BE}" type="sibTrans" cxnId="{D4593A9A-D907-470D-B652-60A86F9C73F4}">
      <dgm:prSet/>
      <dgm:spPr/>
      <dgm:t>
        <a:bodyPr/>
        <a:lstStyle/>
        <a:p>
          <a:endParaRPr lang="en-US"/>
        </a:p>
      </dgm:t>
    </dgm:pt>
    <dgm:pt modelId="{5FD0AF20-A087-4C21-A1B8-F21A5922FD52}">
      <dgm:prSet custT="1"/>
      <dgm:spPr/>
      <dgm:t>
        <a:bodyPr/>
        <a:lstStyle/>
        <a:p>
          <a:r>
            <a:rPr lang="en-US" sz="1200" dirty="0">
              <a:latin typeface="+mj-lt"/>
            </a:rPr>
            <a:t>PROVIDERS</a:t>
          </a:r>
        </a:p>
      </dgm:t>
    </dgm:pt>
    <dgm:pt modelId="{5ED6C7B7-834B-497E-86CF-5E544750E0CD}" type="parTrans" cxnId="{E257E7CF-CEEA-428F-B216-59721230684C}">
      <dgm:prSet/>
      <dgm:spPr/>
      <dgm:t>
        <a:bodyPr/>
        <a:lstStyle/>
        <a:p>
          <a:endParaRPr lang="en-US"/>
        </a:p>
      </dgm:t>
    </dgm:pt>
    <dgm:pt modelId="{56A14CFA-FDFE-42AE-A734-BCB785451F56}" type="sibTrans" cxnId="{E257E7CF-CEEA-428F-B216-59721230684C}">
      <dgm:prSet/>
      <dgm:spPr/>
      <dgm:t>
        <a:bodyPr/>
        <a:lstStyle/>
        <a:p>
          <a:endParaRPr lang="en-US"/>
        </a:p>
      </dgm:t>
    </dgm:pt>
    <dgm:pt modelId="{38FC7023-BD1C-4010-954C-EAC33F0EE451}">
      <dgm:prSet custT="1"/>
      <dgm:spPr/>
      <dgm:t>
        <a:bodyPr/>
        <a:lstStyle/>
        <a:p>
          <a:r>
            <a:rPr lang="en-US" sz="1200" dirty="0">
              <a:latin typeface="+mj-lt"/>
            </a:rPr>
            <a:t>MENTAL</a:t>
          </a:r>
          <a:r>
            <a:rPr lang="en-US" sz="1400" dirty="0">
              <a:latin typeface="+mj-lt"/>
            </a:rPr>
            <a:t> </a:t>
          </a:r>
          <a:r>
            <a:rPr lang="en-US" sz="1200" dirty="0">
              <a:latin typeface="+mj-lt"/>
            </a:rPr>
            <a:t>HEALTH</a:t>
          </a:r>
          <a:endParaRPr lang="en-US" sz="1400" dirty="0">
            <a:latin typeface="+mj-lt"/>
          </a:endParaRPr>
        </a:p>
      </dgm:t>
    </dgm:pt>
    <dgm:pt modelId="{F665DF01-85BE-4F57-BC05-7DA2B3A9F2E6}" type="parTrans" cxnId="{5F86A4CA-D061-4317-B7BA-DBDC083103E2}">
      <dgm:prSet/>
      <dgm:spPr/>
      <dgm:t>
        <a:bodyPr/>
        <a:lstStyle/>
        <a:p>
          <a:endParaRPr lang="en-US"/>
        </a:p>
      </dgm:t>
    </dgm:pt>
    <dgm:pt modelId="{35EB0DC2-E113-473B-9175-63F61AE191EF}" type="sibTrans" cxnId="{5F86A4CA-D061-4317-B7BA-DBDC083103E2}">
      <dgm:prSet/>
      <dgm:spPr/>
      <dgm:t>
        <a:bodyPr/>
        <a:lstStyle/>
        <a:p>
          <a:endParaRPr lang="en-US"/>
        </a:p>
      </dgm:t>
    </dgm:pt>
    <dgm:pt modelId="{DEAEC814-FF30-4F0B-8E02-F84394834AFE}">
      <dgm:prSet custT="1"/>
      <dgm:spPr/>
      <dgm:t>
        <a:bodyPr/>
        <a:lstStyle/>
        <a:p>
          <a:r>
            <a:rPr lang="en-US" sz="1200" dirty="0">
              <a:latin typeface="+mj-lt"/>
            </a:rPr>
            <a:t>PROVIDERS</a:t>
          </a:r>
          <a:endParaRPr lang="en-US" sz="1400" dirty="0">
            <a:latin typeface="+mj-lt"/>
          </a:endParaRPr>
        </a:p>
      </dgm:t>
    </dgm:pt>
    <dgm:pt modelId="{F7276DF6-9B85-4E78-A87D-79165D6B8BB1}" type="parTrans" cxnId="{7E3D3DF3-0D9F-4F91-85F6-2669DB8CE8DA}">
      <dgm:prSet/>
      <dgm:spPr/>
      <dgm:t>
        <a:bodyPr/>
        <a:lstStyle/>
        <a:p>
          <a:endParaRPr lang="en-US"/>
        </a:p>
      </dgm:t>
    </dgm:pt>
    <dgm:pt modelId="{EE09831A-0514-4DF1-A790-7DA2356251C8}" type="sibTrans" cxnId="{7E3D3DF3-0D9F-4F91-85F6-2669DB8CE8DA}">
      <dgm:prSet/>
      <dgm:spPr/>
      <dgm:t>
        <a:bodyPr/>
        <a:lstStyle/>
        <a:p>
          <a:endParaRPr lang="en-US"/>
        </a:p>
      </dgm:t>
    </dgm:pt>
    <dgm:pt modelId="{EE93C7F2-0194-46C0-9F64-F836BE08F010}">
      <dgm:prSet custT="1"/>
      <dgm:spPr/>
      <dgm:t>
        <a:bodyPr/>
        <a:lstStyle/>
        <a:p>
          <a:r>
            <a:rPr lang="en-US" sz="1200" dirty="0">
              <a:latin typeface="+mj-lt"/>
            </a:rPr>
            <a:t>PROVIDERS</a:t>
          </a:r>
          <a:endParaRPr lang="en-US" sz="1400" dirty="0">
            <a:latin typeface="+mj-lt"/>
          </a:endParaRPr>
        </a:p>
      </dgm:t>
    </dgm:pt>
    <dgm:pt modelId="{34F87954-B146-46D0-98A2-5C79BCAE4EBF}" type="parTrans" cxnId="{83923C54-8D63-4697-8DEB-EAA19490E64A}">
      <dgm:prSet/>
      <dgm:spPr/>
      <dgm:t>
        <a:bodyPr/>
        <a:lstStyle/>
        <a:p>
          <a:endParaRPr lang="en-US"/>
        </a:p>
      </dgm:t>
    </dgm:pt>
    <dgm:pt modelId="{AEDFB66B-441E-4629-8149-16516B2ADF42}" type="sibTrans" cxnId="{83923C54-8D63-4697-8DEB-EAA19490E64A}">
      <dgm:prSet/>
      <dgm:spPr/>
      <dgm:t>
        <a:bodyPr/>
        <a:lstStyle/>
        <a:p>
          <a:endParaRPr lang="en-US"/>
        </a:p>
      </dgm:t>
    </dgm:pt>
    <dgm:pt modelId="{7B7727DC-FBB3-4947-9A03-0E2D2F20FD66}" type="pres">
      <dgm:prSet presAssocID="{91B465F6-FFA1-4030-A9EF-356B15F6BDA8}" presName="hierChild1" presStyleCnt="0">
        <dgm:presLayoutVars>
          <dgm:chPref val="1"/>
          <dgm:dir/>
          <dgm:animOne val="branch"/>
          <dgm:animLvl val="lvl"/>
          <dgm:resizeHandles/>
        </dgm:presLayoutVars>
      </dgm:prSet>
      <dgm:spPr/>
    </dgm:pt>
    <dgm:pt modelId="{1F607096-F7B5-4AFA-A758-42C556BF909F}" type="pres">
      <dgm:prSet presAssocID="{EC8061B1-7163-4E7B-A774-A08516908252}" presName="hierRoot1" presStyleCnt="0"/>
      <dgm:spPr/>
    </dgm:pt>
    <dgm:pt modelId="{079AFBC7-4704-461D-8073-F8EC6CFE7B7E}" type="pres">
      <dgm:prSet presAssocID="{EC8061B1-7163-4E7B-A774-A08516908252}" presName="composite" presStyleCnt="0"/>
      <dgm:spPr/>
    </dgm:pt>
    <dgm:pt modelId="{5B459D59-6AED-45CC-8540-DC3F6A6F897A}" type="pres">
      <dgm:prSet presAssocID="{EC8061B1-7163-4E7B-A774-A08516908252}" presName="background" presStyleLbl="node0" presStyleIdx="0" presStyleCnt="1"/>
      <dgm:spPr/>
    </dgm:pt>
    <dgm:pt modelId="{4BF3984C-0A6A-4C4C-B996-CAD98C136991}" type="pres">
      <dgm:prSet presAssocID="{EC8061B1-7163-4E7B-A774-A08516908252}" presName="text" presStyleLbl="fgAcc0" presStyleIdx="0" presStyleCnt="1" custScaleX="160180" custLinFactNeighborY="4576">
        <dgm:presLayoutVars>
          <dgm:chPref val="3"/>
        </dgm:presLayoutVars>
      </dgm:prSet>
      <dgm:spPr/>
    </dgm:pt>
    <dgm:pt modelId="{9F2515F3-A54B-4214-8620-71BDFC6DCC1F}" type="pres">
      <dgm:prSet presAssocID="{EC8061B1-7163-4E7B-A774-A08516908252}" presName="hierChild2" presStyleCnt="0"/>
      <dgm:spPr/>
    </dgm:pt>
    <dgm:pt modelId="{E052A50C-5F19-47BE-A8AC-44B90B5304E9}" type="pres">
      <dgm:prSet presAssocID="{1D9A3276-FEF1-43D9-A3F0-D526BA6B57E7}" presName="Name10" presStyleLbl="parChTrans1D2" presStyleIdx="0" presStyleCnt="6"/>
      <dgm:spPr/>
    </dgm:pt>
    <dgm:pt modelId="{E04A9ECA-5579-46AF-BFD8-0A9D634227B0}" type="pres">
      <dgm:prSet presAssocID="{00E966C9-F8C5-4988-9620-BD5E8CF6F001}" presName="hierRoot2" presStyleCnt="0"/>
      <dgm:spPr/>
    </dgm:pt>
    <dgm:pt modelId="{B603579C-3637-46AD-85A9-BFEDFFBDFE19}" type="pres">
      <dgm:prSet presAssocID="{00E966C9-F8C5-4988-9620-BD5E8CF6F001}" presName="composite2" presStyleCnt="0"/>
      <dgm:spPr/>
    </dgm:pt>
    <dgm:pt modelId="{A49B509E-8FBC-48EB-ADE8-24AA7F0A2C58}" type="pres">
      <dgm:prSet presAssocID="{00E966C9-F8C5-4988-9620-BD5E8CF6F001}" presName="background2" presStyleLbl="node2" presStyleIdx="0" presStyleCnt="6"/>
      <dgm:spPr/>
    </dgm:pt>
    <dgm:pt modelId="{BC377394-1C34-4523-B482-AA186F38A823}" type="pres">
      <dgm:prSet presAssocID="{00E966C9-F8C5-4988-9620-BD5E8CF6F001}" presName="text2" presStyleLbl="fgAcc2" presStyleIdx="0" presStyleCnt="6" custScaleX="108154" custLinFactNeighborY="55638">
        <dgm:presLayoutVars>
          <dgm:chPref val="3"/>
        </dgm:presLayoutVars>
      </dgm:prSet>
      <dgm:spPr/>
    </dgm:pt>
    <dgm:pt modelId="{9BF6DA8A-A039-4CF5-A7A1-A461795DDE56}" type="pres">
      <dgm:prSet presAssocID="{00E966C9-F8C5-4988-9620-BD5E8CF6F001}" presName="hierChild3" presStyleCnt="0"/>
      <dgm:spPr/>
    </dgm:pt>
    <dgm:pt modelId="{D6B141BA-A494-4292-9C7B-EC89D6302E18}" type="pres">
      <dgm:prSet presAssocID="{5ED6C7B7-834B-497E-86CF-5E544750E0CD}" presName="Name17" presStyleLbl="parChTrans1D3" presStyleIdx="0" presStyleCnt="5"/>
      <dgm:spPr/>
    </dgm:pt>
    <dgm:pt modelId="{BBBB4FCF-A202-468B-88C0-4BA4DB85D298}" type="pres">
      <dgm:prSet presAssocID="{5FD0AF20-A087-4C21-A1B8-F21A5922FD52}" presName="hierRoot3" presStyleCnt="0"/>
      <dgm:spPr/>
    </dgm:pt>
    <dgm:pt modelId="{ED16D916-19D9-470A-94A1-EE9930A87651}" type="pres">
      <dgm:prSet presAssocID="{5FD0AF20-A087-4C21-A1B8-F21A5922FD52}" presName="composite3" presStyleCnt="0"/>
      <dgm:spPr/>
    </dgm:pt>
    <dgm:pt modelId="{A15B3C42-0391-4E43-83C9-083B9EDF5DE4}" type="pres">
      <dgm:prSet presAssocID="{5FD0AF20-A087-4C21-A1B8-F21A5922FD52}" presName="background3" presStyleLbl="node3" presStyleIdx="0" presStyleCnt="5"/>
      <dgm:spPr/>
    </dgm:pt>
    <dgm:pt modelId="{2663E1B2-11AC-488A-915C-41757A248D48}" type="pres">
      <dgm:prSet presAssocID="{5FD0AF20-A087-4C21-A1B8-F21A5922FD52}" presName="text3" presStyleLbl="fgAcc3" presStyleIdx="0" presStyleCnt="5" custLinFactY="52996" custLinFactNeighborY="100000">
        <dgm:presLayoutVars>
          <dgm:chPref val="3"/>
        </dgm:presLayoutVars>
      </dgm:prSet>
      <dgm:spPr/>
    </dgm:pt>
    <dgm:pt modelId="{1B308D88-849B-467B-942D-EE8B61377B2A}" type="pres">
      <dgm:prSet presAssocID="{5FD0AF20-A087-4C21-A1B8-F21A5922FD52}" presName="hierChild4" presStyleCnt="0"/>
      <dgm:spPr/>
    </dgm:pt>
    <dgm:pt modelId="{67E1E107-719E-49E9-9686-AA068281E805}" type="pres">
      <dgm:prSet presAssocID="{01DFCDC0-622C-401E-A1DA-D8BDA875C3A8}" presName="Name10" presStyleLbl="parChTrans1D2" presStyleIdx="1" presStyleCnt="6"/>
      <dgm:spPr/>
    </dgm:pt>
    <dgm:pt modelId="{3089FE4C-80AB-4235-B3DB-351C3749CE9A}" type="pres">
      <dgm:prSet presAssocID="{8724B7CA-92D3-41D7-9EA6-47496395DB5E}" presName="hierRoot2" presStyleCnt="0"/>
      <dgm:spPr/>
    </dgm:pt>
    <dgm:pt modelId="{420B15BD-50C3-4A02-9F43-0D2B63069904}" type="pres">
      <dgm:prSet presAssocID="{8724B7CA-92D3-41D7-9EA6-47496395DB5E}" presName="composite2" presStyleCnt="0"/>
      <dgm:spPr/>
    </dgm:pt>
    <dgm:pt modelId="{0974532E-F262-44FA-9442-BB241959D914}" type="pres">
      <dgm:prSet presAssocID="{8724B7CA-92D3-41D7-9EA6-47496395DB5E}" presName="background2" presStyleLbl="node2" presStyleIdx="1" presStyleCnt="6"/>
      <dgm:spPr/>
    </dgm:pt>
    <dgm:pt modelId="{869884CE-B3AD-4947-9BA9-8C596B3BC695}" type="pres">
      <dgm:prSet presAssocID="{8724B7CA-92D3-41D7-9EA6-47496395DB5E}" presName="text2" presStyleLbl="fgAcc2" presStyleIdx="1" presStyleCnt="6" custLinFactNeighborY="55638">
        <dgm:presLayoutVars>
          <dgm:chPref val="3"/>
        </dgm:presLayoutVars>
      </dgm:prSet>
      <dgm:spPr/>
    </dgm:pt>
    <dgm:pt modelId="{984F9D6F-BBA6-4616-AFD5-603F6A4570E5}" type="pres">
      <dgm:prSet presAssocID="{8724B7CA-92D3-41D7-9EA6-47496395DB5E}" presName="hierChild3" presStyleCnt="0"/>
      <dgm:spPr/>
    </dgm:pt>
    <dgm:pt modelId="{A4C14D87-401D-4D8A-8CE7-060719E56763}" type="pres">
      <dgm:prSet presAssocID="{0018E93C-C919-4393-ABAE-3BAC345A3571}" presName="Name10" presStyleLbl="parChTrans1D2" presStyleIdx="2" presStyleCnt="6"/>
      <dgm:spPr/>
    </dgm:pt>
    <dgm:pt modelId="{0E1A2FE3-3857-4B51-A134-A87B6737D483}" type="pres">
      <dgm:prSet presAssocID="{3693C6B4-A07B-4386-B204-67605DB8ADD2}" presName="hierRoot2" presStyleCnt="0"/>
      <dgm:spPr/>
    </dgm:pt>
    <dgm:pt modelId="{C7C66D1B-750F-4FC9-8AED-530BF14FC74B}" type="pres">
      <dgm:prSet presAssocID="{3693C6B4-A07B-4386-B204-67605DB8ADD2}" presName="composite2" presStyleCnt="0"/>
      <dgm:spPr/>
    </dgm:pt>
    <dgm:pt modelId="{5BC626B2-F0A9-47A4-AC86-607DD4750D13}" type="pres">
      <dgm:prSet presAssocID="{3693C6B4-A07B-4386-B204-67605DB8ADD2}" presName="background2" presStyleLbl="node2" presStyleIdx="2" presStyleCnt="6"/>
      <dgm:spPr/>
    </dgm:pt>
    <dgm:pt modelId="{53A51FD1-2D2F-4B9A-A622-70C736B5DA12}" type="pres">
      <dgm:prSet presAssocID="{3693C6B4-A07B-4386-B204-67605DB8ADD2}" presName="text2" presStyleLbl="fgAcc2" presStyleIdx="2" presStyleCnt="6" custLinFactNeighborY="55638">
        <dgm:presLayoutVars>
          <dgm:chPref val="3"/>
        </dgm:presLayoutVars>
      </dgm:prSet>
      <dgm:spPr/>
    </dgm:pt>
    <dgm:pt modelId="{9766FB8D-8FBB-441E-B0E2-15E5365C6454}" type="pres">
      <dgm:prSet presAssocID="{3693C6B4-A07B-4386-B204-67605DB8ADD2}" presName="hierChild3" presStyleCnt="0"/>
      <dgm:spPr/>
    </dgm:pt>
    <dgm:pt modelId="{11272991-4FD2-4D01-BDC1-7CAE6D1D008F}" type="pres">
      <dgm:prSet presAssocID="{9EEF8F42-BDBE-4D86-8BE1-20B32FABA5DC}" presName="Name17" presStyleLbl="parChTrans1D3" presStyleIdx="1" presStyleCnt="5"/>
      <dgm:spPr/>
    </dgm:pt>
    <dgm:pt modelId="{3145D366-AADD-4352-A9B8-92DA8F39EBC7}" type="pres">
      <dgm:prSet presAssocID="{C6450378-A89B-4DD7-B9D7-5A22D0C6DE30}" presName="hierRoot3" presStyleCnt="0"/>
      <dgm:spPr/>
    </dgm:pt>
    <dgm:pt modelId="{2E746139-63CA-46DA-B53F-00FD0C76F538}" type="pres">
      <dgm:prSet presAssocID="{C6450378-A89B-4DD7-B9D7-5A22D0C6DE30}" presName="composite3" presStyleCnt="0"/>
      <dgm:spPr/>
    </dgm:pt>
    <dgm:pt modelId="{450F0016-2525-443B-B2A9-DE05979DBF49}" type="pres">
      <dgm:prSet presAssocID="{C6450378-A89B-4DD7-B9D7-5A22D0C6DE30}" presName="background3" presStyleLbl="node3" presStyleIdx="1" presStyleCnt="5"/>
      <dgm:spPr/>
    </dgm:pt>
    <dgm:pt modelId="{BA7C282D-A2FC-4286-8E42-DFCFF7B9FA3B}" type="pres">
      <dgm:prSet presAssocID="{C6450378-A89B-4DD7-B9D7-5A22D0C6DE30}" presName="text3" presStyleLbl="fgAcc3" presStyleIdx="1" presStyleCnt="5" custLinFactY="52995" custLinFactNeighborY="100000">
        <dgm:presLayoutVars>
          <dgm:chPref val="3"/>
        </dgm:presLayoutVars>
      </dgm:prSet>
      <dgm:spPr/>
    </dgm:pt>
    <dgm:pt modelId="{6EB4B227-3C24-406B-BF6A-AB5558A83AD1}" type="pres">
      <dgm:prSet presAssocID="{C6450378-A89B-4DD7-B9D7-5A22D0C6DE30}" presName="hierChild4" presStyleCnt="0"/>
      <dgm:spPr/>
    </dgm:pt>
    <dgm:pt modelId="{CB05E203-6A4E-47AF-9C45-427B031AFEB3}" type="pres">
      <dgm:prSet presAssocID="{E71CC2F7-F16A-4874-8BBD-A887E4442534}" presName="Name17" presStyleLbl="parChTrans1D3" presStyleIdx="2" presStyleCnt="5"/>
      <dgm:spPr/>
    </dgm:pt>
    <dgm:pt modelId="{CCEEE722-B329-49F2-B3BF-4F4E59B85A98}" type="pres">
      <dgm:prSet presAssocID="{86D3E8A1-67F7-4035-A56B-EC0FE469B185}" presName="hierRoot3" presStyleCnt="0"/>
      <dgm:spPr/>
    </dgm:pt>
    <dgm:pt modelId="{5AB1F509-E31F-4803-9282-7205B54B789B}" type="pres">
      <dgm:prSet presAssocID="{86D3E8A1-67F7-4035-A56B-EC0FE469B185}" presName="composite3" presStyleCnt="0"/>
      <dgm:spPr/>
    </dgm:pt>
    <dgm:pt modelId="{0B443A44-C08F-4224-8FC5-20BB2662896F}" type="pres">
      <dgm:prSet presAssocID="{86D3E8A1-67F7-4035-A56B-EC0FE469B185}" presName="background3" presStyleLbl="node3" presStyleIdx="2" presStyleCnt="5"/>
      <dgm:spPr/>
    </dgm:pt>
    <dgm:pt modelId="{7F16ACD0-14D9-4DFD-A358-C9F4031C7A4F}" type="pres">
      <dgm:prSet presAssocID="{86D3E8A1-67F7-4035-A56B-EC0FE469B185}" presName="text3" presStyleLbl="fgAcc3" presStyleIdx="2" presStyleCnt="5" custLinFactY="52996" custLinFactNeighborY="100000">
        <dgm:presLayoutVars>
          <dgm:chPref val="3"/>
        </dgm:presLayoutVars>
      </dgm:prSet>
      <dgm:spPr/>
    </dgm:pt>
    <dgm:pt modelId="{90B04F2D-1BA9-4834-B18A-18AA1B08F0A8}" type="pres">
      <dgm:prSet presAssocID="{86D3E8A1-67F7-4035-A56B-EC0FE469B185}" presName="hierChild4" presStyleCnt="0"/>
      <dgm:spPr/>
    </dgm:pt>
    <dgm:pt modelId="{99C706C9-9644-40FA-9B55-B7E841FD2B9C}" type="pres">
      <dgm:prSet presAssocID="{34F87954-B146-46D0-98A2-5C79BCAE4EBF}" presName="Name23" presStyleLbl="parChTrans1D4" presStyleIdx="0" presStyleCnt="2"/>
      <dgm:spPr/>
    </dgm:pt>
    <dgm:pt modelId="{031BE5D0-66DE-45F1-A320-827D13508C82}" type="pres">
      <dgm:prSet presAssocID="{EE93C7F2-0194-46C0-9F64-F836BE08F010}" presName="hierRoot4" presStyleCnt="0"/>
      <dgm:spPr/>
    </dgm:pt>
    <dgm:pt modelId="{0B94E82F-7B4F-4B39-8E92-D41AC36B9B23}" type="pres">
      <dgm:prSet presAssocID="{EE93C7F2-0194-46C0-9F64-F836BE08F010}" presName="composite4" presStyleCnt="0"/>
      <dgm:spPr/>
    </dgm:pt>
    <dgm:pt modelId="{3DBE65D2-FB17-4C24-9A90-80AE6D01D965}" type="pres">
      <dgm:prSet presAssocID="{EE93C7F2-0194-46C0-9F64-F836BE08F010}" presName="background4" presStyleLbl="node4" presStyleIdx="0" presStyleCnt="2"/>
      <dgm:spPr/>
    </dgm:pt>
    <dgm:pt modelId="{591544BA-E544-488D-A88D-148E20497253}" type="pres">
      <dgm:prSet presAssocID="{EE93C7F2-0194-46C0-9F64-F836BE08F010}" presName="text4" presStyleLbl="fgAcc4" presStyleIdx="0" presStyleCnt="2" custLinFactY="48629" custLinFactNeighborY="100000">
        <dgm:presLayoutVars>
          <dgm:chPref val="3"/>
        </dgm:presLayoutVars>
      </dgm:prSet>
      <dgm:spPr/>
    </dgm:pt>
    <dgm:pt modelId="{05CBCF1B-9CC4-43EE-8D26-2FD354598AAD}" type="pres">
      <dgm:prSet presAssocID="{EE93C7F2-0194-46C0-9F64-F836BE08F010}" presName="hierChild5" presStyleCnt="0"/>
      <dgm:spPr/>
    </dgm:pt>
    <dgm:pt modelId="{3F3E79D8-FCEF-4AB6-86CF-C326FAE3C194}" type="pres">
      <dgm:prSet presAssocID="{F665DF01-85BE-4F57-BC05-7DA2B3A9F2E6}" presName="Name17" presStyleLbl="parChTrans1D3" presStyleIdx="3" presStyleCnt="5"/>
      <dgm:spPr/>
    </dgm:pt>
    <dgm:pt modelId="{C219889B-632B-4E7E-9351-8285A384C5AA}" type="pres">
      <dgm:prSet presAssocID="{38FC7023-BD1C-4010-954C-EAC33F0EE451}" presName="hierRoot3" presStyleCnt="0"/>
      <dgm:spPr/>
    </dgm:pt>
    <dgm:pt modelId="{A375D3A6-B5C4-448D-B41F-DCE089B37E30}" type="pres">
      <dgm:prSet presAssocID="{38FC7023-BD1C-4010-954C-EAC33F0EE451}" presName="composite3" presStyleCnt="0"/>
      <dgm:spPr/>
    </dgm:pt>
    <dgm:pt modelId="{E5E3229B-1DAE-4F47-A5AD-0D6A7CAA6946}" type="pres">
      <dgm:prSet presAssocID="{38FC7023-BD1C-4010-954C-EAC33F0EE451}" presName="background3" presStyleLbl="node3" presStyleIdx="3" presStyleCnt="5"/>
      <dgm:spPr/>
    </dgm:pt>
    <dgm:pt modelId="{B0DC9FD1-65C7-42FA-890B-9A0CA09E7802}" type="pres">
      <dgm:prSet presAssocID="{38FC7023-BD1C-4010-954C-EAC33F0EE451}" presName="text3" presStyleLbl="fgAcc3" presStyleIdx="3" presStyleCnt="5" custLinFactY="52996" custLinFactNeighborY="100000">
        <dgm:presLayoutVars>
          <dgm:chPref val="3"/>
        </dgm:presLayoutVars>
      </dgm:prSet>
      <dgm:spPr/>
    </dgm:pt>
    <dgm:pt modelId="{2F1CD071-6C10-45E5-90D0-1CA78ECC2530}" type="pres">
      <dgm:prSet presAssocID="{38FC7023-BD1C-4010-954C-EAC33F0EE451}" presName="hierChild4" presStyleCnt="0"/>
      <dgm:spPr/>
    </dgm:pt>
    <dgm:pt modelId="{CA7BA8F1-F2B1-468F-8AED-AE82A25500F6}" type="pres">
      <dgm:prSet presAssocID="{F7276DF6-9B85-4E78-A87D-79165D6B8BB1}" presName="Name23" presStyleLbl="parChTrans1D4" presStyleIdx="1" presStyleCnt="2"/>
      <dgm:spPr/>
    </dgm:pt>
    <dgm:pt modelId="{0D48365B-C2C4-4083-85C9-FEA080EBF827}" type="pres">
      <dgm:prSet presAssocID="{DEAEC814-FF30-4F0B-8E02-F84394834AFE}" presName="hierRoot4" presStyleCnt="0"/>
      <dgm:spPr/>
    </dgm:pt>
    <dgm:pt modelId="{F371AE18-0A77-4515-BB44-767C0DD483ED}" type="pres">
      <dgm:prSet presAssocID="{DEAEC814-FF30-4F0B-8E02-F84394834AFE}" presName="composite4" presStyleCnt="0"/>
      <dgm:spPr/>
    </dgm:pt>
    <dgm:pt modelId="{5BDE89AC-30BD-475D-92CA-52242ED2456E}" type="pres">
      <dgm:prSet presAssocID="{DEAEC814-FF30-4F0B-8E02-F84394834AFE}" presName="background4" presStyleLbl="node4" presStyleIdx="1" presStyleCnt="2"/>
      <dgm:spPr/>
    </dgm:pt>
    <dgm:pt modelId="{EFED2A4C-8633-4744-B7E6-63ADF0A51B57}" type="pres">
      <dgm:prSet presAssocID="{DEAEC814-FF30-4F0B-8E02-F84394834AFE}" presName="text4" presStyleLbl="fgAcc4" presStyleIdx="1" presStyleCnt="2" custLinFactY="48629" custLinFactNeighborY="100000">
        <dgm:presLayoutVars>
          <dgm:chPref val="3"/>
        </dgm:presLayoutVars>
      </dgm:prSet>
      <dgm:spPr/>
    </dgm:pt>
    <dgm:pt modelId="{BD30F7FC-BD80-455E-92CB-FD81540F1B10}" type="pres">
      <dgm:prSet presAssocID="{DEAEC814-FF30-4F0B-8E02-F84394834AFE}" presName="hierChild5" presStyleCnt="0"/>
      <dgm:spPr/>
    </dgm:pt>
    <dgm:pt modelId="{291B26EE-25FC-496D-BA61-B07DB07551D6}" type="pres">
      <dgm:prSet presAssocID="{579F5796-4AE6-4C44-8DB7-FB346CF69B45}" presName="Name10" presStyleLbl="parChTrans1D2" presStyleIdx="3" presStyleCnt="6"/>
      <dgm:spPr/>
    </dgm:pt>
    <dgm:pt modelId="{CF4434B8-FCDD-482D-A4BB-3F217F61D383}" type="pres">
      <dgm:prSet presAssocID="{B5FEB07A-5551-4011-A688-2A532FDC99DA}" presName="hierRoot2" presStyleCnt="0"/>
      <dgm:spPr/>
    </dgm:pt>
    <dgm:pt modelId="{8AC30ABC-CE60-4C17-8197-0259642A944C}" type="pres">
      <dgm:prSet presAssocID="{B5FEB07A-5551-4011-A688-2A532FDC99DA}" presName="composite2" presStyleCnt="0"/>
      <dgm:spPr/>
    </dgm:pt>
    <dgm:pt modelId="{D14A64DF-B7C3-431D-B77C-BDFA895619A2}" type="pres">
      <dgm:prSet presAssocID="{B5FEB07A-5551-4011-A688-2A532FDC99DA}" presName="background2" presStyleLbl="node2" presStyleIdx="3" presStyleCnt="6"/>
      <dgm:spPr/>
    </dgm:pt>
    <dgm:pt modelId="{36850A1E-CA24-4103-BDD9-ACE43C40E296}" type="pres">
      <dgm:prSet presAssocID="{B5FEB07A-5551-4011-A688-2A532FDC99DA}" presName="text2" presStyleLbl="fgAcc2" presStyleIdx="3" presStyleCnt="6" custScaleX="107199" custLinFactNeighborY="55638">
        <dgm:presLayoutVars>
          <dgm:chPref val="3"/>
        </dgm:presLayoutVars>
      </dgm:prSet>
      <dgm:spPr/>
    </dgm:pt>
    <dgm:pt modelId="{405F3194-7DD2-4398-AC67-C632B1A5E693}" type="pres">
      <dgm:prSet presAssocID="{B5FEB07A-5551-4011-A688-2A532FDC99DA}" presName="hierChild3" presStyleCnt="0"/>
      <dgm:spPr/>
    </dgm:pt>
    <dgm:pt modelId="{1909B81F-DEA0-4A77-A35F-CD73FDCCB4D8}" type="pres">
      <dgm:prSet presAssocID="{4D58D014-36F7-485B-9AF7-7EE9BECBE898}" presName="Name10" presStyleLbl="parChTrans1D2" presStyleIdx="4" presStyleCnt="6"/>
      <dgm:spPr/>
    </dgm:pt>
    <dgm:pt modelId="{5A99ACCB-8FB3-4F32-AB95-03BF70C6258A}" type="pres">
      <dgm:prSet presAssocID="{011CABDF-7783-4BF9-ACE8-DA7F3CCB0B2B}" presName="hierRoot2" presStyleCnt="0"/>
      <dgm:spPr/>
    </dgm:pt>
    <dgm:pt modelId="{EA864247-29CE-4F17-8957-9EFD4EB16778}" type="pres">
      <dgm:prSet presAssocID="{011CABDF-7783-4BF9-ACE8-DA7F3CCB0B2B}" presName="composite2" presStyleCnt="0"/>
      <dgm:spPr/>
    </dgm:pt>
    <dgm:pt modelId="{ED138606-FB68-45E6-B826-F51280D2BDC3}" type="pres">
      <dgm:prSet presAssocID="{011CABDF-7783-4BF9-ACE8-DA7F3CCB0B2B}" presName="background2" presStyleLbl="node2" presStyleIdx="4" presStyleCnt="6"/>
      <dgm:spPr/>
    </dgm:pt>
    <dgm:pt modelId="{849C7096-ADBA-417C-8B23-EC1C49A098F0}" type="pres">
      <dgm:prSet presAssocID="{011CABDF-7783-4BF9-ACE8-DA7F3CCB0B2B}" presName="text2" presStyleLbl="fgAcc2" presStyleIdx="4" presStyleCnt="6" custScaleX="110065" custLinFactNeighborX="-84" custLinFactNeighborY="55638">
        <dgm:presLayoutVars>
          <dgm:chPref val="3"/>
        </dgm:presLayoutVars>
      </dgm:prSet>
      <dgm:spPr/>
    </dgm:pt>
    <dgm:pt modelId="{B17C2F94-6520-43D6-BC99-90504BA4EA76}" type="pres">
      <dgm:prSet presAssocID="{011CABDF-7783-4BF9-ACE8-DA7F3CCB0B2B}" presName="hierChild3" presStyleCnt="0"/>
      <dgm:spPr/>
    </dgm:pt>
    <dgm:pt modelId="{E259D3DE-4303-4508-AFE3-870D9EA9EF65}" type="pres">
      <dgm:prSet presAssocID="{0FFDEB6D-4488-4C5D-AA3D-57B9293A9B3A}" presName="Name17" presStyleLbl="parChTrans1D3" presStyleIdx="4" presStyleCnt="5"/>
      <dgm:spPr/>
    </dgm:pt>
    <dgm:pt modelId="{82B750AD-D14E-4688-8EC4-58E8D73BA71F}" type="pres">
      <dgm:prSet presAssocID="{5E6FD181-A0DA-4D60-9261-34236742092D}" presName="hierRoot3" presStyleCnt="0"/>
      <dgm:spPr/>
    </dgm:pt>
    <dgm:pt modelId="{31736186-AD6F-4130-A689-7269905F4570}" type="pres">
      <dgm:prSet presAssocID="{5E6FD181-A0DA-4D60-9261-34236742092D}" presName="composite3" presStyleCnt="0"/>
      <dgm:spPr/>
    </dgm:pt>
    <dgm:pt modelId="{E7806159-66D5-4506-8EE1-AAFF35340C4A}" type="pres">
      <dgm:prSet presAssocID="{5E6FD181-A0DA-4D60-9261-34236742092D}" presName="background3" presStyleLbl="node3" presStyleIdx="4" presStyleCnt="5"/>
      <dgm:spPr/>
    </dgm:pt>
    <dgm:pt modelId="{DDDCA5A3-4986-4028-9115-E7D6EB23941F}" type="pres">
      <dgm:prSet presAssocID="{5E6FD181-A0DA-4D60-9261-34236742092D}" presName="text3" presStyleLbl="fgAcc3" presStyleIdx="4" presStyleCnt="5" custLinFactY="52996" custLinFactNeighborY="100000">
        <dgm:presLayoutVars>
          <dgm:chPref val="3"/>
        </dgm:presLayoutVars>
      </dgm:prSet>
      <dgm:spPr/>
    </dgm:pt>
    <dgm:pt modelId="{E4D6F640-8459-4B08-9E04-F8282064E77A}" type="pres">
      <dgm:prSet presAssocID="{5E6FD181-A0DA-4D60-9261-34236742092D}" presName="hierChild4" presStyleCnt="0"/>
      <dgm:spPr/>
    </dgm:pt>
    <dgm:pt modelId="{C1B95779-E1A9-4CFD-8C55-B56FF957C112}" type="pres">
      <dgm:prSet presAssocID="{B8654305-6362-479D-92BE-25184F610D6D}" presName="Name10" presStyleLbl="parChTrans1D2" presStyleIdx="5" presStyleCnt="6"/>
      <dgm:spPr/>
    </dgm:pt>
    <dgm:pt modelId="{3E6BD8C6-D74F-44A0-9566-6994FAC20E81}" type="pres">
      <dgm:prSet presAssocID="{7B3A2031-894F-48DA-8EEF-5122C7092872}" presName="hierRoot2" presStyleCnt="0"/>
      <dgm:spPr/>
    </dgm:pt>
    <dgm:pt modelId="{176EE0E6-DD53-4249-BC22-EF6C3B328672}" type="pres">
      <dgm:prSet presAssocID="{7B3A2031-894F-48DA-8EEF-5122C7092872}" presName="composite2" presStyleCnt="0"/>
      <dgm:spPr/>
    </dgm:pt>
    <dgm:pt modelId="{1B839358-BD67-4B27-9394-39910B990A55}" type="pres">
      <dgm:prSet presAssocID="{7B3A2031-894F-48DA-8EEF-5122C7092872}" presName="background2" presStyleLbl="node2" presStyleIdx="5" presStyleCnt="6"/>
      <dgm:spPr/>
    </dgm:pt>
    <dgm:pt modelId="{0B864B89-DB57-438B-B695-FDBC224DFA95}" type="pres">
      <dgm:prSet presAssocID="{7B3A2031-894F-48DA-8EEF-5122C7092872}" presName="text2" presStyleLbl="fgAcc2" presStyleIdx="5" presStyleCnt="6" custScaleX="119672" custLinFactNeighborY="55638">
        <dgm:presLayoutVars>
          <dgm:chPref val="3"/>
        </dgm:presLayoutVars>
      </dgm:prSet>
      <dgm:spPr/>
    </dgm:pt>
    <dgm:pt modelId="{38549DAA-D23A-4C08-85EB-EB89141E32C2}" type="pres">
      <dgm:prSet presAssocID="{7B3A2031-894F-48DA-8EEF-5122C7092872}" presName="hierChild3" presStyleCnt="0"/>
      <dgm:spPr/>
    </dgm:pt>
  </dgm:ptLst>
  <dgm:cxnLst>
    <dgm:cxn modelId="{6FA17605-766A-4595-B4EE-056754EFB639}" type="presOf" srcId="{011CABDF-7783-4BF9-ACE8-DA7F3CCB0B2B}" destId="{849C7096-ADBA-417C-8B23-EC1C49A098F0}" srcOrd="0" destOrd="0" presId="urn:microsoft.com/office/officeart/2005/8/layout/hierarchy1"/>
    <dgm:cxn modelId="{CB159807-B3DC-4200-B1CA-DA3C63729ED3}" type="presOf" srcId="{F665DF01-85BE-4F57-BC05-7DA2B3A9F2E6}" destId="{3F3E79D8-FCEF-4AB6-86CF-C326FAE3C194}" srcOrd="0" destOrd="0" presId="urn:microsoft.com/office/officeart/2005/8/layout/hierarchy1"/>
    <dgm:cxn modelId="{5D430C0C-4203-40A7-96FF-7447A7B725E7}" type="presOf" srcId="{B5FEB07A-5551-4011-A688-2A532FDC99DA}" destId="{36850A1E-CA24-4103-BDD9-ACE43C40E296}" srcOrd="0" destOrd="0" presId="urn:microsoft.com/office/officeart/2005/8/layout/hierarchy1"/>
    <dgm:cxn modelId="{CEDA2A10-F17E-44E9-9089-FBE7BE588550}" type="presOf" srcId="{01DFCDC0-622C-401E-A1DA-D8BDA875C3A8}" destId="{67E1E107-719E-49E9-9686-AA068281E805}" srcOrd="0" destOrd="0" presId="urn:microsoft.com/office/officeart/2005/8/layout/hierarchy1"/>
    <dgm:cxn modelId="{404BCF1C-146E-4BDC-914B-CB227E5A8F1D}" type="presOf" srcId="{0FFDEB6D-4488-4C5D-AA3D-57B9293A9B3A}" destId="{E259D3DE-4303-4508-AFE3-870D9EA9EF65}" srcOrd="0" destOrd="0" presId="urn:microsoft.com/office/officeart/2005/8/layout/hierarchy1"/>
    <dgm:cxn modelId="{5F4B0725-B9D2-4BC5-9ACA-B6D3F666684E}" type="presOf" srcId="{00E966C9-F8C5-4988-9620-BD5E8CF6F001}" destId="{BC377394-1C34-4523-B482-AA186F38A823}" srcOrd="0" destOrd="0" presId="urn:microsoft.com/office/officeart/2005/8/layout/hierarchy1"/>
    <dgm:cxn modelId="{F238F830-D4DB-4C33-A04D-14ABF3C5DD26}" srcId="{EC8061B1-7163-4E7B-A774-A08516908252}" destId="{7B3A2031-894F-48DA-8EEF-5122C7092872}" srcOrd="5" destOrd="0" parTransId="{B8654305-6362-479D-92BE-25184F610D6D}" sibTransId="{E3DA57AF-D9C7-4773-A6A2-46A032B08B80}"/>
    <dgm:cxn modelId="{4970B260-C7B6-406F-9DD2-4ADB24AE282D}" srcId="{3693C6B4-A07B-4386-B204-67605DB8ADD2}" destId="{C6450378-A89B-4DD7-B9D7-5A22D0C6DE30}" srcOrd="0" destOrd="0" parTransId="{9EEF8F42-BDBE-4D86-8BE1-20B32FABA5DC}" sibTransId="{B03E5744-F0E4-46B3-9773-085A7AD07BF2}"/>
    <dgm:cxn modelId="{9EC9F061-4320-416F-B935-0DEF6E255DAF}" srcId="{3693C6B4-A07B-4386-B204-67605DB8ADD2}" destId="{86D3E8A1-67F7-4035-A56B-EC0FE469B185}" srcOrd="1" destOrd="0" parTransId="{E71CC2F7-F16A-4874-8BBD-A887E4442534}" sibTransId="{ACCA7ADE-67E3-4E34-B6F7-B6B96BB35E52}"/>
    <dgm:cxn modelId="{2D2DEC62-5C97-40A1-A163-62157D83E6A8}" type="presOf" srcId="{5ED6C7B7-834B-497E-86CF-5E544750E0CD}" destId="{D6B141BA-A494-4292-9C7B-EC89D6302E18}" srcOrd="0" destOrd="0" presId="urn:microsoft.com/office/officeart/2005/8/layout/hierarchy1"/>
    <dgm:cxn modelId="{9D573F68-74CE-4018-8300-0CD39722B7F2}" type="presOf" srcId="{5FD0AF20-A087-4C21-A1B8-F21A5922FD52}" destId="{2663E1B2-11AC-488A-915C-41757A248D48}" srcOrd="0" destOrd="0" presId="urn:microsoft.com/office/officeart/2005/8/layout/hierarchy1"/>
    <dgm:cxn modelId="{EDAE4868-AD9B-45D5-BCE3-10BD2ABD66C4}" type="presOf" srcId="{5E6FD181-A0DA-4D60-9261-34236742092D}" destId="{DDDCA5A3-4986-4028-9115-E7D6EB23941F}" srcOrd="0" destOrd="0" presId="urn:microsoft.com/office/officeart/2005/8/layout/hierarchy1"/>
    <dgm:cxn modelId="{5E8D6E6F-4219-43B9-8475-BB511D50FA7D}" srcId="{EC8061B1-7163-4E7B-A774-A08516908252}" destId="{B5FEB07A-5551-4011-A688-2A532FDC99DA}" srcOrd="3" destOrd="0" parTransId="{579F5796-4AE6-4C44-8DB7-FB346CF69B45}" sibTransId="{378EA402-D599-4781-A62C-216471A7DD83}"/>
    <dgm:cxn modelId="{1DD3996F-47B1-429F-8CC1-60916AE54B05}" type="presOf" srcId="{579F5796-4AE6-4C44-8DB7-FB346CF69B45}" destId="{291B26EE-25FC-496D-BA61-B07DB07551D6}" srcOrd="0" destOrd="0" presId="urn:microsoft.com/office/officeart/2005/8/layout/hierarchy1"/>
    <dgm:cxn modelId="{83923C54-8D63-4697-8DEB-EAA19490E64A}" srcId="{86D3E8A1-67F7-4035-A56B-EC0FE469B185}" destId="{EE93C7F2-0194-46C0-9F64-F836BE08F010}" srcOrd="0" destOrd="0" parTransId="{34F87954-B146-46D0-98A2-5C79BCAE4EBF}" sibTransId="{AEDFB66B-441E-4629-8149-16516B2ADF42}"/>
    <dgm:cxn modelId="{8D2C8656-BEAE-4D8C-ACF3-ACCCC10B4516}" type="presOf" srcId="{38FC7023-BD1C-4010-954C-EAC33F0EE451}" destId="{B0DC9FD1-65C7-42FA-890B-9A0CA09E7802}" srcOrd="0" destOrd="0" presId="urn:microsoft.com/office/officeart/2005/8/layout/hierarchy1"/>
    <dgm:cxn modelId="{B638B57B-9501-478C-8A75-538F1583BEBC}" type="presOf" srcId="{34F87954-B146-46D0-98A2-5C79BCAE4EBF}" destId="{99C706C9-9644-40FA-9B55-B7E841FD2B9C}" srcOrd="0" destOrd="0" presId="urn:microsoft.com/office/officeart/2005/8/layout/hierarchy1"/>
    <dgm:cxn modelId="{5E8BD087-8D62-4AAB-B5B0-C463A8A5C632}" type="presOf" srcId="{E71CC2F7-F16A-4874-8BBD-A887E4442534}" destId="{CB05E203-6A4E-47AF-9C45-427B031AFEB3}" srcOrd="0" destOrd="0" presId="urn:microsoft.com/office/officeart/2005/8/layout/hierarchy1"/>
    <dgm:cxn modelId="{C71FA58A-4AEF-4209-9A66-E63FF202AD72}" type="presOf" srcId="{4D58D014-36F7-485B-9AF7-7EE9BECBE898}" destId="{1909B81F-DEA0-4A77-A35F-CD73FDCCB4D8}" srcOrd="0" destOrd="0" presId="urn:microsoft.com/office/officeart/2005/8/layout/hierarchy1"/>
    <dgm:cxn modelId="{28445A8D-FDD1-471A-9973-37097980D5AB}" srcId="{011CABDF-7783-4BF9-ACE8-DA7F3CCB0B2B}" destId="{5E6FD181-A0DA-4D60-9261-34236742092D}" srcOrd="0" destOrd="0" parTransId="{0FFDEB6D-4488-4C5D-AA3D-57B9293A9B3A}" sibTransId="{797AAC61-5A91-4DA8-AECB-D33C88C5A518}"/>
    <dgm:cxn modelId="{FE213592-5EC7-4CC4-8423-081E19BBFE9D}" type="presOf" srcId="{EC8061B1-7163-4E7B-A774-A08516908252}" destId="{4BF3984C-0A6A-4C4C-B996-CAD98C136991}" srcOrd="0" destOrd="0" presId="urn:microsoft.com/office/officeart/2005/8/layout/hierarchy1"/>
    <dgm:cxn modelId="{D4593A9A-D907-470D-B652-60A86F9C73F4}" srcId="{EC8061B1-7163-4E7B-A774-A08516908252}" destId="{00E966C9-F8C5-4988-9620-BD5E8CF6F001}" srcOrd="0" destOrd="0" parTransId="{1D9A3276-FEF1-43D9-A3F0-D526BA6B57E7}" sibTransId="{97B365D5-608B-41A3-8981-16C4619EF0BE}"/>
    <dgm:cxn modelId="{2D4500A1-D3E5-4F12-9C56-FD07A1CBEFFB}" type="presOf" srcId="{3693C6B4-A07B-4386-B204-67605DB8ADD2}" destId="{53A51FD1-2D2F-4B9A-A622-70C736B5DA12}" srcOrd="0" destOrd="0" presId="urn:microsoft.com/office/officeart/2005/8/layout/hierarchy1"/>
    <dgm:cxn modelId="{51EE74A1-D446-4FCF-8E98-5C928B6743F5}" type="presOf" srcId="{86D3E8A1-67F7-4035-A56B-EC0FE469B185}" destId="{7F16ACD0-14D9-4DFD-A358-C9F4031C7A4F}" srcOrd="0" destOrd="0" presId="urn:microsoft.com/office/officeart/2005/8/layout/hierarchy1"/>
    <dgm:cxn modelId="{C56F60A2-D3A9-4E2E-AB3A-833CD896272A}" type="presOf" srcId="{0018E93C-C919-4393-ABAE-3BAC345A3571}" destId="{A4C14D87-401D-4D8A-8CE7-060719E56763}" srcOrd="0" destOrd="0" presId="urn:microsoft.com/office/officeart/2005/8/layout/hierarchy1"/>
    <dgm:cxn modelId="{68E060AB-373E-44EB-A403-EF6B9CA62CFA}" srcId="{EC8061B1-7163-4E7B-A774-A08516908252}" destId="{3693C6B4-A07B-4386-B204-67605DB8ADD2}" srcOrd="2" destOrd="0" parTransId="{0018E93C-C919-4393-ABAE-3BAC345A3571}" sibTransId="{9B3AA20C-D785-447F-AE31-A5738E04BDEF}"/>
    <dgm:cxn modelId="{325C16AD-6F04-4589-A3DF-24D9A4A6C91E}" type="presOf" srcId="{F7276DF6-9B85-4E78-A87D-79165D6B8BB1}" destId="{CA7BA8F1-F2B1-468F-8AED-AE82A25500F6}" srcOrd="0" destOrd="0" presId="urn:microsoft.com/office/officeart/2005/8/layout/hierarchy1"/>
    <dgm:cxn modelId="{52F086AD-4161-4EBE-B383-BFAD067FAB8D}" type="presOf" srcId="{EE93C7F2-0194-46C0-9F64-F836BE08F010}" destId="{591544BA-E544-488D-A88D-148E20497253}" srcOrd="0" destOrd="0" presId="urn:microsoft.com/office/officeart/2005/8/layout/hierarchy1"/>
    <dgm:cxn modelId="{3EE154C6-2284-444A-B6FE-C59047AD13CF}" type="presOf" srcId="{1D9A3276-FEF1-43D9-A3F0-D526BA6B57E7}" destId="{E052A50C-5F19-47BE-A8AC-44B90B5304E9}" srcOrd="0" destOrd="0" presId="urn:microsoft.com/office/officeart/2005/8/layout/hierarchy1"/>
    <dgm:cxn modelId="{E00EACC7-8704-48B0-9C4B-6496F7470EF8}" type="presOf" srcId="{91B465F6-FFA1-4030-A9EF-356B15F6BDA8}" destId="{7B7727DC-FBB3-4947-9A03-0E2D2F20FD66}" srcOrd="0" destOrd="0" presId="urn:microsoft.com/office/officeart/2005/8/layout/hierarchy1"/>
    <dgm:cxn modelId="{D0DAC2C9-1EF1-49A3-926D-B16995D0C74F}" type="presOf" srcId="{8724B7CA-92D3-41D7-9EA6-47496395DB5E}" destId="{869884CE-B3AD-4947-9BA9-8C596B3BC695}" srcOrd="0" destOrd="0" presId="urn:microsoft.com/office/officeart/2005/8/layout/hierarchy1"/>
    <dgm:cxn modelId="{5F86A4CA-D061-4317-B7BA-DBDC083103E2}" srcId="{3693C6B4-A07B-4386-B204-67605DB8ADD2}" destId="{38FC7023-BD1C-4010-954C-EAC33F0EE451}" srcOrd="2" destOrd="0" parTransId="{F665DF01-85BE-4F57-BC05-7DA2B3A9F2E6}" sibTransId="{35EB0DC2-E113-473B-9175-63F61AE191EF}"/>
    <dgm:cxn modelId="{36B188CB-A129-454C-92BB-294FD72F5A2F}" srcId="{91B465F6-FFA1-4030-A9EF-356B15F6BDA8}" destId="{EC8061B1-7163-4E7B-A774-A08516908252}" srcOrd="0" destOrd="0" parTransId="{2A3AA415-B0E8-4B16-877D-41CFF5FD636E}" sibTransId="{DE02A37E-B1EA-4979-BE68-13BB4B3D3D19}"/>
    <dgm:cxn modelId="{2705DECC-C817-47FA-B9F3-96510D300120}" type="presOf" srcId="{7B3A2031-894F-48DA-8EEF-5122C7092872}" destId="{0B864B89-DB57-438B-B695-FDBC224DFA95}" srcOrd="0" destOrd="0" presId="urn:microsoft.com/office/officeart/2005/8/layout/hierarchy1"/>
    <dgm:cxn modelId="{FB5028CF-1AEE-4972-B107-F7EC171EF6C6}" srcId="{EC8061B1-7163-4E7B-A774-A08516908252}" destId="{8724B7CA-92D3-41D7-9EA6-47496395DB5E}" srcOrd="1" destOrd="0" parTransId="{01DFCDC0-622C-401E-A1DA-D8BDA875C3A8}" sibTransId="{AE5CF688-A6E2-4EB7-B1EC-6DAB578FD23B}"/>
    <dgm:cxn modelId="{E257E7CF-CEEA-428F-B216-59721230684C}" srcId="{00E966C9-F8C5-4988-9620-BD5E8CF6F001}" destId="{5FD0AF20-A087-4C21-A1B8-F21A5922FD52}" srcOrd="0" destOrd="0" parTransId="{5ED6C7B7-834B-497E-86CF-5E544750E0CD}" sibTransId="{56A14CFA-FDFE-42AE-A734-BCB785451F56}"/>
    <dgm:cxn modelId="{9F110FD2-2C39-4D1A-9957-F5FB29D6EEBC}" type="presOf" srcId="{C6450378-A89B-4DD7-B9D7-5A22D0C6DE30}" destId="{BA7C282D-A2FC-4286-8E42-DFCFF7B9FA3B}" srcOrd="0" destOrd="0" presId="urn:microsoft.com/office/officeart/2005/8/layout/hierarchy1"/>
    <dgm:cxn modelId="{ADF3C2D8-5712-480A-879A-9A554B83539B}" type="presOf" srcId="{DEAEC814-FF30-4F0B-8E02-F84394834AFE}" destId="{EFED2A4C-8633-4744-B7E6-63ADF0A51B57}" srcOrd="0" destOrd="0" presId="urn:microsoft.com/office/officeart/2005/8/layout/hierarchy1"/>
    <dgm:cxn modelId="{208808EF-C522-407A-9A7A-2577E1349053}" srcId="{EC8061B1-7163-4E7B-A774-A08516908252}" destId="{011CABDF-7783-4BF9-ACE8-DA7F3CCB0B2B}" srcOrd="4" destOrd="0" parTransId="{4D58D014-36F7-485B-9AF7-7EE9BECBE898}" sibTransId="{70828183-0B94-42E4-A338-33C8C6EDDFC5}"/>
    <dgm:cxn modelId="{7E3D3DF3-0D9F-4F91-85F6-2669DB8CE8DA}" srcId="{38FC7023-BD1C-4010-954C-EAC33F0EE451}" destId="{DEAEC814-FF30-4F0B-8E02-F84394834AFE}" srcOrd="0" destOrd="0" parTransId="{F7276DF6-9B85-4E78-A87D-79165D6B8BB1}" sibTransId="{EE09831A-0514-4DF1-A790-7DA2356251C8}"/>
    <dgm:cxn modelId="{70232FFA-1693-422B-9C6F-282C49EF758C}" type="presOf" srcId="{B8654305-6362-479D-92BE-25184F610D6D}" destId="{C1B95779-E1A9-4CFD-8C55-B56FF957C112}" srcOrd="0" destOrd="0" presId="urn:microsoft.com/office/officeart/2005/8/layout/hierarchy1"/>
    <dgm:cxn modelId="{7550A6FB-CA91-4594-A2D8-77535EF53D74}" type="presOf" srcId="{9EEF8F42-BDBE-4D86-8BE1-20B32FABA5DC}" destId="{11272991-4FD2-4D01-BDC1-7CAE6D1D008F}" srcOrd="0" destOrd="0" presId="urn:microsoft.com/office/officeart/2005/8/layout/hierarchy1"/>
    <dgm:cxn modelId="{A99F1B01-326E-4E16-885B-38EB0C357166}" type="presParOf" srcId="{7B7727DC-FBB3-4947-9A03-0E2D2F20FD66}" destId="{1F607096-F7B5-4AFA-A758-42C556BF909F}" srcOrd="0" destOrd="0" presId="urn:microsoft.com/office/officeart/2005/8/layout/hierarchy1"/>
    <dgm:cxn modelId="{2D325191-6B37-46A1-8105-E8D3D4736E3D}" type="presParOf" srcId="{1F607096-F7B5-4AFA-A758-42C556BF909F}" destId="{079AFBC7-4704-461D-8073-F8EC6CFE7B7E}" srcOrd="0" destOrd="0" presId="urn:microsoft.com/office/officeart/2005/8/layout/hierarchy1"/>
    <dgm:cxn modelId="{2A2B7D45-08C0-4033-A5FB-6338B69C8BAE}" type="presParOf" srcId="{079AFBC7-4704-461D-8073-F8EC6CFE7B7E}" destId="{5B459D59-6AED-45CC-8540-DC3F6A6F897A}" srcOrd="0" destOrd="0" presId="urn:microsoft.com/office/officeart/2005/8/layout/hierarchy1"/>
    <dgm:cxn modelId="{3BA702DB-5674-4A73-A3FF-A3EA34D859ED}" type="presParOf" srcId="{079AFBC7-4704-461D-8073-F8EC6CFE7B7E}" destId="{4BF3984C-0A6A-4C4C-B996-CAD98C136991}" srcOrd="1" destOrd="0" presId="urn:microsoft.com/office/officeart/2005/8/layout/hierarchy1"/>
    <dgm:cxn modelId="{F8A7F91B-EB81-42E1-AC71-425803417D3A}" type="presParOf" srcId="{1F607096-F7B5-4AFA-A758-42C556BF909F}" destId="{9F2515F3-A54B-4214-8620-71BDFC6DCC1F}" srcOrd="1" destOrd="0" presId="urn:microsoft.com/office/officeart/2005/8/layout/hierarchy1"/>
    <dgm:cxn modelId="{695FF739-DF09-4F15-9725-1661BF20FA69}" type="presParOf" srcId="{9F2515F3-A54B-4214-8620-71BDFC6DCC1F}" destId="{E052A50C-5F19-47BE-A8AC-44B90B5304E9}" srcOrd="0" destOrd="0" presId="urn:microsoft.com/office/officeart/2005/8/layout/hierarchy1"/>
    <dgm:cxn modelId="{552683A8-BFCF-48C1-9075-5D3BBB95214E}" type="presParOf" srcId="{9F2515F3-A54B-4214-8620-71BDFC6DCC1F}" destId="{E04A9ECA-5579-46AF-BFD8-0A9D634227B0}" srcOrd="1" destOrd="0" presId="urn:microsoft.com/office/officeart/2005/8/layout/hierarchy1"/>
    <dgm:cxn modelId="{BFBD5AAB-FD76-443F-87F2-83F842442EB4}" type="presParOf" srcId="{E04A9ECA-5579-46AF-BFD8-0A9D634227B0}" destId="{B603579C-3637-46AD-85A9-BFEDFFBDFE19}" srcOrd="0" destOrd="0" presId="urn:microsoft.com/office/officeart/2005/8/layout/hierarchy1"/>
    <dgm:cxn modelId="{3474B4DB-83F7-4C40-B7BD-1556EF418F2E}" type="presParOf" srcId="{B603579C-3637-46AD-85A9-BFEDFFBDFE19}" destId="{A49B509E-8FBC-48EB-ADE8-24AA7F0A2C58}" srcOrd="0" destOrd="0" presId="urn:microsoft.com/office/officeart/2005/8/layout/hierarchy1"/>
    <dgm:cxn modelId="{8BA8A172-90CB-4B18-88C2-3D66679CA877}" type="presParOf" srcId="{B603579C-3637-46AD-85A9-BFEDFFBDFE19}" destId="{BC377394-1C34-4523-B482-AA186F38A823}" srcOrd="1" destOrd="0" presId="urn:microsoft.com/office/officeart/2005/8/layout/hierarchy1"/>
    <dgm:cxn modelId="{CD99B1EC-9406-43BC-BCCF-86EF74FC321A}" type="presParOf" srcId="{E04A9ECA-5579-46AF-BFD8-0A9D634227B0}" destId="{9BF6DA8A-A039-4CF5-A7A1-A461795DDE56}" srcOrd="1" destOrd="0" presId="urn:microsoft.com/office/officeart/2005/8/layout/hierarchy1"/>
    <dgm:cxn modelId="{D4AB2E93-0EFE-46FC-836D-03460F5A71BB}" type="presParOf" srcId="{9BF6DA8A-A039-4CF5-A7A1-A461795DDE56}" destId="{D6B141BA-A494-4292-9C7B-EC89D6302E18}" srcOrd="0" destOrd="0" presId="urn:microsoft.com/office/officeart/2005/8/layout/hierarchy1"/>
    <dgm:cxn modelId="{7FA563A1-FFA8-4083-9883-60D782554D59}" type="presParOf" srcId="{9BF6DA8A-A039-4CF5-A7A1-A461795DDE56}" destId="{BBBB4FCF-A202-468B-88C0-4BA4DB85D298}" srcOrd="1" destOrd="0" presId="urn:microsoft.com/office/officeart/2005/8/layout/hierarchy1"/>
    <dgm:cxn modelId="{D70B6B71-EBF0-48D3-9C69-B45DA37FC3A0}" type="presParOf" srcId="{BBBB4FCF-A202-468B-88C0-4BA4DB85D298}" destId="{ED16D916-19D9-470A-94A1-EE9930A87651}" srcOrd="0" destOrd="0" presId="urn:microsoft.com/office/officeart/2005/8/layout/hierarchy1"/>
    <dgm:cxn modelId="{5CAB9D22-934F-49AA-84C1-9356CDAA0A35}" type="presParOf" srcId="{ED16D916-19D9-470A-94A1-EE9930A87651}" destId="{A15B3C42-0391-4E43-83C9-083B9EDF5DE4}" srcOrd="0" destOrd="0" presId="urn:microsoft.com/office/officeart/2005/8/layout/hierarchy1"/>
    <dgm:cxn modelId="{627FC649-27AD-40B2-9589-69394F478003}" type="presParOf" srcId="{ED16D916-19D9-470A-94A1-EE9930A87651}" destId="{2663E1B2-11AC-488A-915C-41757A248D48}" srcOrd="1" destOrd="0" presId="urn:microsoft.com/office/officeart/2005/8/layout/hierarchy1"/>
    <dgm:cxn modelId="{7C7D5EE7-D338-4422-BD31-DF57543B3814}" type="presParOf" srcId="{BBBB4FCF-A202-468B-88C0-4BA4DB85D298}" destId="{1B308D88-849B-467B-942D-EE8B61377B2A}" srcOrd="1" destOrd="0" presId="urn:microsoft.com/office/officeart/2005/8/layout/hierarchy1"/>
    <dgm:cxn modelId="{B64EC6AB-2FAF-4E50-BA16-C6AAB0A993A2}" type="presParOf" srcId="{9F2515F3-A54B-4214-8620-71BDFC6DCC1F}" destId="{67E1E107-719E-49E9-9686-AA068281E805}" srcOrd="2" destOrd="0" presId="urn:microsoft.com/office/officeart/2005/8/layout/hierarchy1"/>
    <dgm:cxn modelId="{4423B7D2-71F4-4938-9735-A8664F7CA0CD}" type="presParOf" srcId="{9F2515F3-A54B-4214-8620-71BDFC6DCC1F}" destId="{3089FE4C-80AB-4235-B3DB-351C3749CE9A}" srcOrd="3" destOrd="0" presId="urn:microsoft.com/office/officeart/2005/8/layout/hierarchy1"/>
    <dgm:cxn modelId="{008034B3-F5AB-44F3-845F-BA8ADCA45513}" type="presParOf" srcId="{3089FE4C-80AB-4235-B3DB-351C3749CE9A}" destId="{420B15BD-50C3-4A02-9F43-0D2B63069904}" srcOrd="0" destOrd="0" presId="urn:microsoft.com/office/officeart/2005/8/layout/hierarchy1"/>
    <dgm:cxn modelId="{F720F12D-9D58-4616-87C3-7A2D906E098C}" type="presParOf" srcId="{420B15BD-50C3-4A02-9F43-0D2B63069904}" destId="{0974532E-F262-44FA-9442-BB241959D914}" srcOrd="0" destOrd="0" presId="urn:microsoft.com/office/officeart/2005/8/layout/hierarchy1"/>
    <dgm:cxn modelId="{93ED75B6-A5AA-49C6-A7B3-3014DCF451F6}" type="presParOf" srcId="{420B15BD-50C3-4A02-9F43-0D2B63069904}" destId="{869884CE-B3AD-4947-9BA9-8C596B3BC695}" srcOrd="1" destOrd="0" presId="urn:microsoft.com/office/officeart/2005/8/layout/hierarchy1"/>
    <dgm:cxn modelId="{8C36E734-1932-4388-88D7-4CC8518877E0}" type="presParOf" srcId="{3089FE4C-80AB-4235-B3DB-351C3749CE9A}" destId="{984F9D6F-BBA6-4616-AFD5-603F6A4570E5}" srcOrd="1" destOrd="0" presId="urn:microsoft.com/office/officeart/2005/8/layout/hierarchy1"/>
    <dgm:cxn modelId="{CA12B284-9A42-4ACF-9069-2941AEE095DA}" type="presParOf" srcId="{9F2515F3-A54B-4214-8620-71BDFC6DCC1F}" destId="{A4C14D87-401D-4D8A-8CE7-060719E56763}" srcOrd="4" destOrd="0" presId="urn:microsoft.com/office/officeart/2005/8/layout/hierarchy1"/>
    <dgm:cxn modelId="{3CFEBEE6-4E49-4E0B-9F2B-FE2E5CC11D07}" type="presParOf" srcId="{9F2515F3-A54B-4214-8620-71BDFC6DCC1F}" destId="{0E1A2FE3-3857-4B51-A134-A87B6737D483}" srcOrd="5" destOrd="0" presId="urn:microsoft.com/office/officeart/2005/8/layout/hierarchy1"/>
    <dgm:cxn modelId="{5333DE42-B16C-4223-88D3-F3EB7F54D9A2}" type="presParOf" srcId="{0E1A2FE3-3857-4B51-A134-A87B6737D483}" destId="{C7C66D1B-750F-4FC9-8AED-530BF14FC74B}" srcOrd="0" destOrd="0" presId="urn:microsoft.com/office/officeart/2005/8/layout/hierarchy1"/>
    <dgm:cxn modelId="{90842203-2F18-4E46-8286-9054C8535380}" type="presParOf" srcId="{C7C66D1B-750F-4FC9-8AED-530BF14FC74B}" destId="{5BC626B2-F0A9-47A4-AC86-607DD4750D13}" srcOrd="0" destOrd="0" presId="urn:microsoft.com/office/officeart/2005/8/layout/hierarchy1"/>
    <dgm:cxn modelId="{9FE647B5-11C4-45E5-BAF7-2E687FE6A72A}" type="presParOf" srcId="{C7C66D1B-750F-4FC9-8AED-530BF14FC74B}" destId="{53A51FD1-2D2F-4B9A-A622-70C736B5DA12}" srcOrd="1" destOrd="0" presId="urn:microsoft.com/office/officeart/2005/8/layout/hierarchy1"/>
    <dgm:cxn modelId="{8FC3447C-84E0-4EED-B661-9E2179897D6D}" type="presParOf" srcId="{0E1A2FE3-3857-4B51-A134-A87B6737D483}" destId="{9766FB8D-8FBB-441E-B0E2-15E5365C6454}" srcOrd="1" destOrd="0" presId="urn:microsoft.com/office/officeart/2005/8/layout/hierarchy1"/>
    <dgm:cxn modelId="{D5EAC940-72BC-472E-838A-4953857D3AB6}" type="presParOf" srcId="{9766FB8D-8FBB-441E-B0E2-15E5365C6454}" destId="{11272991-4FD2-4D01-BDC1-7CAE6D1D008F}" srcOrd="0" destOrd="0" presId="urn:microsoft.com/office/officeart/2005/8/layout/hierarchy1"/>
    <dgm:cxn modelId="{C4F4F646-06DC-4BB8-BB73-74778D3CB025}" type="presParOf" srcId="{9766FB8D-8FBB-441E-B0E2-15E5365C6454}" destId="{3145D366-AADD-4352-A9B8-92DA8F39EBC7}" srcOrd="1" destOrd="0" presId="urn:microsoft.com/office/officeart/2005/8/layout/hierarchy1"/>
    <dgm:cxn modelId="{71EB23E0-8D80-4F70-BDE3-64F2863C75CA}" type="presParOf" srcId="{3145D366-AADD-4352-A9B8-92DA8F39EBC7}" destId="{2E746139-63CA-46DA-B53F-00FD0C76F538}" srcOrd="0" destOrd="0" presId="urn:microsoft.com/office/officeart/2005/8/layout/hierarchy1"/>
    <dgm:cxn modelId="{840DDE44-5EEC-4640-A743-399B11F529B5}" type="presParOf" srcId="{2E746139-63CA-46DA-B53F-00FD0C76F538}" destId="{450F0016-2525-443B-B2A9-DE05979DBF49}" srcOrd="0" destOrd="0" presId="urn:microsoft.com/office/officeart/2005/8/layout/hierarchy1"/>
    <dgm:cxn modelId="{1D7EC944-1132-423F-AA80-D816850F02B2}" type="presParOf" srcId="{2E746139-63CA-46DA-B53F-00FD0C76F538}" destId="{BA7C282D-A2FC-4286-8E42-DFCFF7B9FA3B}" srcOrd="1" destOrd="0" presId="urn:microsoft.com/office/officeart/2005/8/layout/hierarchy1"/>
    <dgm:cxn modelId="{8C9E7568-10C8-44B0-85B3-0A7EB10CD85C}" type="presParOf" srcId="{3145D366-AADD-4352-A9B8-92DA8F39EBC7}" destId="{6EB4B227-3C24-406B-BF6A-AB5558A83AD1}" srcOrd="1" destOrd="0" presId="urn:microsoft.com/office/officeart/2005/8/layout/hierarchy1"/>
    <dgm:cxn modelId="{8ADA4048-6AE4-49C6-9FE1-1DF701C22FB6}" type="presParOf" srcId="{9766FB8D-8FBB-441E-B0E2-15E5365C6454}" destId="{CB05E203-6A4E-47AF-9C45-427B031AFEB3}" srcOrd="2" destOrd="0" presId="urn:microsoft.com/office/officeart/2005/8/layout/hierarchy1"/>
    <dgm:cxn modelId="{E382831D-B2B0-4299-91C7-F68FC16FAFA9}" type="presParOf" srcId="{9766FB8D-8FBB-441E-B0E2-15E5365C6454}" destId="{CCEEE722-B329-49F2-B3BF-4F4E59B85A98}" srcOrd="3" destOrd="0" presId="urn:microsoft.com/office/officeart/2005/8/layout/hierarchy1"/>
    <dgm:cxn modelId="{D1FA03ED-CF01-453E-A05C-D9681FF27E3F}" type="presParOf" srcId="{CCEEE722-B329-49F2-B3BF-4F4E59B85A98}" destId="{5AB1F509-E31F-4803-9282-7205B54B789B}" srcOrd="0" destOrd="0" presId="urn:microsoft.com/office/officeart/2005/8/layout/hierarchy1"/>
    <dgm:cxn modelId="{98C0F97D-D795-4644-9AD9-FE3CF545D439}" type="presParOf" srcId="{5AB1F509-E31F-4803-9282-7205B54B789B}" destId="{0B443A44-C08F-4224-8FC5-20BB2662896F}" srcOrd="0" destOrd="0" presId="urn:microsoft.com/office/officeart/2005/8/layout/hierarchy1"/>
    <dgm:cxn modelId="{7D569815-7523-4772-AB39-38567B008F4A}" type="presParOf" srcId="{5AB1F509-E31F-4803-9282-7205B54B789B}" destId="{7F16ACD0-14D9-4DFD-A358-C9F4031C7A4F}" srcOrd="1" destOrd="0" presId="urn:microsoft.com/office/officeart/2005/8/layout/hierarchy1"/>
    <dgm:cxn modelId="{ABD654CC-6AF4-4109-9378-57A6FE497523}" type="presParOf" srcId="{CCEEE722-B329-49F2-B3BF-4F4E59B85A98}" destId="{90B04F2D-1BA9-4834-B18A-18AA1B08F0A8}" srcOrd="1" destOrd="0" presId="urn:microsoft.com/office/officeart/2005/8/layout/hierarchy1"/>
    <dgm:cxn modelId="{1396D3BA-E893-466E-87F8-CC8C3E80A4B1}" type="presParOf" srcId="{90B04F2D-1BA9-4834-B18A-18AA1B08F0A8}" destId="{99C706C9-9644-40FA-9B55-B7E841FD2B9C}" srcOrd="0" destOrd="0" presId="urn:microsoft.com/office/officeart/2005/8/layout/hierarchy1"/>
    <dgm:cxn modelId="{1E22A654-60E5-4D84-81C7-18C9DBFCC9FC}" type="presParOf" srcId="{90B04F2D-1BA9-4834-B18A-18AA1B08F0A8}" destId="{031BE5D0-66DE-45F1-A320-827D13508C82}" srcOrd="1" destOrd="0" presId="urn:microsoft.com/office/officeart/2005/8/layout/hierarchy1"/>
    <dgm:cxn modelId="{AD42B75A-981A-426A-A146-94C9CFD7A68D}" type="presParOf" srcId="{031BE5D0-66DE-45F1-A320-827D13508C82}" destId="{0B94E82F-7B4F-4B39-8E92-D41AC36B9B23}" srcOrd="0" destOrd="0" presId="urn:microsoft.com/office/officeart/2005/8/layout/hierarchy1"/>
    <dgm:cxn modelId="{572221EE-E366-4BA2-AE62-BE03FC79F1D3}" type="presParOf" srcId="{0B94E82F-7B4F-4B39-8E92-D41AC36B9B23}" destId="{3DBE65D2-FB17-4C24-9A90-80AE6D01D965}" srcOrd="0" destOrd="0" presId="urn:microsoft.com/office/officeart/2005/8/layout/hierarchy1"/>
    <dgm:cxn modelId="{8EB205E6-0743-43C3-B514-7DA98E0824AD}" type="presParOf" srcId="{0B94E82F-7B4F-4B39-8E92-D41AC36B9B23}" destId="{591544BA-E544-488D-A88D-148E20497253}" srcOrd="1" destOrd="0" presId="urn:microsoft.com/office/officeart/2005/8/layout/hierarchy1"/>
    <dgm:cxn modelId="{8208FEDB-B590-45B2-9DDC-93F12F3B6E52}" type="presParOf" srcId="{031BE5D0-66DE-45F1-A320-827D13508C82}" destId="{05CBCF1B-9CC4-43EE-8D26-2FD354598AAD}" srcOrd="1" destOrd="0" presId="urn:microsoft.com/office/officeart/2005/8/layout/hierarchy1"/>
    <dgm:cxn modelId="{83266000-E046-4351-8086-7651865DDEB0}" type="presParOf" srcId="{9766FB8D-8FBB-441E-B0E2-15E5365C6454}" destId="{3F3E79D8-FCEF-4AB6-86CF-C326FAE3C194}" srcOrd="4" destOrd="0" presId="urn:microsoft.com/office/officeart/2005/8/layout/hierarchy1"/>
    <dgm:cxn modelId="{CC88AF3B-911D-4C94-B083-85A2D9FCEDCC}" type="presParOf" srcId="{9766FB8D-8FBB-441E-B0E2-15E5365C6454}" destId="{C219889B-632B-4E7E-9351-8285A384C5AA}" srcOrd="5" destOrd="0" presId="urn:microsoft.com/office/officeart/2005/8/layout/hierarchy1"/>
    <dgm:cxn modelId="{31528895-CAC6-4094-9DB9-C0B4D662A2AB}" type="presParOf" srcId="{C219889B-632B-4E7E-9351-8285A384C5AA}" destId="{A375D3A6-B5C4-448D-B41F-DCE089B37E30}" srcOrd="0" destOrd="0" presId="urn:microsoft.com/office/officeart/2005/8/layout/hierarchy1"/>
    <dgm:cxn modelId="{457F11FD-C272-42F4-918C-EC264D0E906F}" type="presParOf" srcId="{A375D3A6-B5C4-448D-B41F-DCE089B37E30}" destId="{E5E3229B-1DAE-4F47-A5AD-0D6A7CAA6946}" srcOrd="0" destOrd="0" presId="urn:microsoft.com/office/officeart/2005/8/layout/hierarchy1"/>
    <dgm:cxn modelId="{612D7908-17FB-40B7-8C6B-AF940E9F7FC5}" type="presParOf" srcId="{A375D3A6-B5C4-448D-B41F-DCE089B37E30}" destId="{B0DC9FD1-65C7-42FA-890B-9A0CA09E7802}" srcOrd="1" destOrd="0" presId="urn:microsoft.com/office/officeart/2005/8/layout/hierarchy1"/>
    <dgm:cxn modelId="{2A3E613B-6AF6-4BE9-9D31-17B2BEC8F9F8}" type="presParOf" srcId="{C219889B-632B-4E7E-9351-8285A384C5AA}" destId="{2F1CD071-6C10-45E5-90D0-1CA78ECC2530}" srcOrd="1" destOrd="0" presId="urn:microsoft.com/office/officeart/2005/8/layout/hierarchy1"/>
    <dgm:cxn modelId="{1567C786-2ED1-457E-900A-5D1DBCAB646D}" type="presParOf" srcId="{2F1CD071-6C10-45E5-90D0-1CA78ECC2530}" destId="{CA7BA8F1-F2B1-468F-8AED-AE82A25500F6}" srcOrd="0" destOrd="0" presId="urn:microsoft.com/office/officeart/2005/8/layout/hierarchy1"/>
    <dgm:cxn modelId="{79C7A9E2-23F8-4C3B-A2A5-E8B4648C32AB}" type="presParOf" srcId="{2F1CD071-6C10-45E5-90D0-1CA78ECC2530}" destId="{0D48365B-C2C4-4083-85C9-FEA080EBF827}" srcOrd="1" destOrd="0" presId="urn:microsoft.com/office/officeart/2005/8/layout/hierarchy1"/>
    <dgm:cxn modelId="{8A9A1852-174A-47BA-8BE5-1C6408211AC8}" type="presParOf" srcId="{0D48365B-C2C4-4083-85C9-FEA080EBF827}" destId="{F371AE18-0A77-4515-BB44-767C0DD483ED}" srcOrd="0" destOrd="0" presId="urn:microsoft.com/office/officeart/2005/8/layout/hierarchy1"/>
    <dgm:cxn modelId="{44FE6605-C314-4967-888C-67F4EBFF1F25}" type="presParOf" srcId="{F371AE18-0A77-4515-BB44-767C0DD483ED}" destId="{5BDE89AC-30BD-475D-92CA-52242ED2456E}" srcOrd="0" destOrd="0" presId="urn:microsoft.com/office/officeart/2005/8/layout/hierarchy1"/>
    <dgm:cxn modelId="{BACF3987-A567-4CDF-B7DD-A79C9D25A214}" type="presParOf" srcId="{F371AE18-0A77-4515-BB44-767C0DD483ED}" destId="{EFED2A4C-8633-4744-B7E6-63ADF0A51B57}" srcOrd="1" destOrd="0" presId="urn:microsoft.com/office/officeart/2005/8/layout/hierarchy1"/>
    <dgm:cxn modelId="{2426FCE0-1030-4503-961B-3715F699C8B1}" type="presParOf" srcId="{0D48365B-C2C4-4083-85C9-FEA080EBF827}" destId="{BD30F7FC-BD80-455E-92CB-FD81540F1B10}" srcOrd="1" destOrd="0" presId="urn:microsoft.com/office/officeart/2005/8/layout/hierarchy1"/>
    <dgm:cxn modelId="{CFBE8A82-41DC-4726-8A60-98833D06A553}" type="presParOf" srcId="{9F2515F3-A54B-4214-8620-71BDFC6DCC1F}" destId="{291B26EE-25FC-496D-BA61-B07DB07551D6}" srcOrd="6" destOrd="0" presId="urn:microsoft.com/office/officeart/2005/8/layout/hierarchy1"/>
    <dgm:cxn modelId="{9C558D85-B827-476A-95AF-23379F3DA8F9}" type="presParOf" srcId="{9F2515F3-A54B-4214-8620-71BDFC6DCC1F}" destId="{CF4434B8-FCDD-482D-A4BB-3F217F61D383}" srcOrd="7" destOrd="0" presId="urn:microsoft.com/office/officeart/2005/8/layout/hierarchy1"/>
    <dgm:cxn modelId="{213A66C8-1E04-45E0-BEF6-8F2877249AB4}" type="presParOf" srcId="{CF4434B8-FCDD-482D-A4BB-3F217F61D383}" destId="{8AC30ABC-CE60-4C17-8197-0259642A944C}" srcOrd="0" destOrd="0" presId="urn:microsoft.com/office/officeart/2005/8/layout/hierarchy1"/>
    <dgm:cxn modelId="{4E19F56D-2C59-4578-9C93-CF64532F8129}" type="presParOf" srcId="{8AC30ABC-CE60-4C17-8197-0259642A944C}" destId="{D14A64DF-B7C3-431D-B77C-BDFA895619A2}" srcOrd="0" destOrd="0" presId="urn:microsoft.com/office/officeart/2005/8/layout/hierarchy1"/>
    <dgm:cxn modelId="{F577070D-5B62-4575-A250-07E21E9E0D4F}" type="presParOf" srcId="{8AC30ABC-CE60-4C17-8197-0259642A944C}" destId="{36850A1E-CA24-4103-BDD9-ACE43C40E296}" srcOrd="1" destOrd="0" presId="urn:microsoft.com/office/officeart/2005/8/layout/hierarchy1"/>
    <dgm:cxn modelId="{B3BC0C55-A86F-4445-88E2-2BBFD21167A9}" type="presParOf" srcId="{CF4434B8-FCDD-482D-A4BB-3F217F61D383}" destId="{405F3194-7DD2-4398-AC67-C632B1A5E693}" srcOrd="1" destOrd="0" presId="urn:microsoft.com/office/officeart/2005/8/layout/hierarchy1"/>
    <dgm:cxn modelId="{2DAC3D92-41FD-483C-A578-5483D129D973}" type="presParOf" srcId="{9F2515F3-A54B-4214-8620-71BDFC6DCC1F}" destId="{1909B81F-DEA0-4A77-A35F-CD73FDCCB4D8}" srcOrd="8" destOrd="0" presId="urn:microsoft.com/office/officeart/2005/8/layout/hierarchy1"/>
    <dgm:cxn modelId="{A2AA6536-1A4E-4E48-A33B-3B4347894ECE}" type="presParOf" srcId="{9F2515F3-A54B-4214-8620-71BDFC6DCC1F}" destId="{5A99ACCB-8FB3-4F32-AB95-03BF70C6258A}" srcOrd="9" destOrd="0" presId="urn:microsoft.com/office/officeart/2005/8/layout/hierarchy1"/>
    <dgm:cxn modelId="{8A154D50-EB63-4912-ABD1-499304A36DE3}" type="presParOf" srcId="{5A99ACCB-8FB3-4F32-AB95-03BF70C6258A}" destId="{EA864247-29CE-4F17-8957-9EFD4EB16778}" srcOrd="0" destOrd="0" presId="urn:microsoft.com/office/officeart/2005/8/layout/hierarchy1"/>
    <dgm:cxn modelId="{B7CFE15A-EDDA-446D-B5F0-23D102591DCF}" type="presParOf" srcId="{EA864247-29CE-4F17-8957-9EFD4EB16778}" destId="{ED138606-FB68-45E6-B826-F51280D2BDC3}" srcOrd="0" destOrd="0" presId="urn:microsoft.com/office/officeart/2005/8/layout/hierarchy1"/>
    <dgm:cxn modelId="{225BAD8E-9A00-4ED4-A4B3-24271E6EF5F3}" type="presParOf" srcId="{EA864247-29CE-4F17-8957-9EFD4EB16778}" destId="{849C7096-ADBA-417C-8B23-EC1C49A098F0}" srcOrd="1" destOrd="0" presId="urn:microsoft.com/office/officeart/2005/8/layout/hierarchy1"/>
    <dgm:cxn modelId="{B7A34962-797A-4D87-BB65-C67FD69B76E8}" type="presParOf" srcId="{5A99ACCB-8FB3-4F32-AB95-03BF70C6258A}" destId="{B17C2F94-6520-43D6-BC99-90504BA4EA76}" srcOrd="1" destOrd="0" presId="urn:microsoft.com/office/officeart/2005/8/layout/hierarchy1"/>
    <dgm:cxn modelId="{900E5D41-9CFB-4B14-9AD8-67E3F66DD39E}" type="presParOf" srcId="{B17C2F94-6520-43D6-BC99-90504BA4EA76}" destId="{E259D3DE-4303-4508-AFE3-870D9EA9EF65}" srcOrd="0" destOrd="0" presId="urn:microsoft.com/office/officeart/2005/8/layout/hierarchy1"/>
    <dgm:cxn modelId="{70999070-0F7F-492B-A8E3-5C8DC4210284}" type="presParOf" srcId="{B17C2F94-6520-43D6-BC99-90504BA4EA76}" destId="{82B750AD-D14E-4688-8EC4-58E8D73BA71F}" srcOrd="1" destOrd="0" presId="urn:microsoft.com/office/officeart/2005/8/layout/hierarchy1"/>
    <dgm:cxn modelId="{474527B1-3A27-4B44-A251-BB7CC9E5C487}" type="presParOf" srcId="{82B750AD-D14E-4688-8EC4-58E8D73BA71F}" destId="{31736186-AD6F-4130-A689-7269905F4570}" srcOrd="0" destOrd="0" presId="urn:microsoft.com/office/officeart/2005/8/layout/hierarchy1"/>
    <dgm:cxn modelId="{195032AF-C0C0-4F92-AAB5-3C80D61D5E5D}" type="presParOf" srcId="{31736186-AD6F-4130-A689-7269905F4570}" destId="{E7806159-66D5-4506-8EE1-AAFF35340C4A}" srcOrd="0" destOrd="0" presId="urn:microsoft.com/office/officeart/2005/8/layout/hierarchy1"/>
    <dgm:cxn modelId="{B8BC86E3-C740-4330-AC2F-38FB983B5839}" type="presParOf" srcId="{31736186-AD6F-4130-A689-7269905F4570}" destId="{DDDCA5A3-4986-4028-9115-E7D6EB23941F}" srcOrd="1" destOrd="0" presId="urn:microsoft.com/office/officeart/2005/8/layout/hierarchy1"/>
    <dgm:cxn modelId="{BD53E01B-F31B-40EB-8FBC-408891E6096F}" type="presParOf" srcId="{82B750AD-D14E-4688-8EC4-58E8D73BA71F}" destId="{E4D6F640-8459-4B08-9E04-F8282064E77A}" srcOrd="1" destOrd="0" presId="urn:microsoft.com/office/officeart/2005/8/layout/hierarchy1"/>
    <dgm:cxn modelId="{9DDCF7F5-58F8-46AC-B104-4BAB14A1AD7C}" type="presParOf" srcId="{9F2515F3-A54B-4214-8620-71BDFC6DCC1F}" destId="{C1B95779-E1A9-4CFD-8C55-B56FF957C112}" srcOrd="10" destOrd="0" presId="urn:microsoft.com/office/officeart/2005/8/layout/hierarchy1"/>
    <dgm:cxn modelId="{AB633CCB-068D-4980-88D4-D962C5A72F9E}" type="presParOf" srcId="{9F2515F3-A54B-4214-8620-71BDFC6DCC1F}" destId="{3E6BD8C6-D74F-44A0-9566-6994FAC20E81}" srcOrd="11" destOrd="0" presId="urn:microsoft.com/office/officeart/2005/8/layout/hierarchy1"/>
    <dgm:cxn modelId="{51708C8A-35E2-440C-9C21-6B3356BBFFDE}" type="presParOf" srcId="{3E6BD8C6-D74F-44A0-9566-6994FAC20E81}" destId="{176EE0E6-DD53-4249-BC22-EF6C3B328672}" srcOrd="0" destOrd="0" presId="urn:microsoft.com/office/officeart/2005/8/layout/hierarchy1"/>
    <dgm:cxn modelId="{7C1C95B8-0489-45CD-89E9-5FA19FD0603D}" type="presParOf" srcId="{176EE0E6-DD53-4249-BC22-EF6C3B328672}" destId="{1B839358-BD67-4B27-9394-39910B990A55}" srcOrd="0" destOrd="0" presId="urn:microsoft.com/office/officeart/2005/8/layout/hierarchy1"/>
    <dgm:cxn modelId="{AA5362DC-2D46-4094-8F40-AB93938F7614}" type="presParOf" srcId="{176EE0E6-DD53-4249-BC22-EF6C3B328672}" destId="{0B864B89-DB57-438B-B695-FDBC224DFA95}" srcOrd="1" destOrd="0" presId="urn:microsoft.com/office/officeart/2005/8/layout/hierarchy1"/>
    <dgm:cxn modelId="{3958A7D1-2EC3-4149-B2D2-FCF2A604C62B}" type="presParOf" srcId="{3E6BD8C6-D74F-44A0-9566-6994FAC20E81}" destId="{38549DAA-D23A-4C08-85EB-EB89141E32C2}"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6EDCC-482F-4EA6-9BBD-4778AF81302B}"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26BA6B71-7567-4D23-AC36-E3381E570837}">
      <dgm:prSet phldrT="[Text]" custT="1"/>
      <dgm:spPr/>
      <dgm:t>
        <a:bodyPr/>
        <a:lstStyle/>
        <a:p>
          <a:r>
            <a:rPr lang="en-US" sz="1600" dirty="0">
              <a:latin typeface="+mj-lt"/>
            </a:rPr>
            <a:t>CMS CONTRACTOR</a:t>
          </a:r>
        </a:p>
      </dgm:t>
    </dgm:pt>
    <dgm:pt modelId="{487F0DC0-7874-4413-8402-8863B59C057A}" type="parTrans" cxnId="{47C2EC93-E6A8-4344-91B4-4B9A5EA05A9D}">
      <dgm:prSet/>
      <dgm:spPr/>
      <dgm:t>
        <a:bodyPr/>
        <a:lstStyle/>
        <a:p>
          <a:endParaRPr lang="en-US"/>
        </a:p>
      </dgm:t>
    </dgm:pt>
    <dgm:pt modelId="{1932346D-72B5-45F3-A1EA-F115E0812399}" type="sibTrans" cxnId="{47C2EC93-E6A8-4344-91B4-4B9A5EA05A9D}">
      <dgm:prSet/>
      <dgm:spPr/>
      <dgm:t>
        <a:bodyPr/>
        <a:lstStyle/>
        <a:p>
          <a:endParaRPr lang="en-US"/>
        </a:p>
      </dgm:t>
    </dgm:pt>
    <dgm:pt modelId="{B635B6F1-180A-46D0-891F-9F963994FE06}">
      <dgm:prSet phldrT="[Text]" custT="1"/>
      <dgm:spPr/>
      <dgm:t>
        <a:bodyPr/>
        <a:lstStyle/>
        <a:p>
          <a:r>
            <a:rPr lang="en-US" sz="1400" dirty="0">
              <a:latin typeface="+mj-lt"/>
            </a:rPr>
            <a:t>PBMs</a:t>
          </a:r>
        </a:p>
      </dgm:t>
    </dgm:pt>
    <dgm:pt modelId="{940BCC9E-E5EB-4D2D-826F-6B65C3901367}" type="parTrans" cxnId="{72E3A8BA-D6C7-4248-BF66-A99E3B21B749}">
      <dgm:prSet/>
      <dgm:spPr/>
      <dgm:t>
        <a:bodyPr/>
        <a:lstStyle/>
        <a:p>
          <a:endParaRPr lang="en-US"/>
        </a:p>
      </dgm:t>
    </dgm:pt>
    <dgm:pt modelId="{F15CF1A8-FEB8-46AD-BC83-B1816E0049D8}" type="sibTrans" cxnId="{72E3A8BA-D6C7-4248-BF66-A99E3B21B749}">
      <dgm:prSet/>
      <dgm:spPr/>
      <dgm:t>
        <a:bodyPr/>
        <a:lstStyle/>
        <a:p>
          <a:endParaRPr lang="en-US"/>
        </a:p>
      </dgm:t>
    </dgm:pt>
    <dgm:pt modelId="{C22E019A-2F30-432F-887D-E319255AFD93}">
      <dgm:prSet phldrT="[Text]"/>
      <dgm:spPr/>
      <dgm:t>
        <a:bodyPr/>
        <a:lstStyle/>
        <a:p>
          <a:r>
            <a:rPr lang="en-US" dirty="0">
              <a:latin typeface="+mj-lt"/>
            </a:rPr>
            <a:t>MARKETING FIRM</a:t>
          </a:r>
        </a:p>
      </dgm:t>
    </dgm:pt>
    <dgm:pt modelId="{2627C5A2-A536-42E6-9CF9-5F5B64700A08}" type="parTrans" cxnId="{9B36B8AD-CBCC-42F5-873E-EE3BC20E3B16}">
      <dgm:prSet/>
      <dgm:spPr/>
      <dgm:t>
        <a:bodyPr/>
        <a:lstStyle/>
        <a:p>
          <a:endParaRPr lang="en-US"/>
        </a:p>
      </dgm:t>
    </dgm:pt>
    <dgm:pt modelId="{9C82F830-2A61-46B7-BAB9-C01D342ED231}" type="sibTrans" cxnId="{9B36B8AD-CBCC-42F5-873E-EE3BC20E3B16}">
      <dgm:prSet/>
      <dgm:spPr/>
      <dgm:t>
        <a:bodyPr/>
        <a:lstStyle/>
        <a:p>
          <a:endParaRPr lang="en-US"/>
        </a:p>
      </dgm:t>
    </dgm:pt>
    <dgm:pt modelId="{8FE09296-0FA3-41C3-B526-EA4F4BF67F4D}">
      <dgm:prSet phldrT="[Text]"/>
      <dgm:spPr/>
      <dgm:t>
        <a:bodyPr/>
        <a:lstStyle/>
        <a:p>
          <a:r>
            <a:rPr lang="en-US" dirty="0">
              <a:latin typeface="+mj-lt"/>
            </a:rPr>
            <a:t>QUALITY ASSURANCE FIRM</a:t>
          </a:r>
        </a:p>
      </dgm:t>
    </dgm:pt>
    <dgm:pt modelId="{F4224C01-2016-449B-AB87-2CBEAA8739D7}" type="parTrans" cxnId="{B1877D84-2668-4861-9B26-431E3D5346B9}">
      <dgm:prSet/>
      <dgm:spPr/>
      <dgm:t>
        <a:bodyPr/>
        <a:lstStyle/>
        <a:p>
          <a:endParaRPr lang="en-US"/>
        </a:p>
      </dgm:t>
    </dgm:pt>
    <dgm:pt modelId="{2D632C18-7677-4282-87BD-780B032663CD}" type="sibTrans" cxnId="{B1877D84-2668-4861-9B26-431E3D5346B9}">
      <dgm:prSet/>
      <dgm:spPr/>
      <dgm:t>
        <a:bodyPr/>
        <a:lstStyle/>
        <a:p>
          <a:endParaRPr lang="en-US"/>
        </a:p>
      </dgm:t>
    </dgm:pt>
    <dgm:pt modelId="{331FE272-2975-420C-855F-813D765C2E57}">
      <dgm:prSet phldrT="[Text]" custT="1"/>
      <dgm:spPr/>
      <dgm:t>
        <a:bodyPr/>
        <a:lstStyle/>
        <a:p>
          <a:r>
            <a:rPr lang="en-US" sz="1400" dirty="0">
              <a:latin typeface="+mj-lt"/>
            </a:rPr>
            <a:t>FIELD MARKETING ORGANIZATIONS</a:t>
          </a:r>
        </a:p>
      </dgm:t>
    </dgm:pt>
    <dgm:pt modelId="{FB347651-A52F-4799-BBEB-412273682ADD}" type="parTrans" cxnId="{4208BDD9-CD31-47A0-BBFC-0E3659CFFBBC}">
      <dgm:prSet/>
      <dgm:spPr/>
      <dgm:t>
        <a:bodyPr/>
        <a:lstStyle/>
        <a:p>
          <a:endParaRPr lang="en-US"/>
        </a:p>
      </dgm:t>
    </dgm:pt>
    <dgm:pt modelId="{A338362A-141F-4269-961E-85E72F0E65FE}" type="sibTrans" cxnId="{4208BDD9-CD31-47A0-BBFC-0E3659CFFBBC}">
      <dgm:prSet/>
      <dgm:spPr/>
      <dgm:t>
        <a:bodyPr/>
        <a:lstStyle/>
        <a:p>
          <a:endParaRPr lang="en-US"/>
        </a:p>
      </dgm:t>
    </dgm:pt>
    <dgm:pt modelId="{26F257DE-2F89-4690-B9FC-AC2A8395A9BE}">
      <dgm:prSet phldrT="[Text]"/>
      <dgm:spPr/>
      <dgm:t>
        <a:bodyPr/>
        <a:lstStyle/>
        <a:p>
          <a:r>
            <a:rPr lang="en-US" dirty="0">
              <a:latin typeface="+mj-lt"/>
            </a:rPr>
            <a:t>AGENTS</a:t>
          </a:r>
        </a:p>
      </dgm:t>
    </dgm:pt>
    <dgm:pt modelId="{5110A303-969E-443F-836A-E62B5E690676}" type="parTrans" cxnId="{2345C68D-FA4E-4197-BCEA-82C6A03AA948}">
      <dgm:prSet/>
      <dgm:spPr/>
      <dgm:t>
        <a:bodyPr/>
        <a:lstStyle/>
        <a:p>
          <a:endParaRPr lang="en-US"/>
        </a:p>
      </dgm:t>
    </dgm:pt>
    <dgm:pt modelId="{F9B98C0C-97B2-424C-B3C7-3A6AEBA4D960}" type="sibTrans" cxnId="{2345C68D-FA4E-4197-BCEA-82C6A03AA948}">
      <dgm:prSet/>
      <dgm:spPr/>
      <dgm:t>
        <a:bodyPr/>
        <a:lstStyle/>
        <a:p>
          <a:endParaRPr lang="en-US"/>
        </a:p>
      </dgm:t>
    </dgm:pt>
    <dgm:pt modelId="{B305D9DC-DBFB-4644-A305-41D1EB9025CF}">
      <dgm:prSet custT="1"/>
      <dgm:spPr/>
      <dgm:t>
        <a:bodyPr/>
        <a:lstStyle/>
        <a:p>
          <a:r>
            <a:rPr lang="en-US" sz="1400" dirty="0">
              <a:latin typeface="+mj-lt"/>
            </a:rPr>
            <a:t>CALL CENTERS</a:t>
          </a:r>
        </a:p>
      </dgm:t>
    </dgm:pt>
    <dgm:pt modelId="{C9929BF7-99A6-4DA1-813A-E32BE48DF0B7}" type="parTrans" cxnId="{07897910-C958-456F-A18D-E857E2F44ECD}">
      <dgm:prSet/>
      <dgm:spPr/>
      <dgm:t>
        <a:bodyPr/>
        <a:lstStyle/>
        <a:p>
          <a:endParaRPr lang="en-US"/>
        </a:p>
      </dgm:t>
    </dgm:pt>
    <dgm:pt modelId="{9FE3521F-8772-4DDE-A9D9-FABCBCF75332}" type="sibTrans" cxnId="{07897910-C958-456F-A18D-E857E2F44ECD}">
      <dgm:prSet/>
      <dgm:spPr/>
      <dgm:t>
        <a:bodyPr/>
        <a:lstStyle/>
        <a:p>
          <a:endParaRPr lang="en-US"/>
        </a:p>
      </dgm:t>
    </dgm:pt>
    <dgm:pt modelId="{34DA792E-B4CF-427D-B0FB-A5FCD39A7243}">
      <dgm:prSet/>
      <dgm:spPr/>
      <dgm:t>
        <a:bodyPr/>
        <a:lstStyle/>
        <a:p>
          <a:r>
            <a:rPr lang="en-US" dirty="0">
              <a:latin typeface="+mj-lt"/>
            </a:rPr>
            <a:t>PHARMACY</a:t>
          </a:r>
        </a:p>
      </dgm:t>
    </dgm:pt>
    <dgm:pt modelId="{F2181FE7-C98A-4F48-9CF9-E11578E829E6}" type="parTrans" cxnId="{A6A02197-E481-4AB9-915B-662BE051E97F}">
      <dgm:prSet/>
      <dgm:spPr/>
      <dgm:t>
        <a:bodyPr/>
        <a:lstStyle/>
        <a:p>
          <a:endParaRPr lang="en-US"/>
        </a:p>
      </dgm:t>
    </dgm:pt>
    <dgm:pt modelId="{94E0C67E-56B9-4B35-B74A-B6A9D5642861}" type="sibTrans" cxnId="{A6A02197-E481-4AB9-915B-662BE051E97F}">
      <dgm:prSet/>
      <dgm:spPr/>
      <dgm:t>
        <a:bodyPr/>
        <a:lstStyle/>
        <a:p>
          <a:endParaRPr lang="en-US"/>
        </a:p>
      </dgm:t>
    </dgm:pt>
    <dgm:pt modelId="{5B6D5840-C5C8-4965-B349-0F5CEC18011A}">
      <dgm:prSet/>
      <dgm:spPr/>
      <dgm:t>
        <a:bodyPr/>
        <a:lstStyle/>
        <a:p>
          <a:r>
            <a:rPr lang="en-US" dirty="0">
              <a:latin typeface="+mj-lt"/>
            </a:rPr>
            <a:t>CLAIMS PROCESSING FIRM</a:t>
          </a:r>
        </a:p>
      </dgm:t>
    </dgm:pt>
    <dgm:pt modelId="{89A89E7E-B3D7-4890-BE7F-973FF91D70D0}" type="parTrans" cxnId="{097D677E-C299-42C8-9B54-74BA2B3EF245}">
      <dgm:prSet/>
      <dgm:spPr/>
      <dgm:t>
        <a:bodyPr/>
        <a:lstStyle/>
        <a:p>
          <a:endParaRPr lang="en-US"/>
        </a:p>
      </dgm:t>
    </dgm:pt>
    <dgm:pt modelId="{A2D30135-A40B-45B1-AA49-F0D863E57079}" type="sibTrans" cxnId="{097D677E-C299-42C8-9B54-74BA2B3EF245}">
      <dgm:prSet/>
      <dgm:spPr/>
      <dgm:t>
        <a:bodyPr/>
        <a:lstStyle/>
        <a:p>
          <a:endParaRPr lang="en-US"/>
        </a:p>
      </dgm:t>
    </dgm:pt>
    <dgm:pt modelId="{39E839B5-2652-47E8-8314-F9DA4A90A5DC}" type="pres">
      <dgm:prSet presAssocID="{7D56EDCC-482F-4EA6-9BBD-4778AF81302B}" presName="hierChild1" presStyleCnt="0">
        <dgm:presLayoutVars>
          <dgm:chPref val="1"/>
          <dgm:dir/>
          <dgm:animOne val="branch"/>
          <dgm:animLvl val="lvl"/>
          <dgm:resizeHandles/>
        </dgm:presLayoutVars>
      </dgm:prSet>
      <dgm:spPr/>
    </dgm:pt>
    <dgm:pt modelId="{D35F8718-41AA-4DB5-9D20-A20CAE269E39}" type="pres">
      <dgm:prSet presAssocID="{26BA6B71-7567-4D23-AC36-E3381E570837}" presName="hierRoot1" presStyleCnt="0"/>
      <dgm:spPr/>
    </dgm:pt>
    <dgm:pt modelId="{4C3C56D7-C4BC-4E42-A1F1-650F6FADBE47}" type="pres">
      <dgm:prSet presAssocID="{26BA6B71-7567-4D23-AC36-E3381E570837}" presName="composite" presStyleCnt="0"/>
      <dgm:spPr/>
    </dgm:pt>
    <dgm:pt modelId="{16FE8632-C1FF-43DA-BE99-20F853287BA8}" type="pres">
      <dgm:prSet presAssocID="{26BA6B71-7567-4D23-AC36-E3381E570837}" presName="background" presStyleLbl="node0" presStyleIdx="0" presStyleCnt="1"/>
      <dgm:spPr/>
    </dgm:pt>
    <dgm:pt modelId="{669097B4-278F-4FBF-BE86-E66094E43A71}" type="pres">
      <dgm:prSet presAssocID="{26BA6B71-7567-4D23-AC36-E3381E570837}" presName="text" presStyleLbl="fgAcc0" presStyleIdx="0" presStyleCnt="1" custScaleX="119399" custLinFactNeighborY="-48972">
        <dgm:presLayoutVars>
          <dgm:chPref val="3"/>
        </dgm:presLayoutVars>
      </dgm:prSet>
      <dgm:spPr/>
    </dgm:pt>
    <dgm:pt modelId="{F1010EC2-55B5-413C-96D5-035011D4FA24}" type="pres">
      <dgm:prSet presAssocID="{26BA6B71-7567-4D23-AC36-E3381E570837}" presName="hierChild2" presStyleCnt="0"/>
      <dgm:spPr/>
    </dgm:pt>
    <dgm:pt modelId="{DB6493D8-0E67-42DE-8390-245336941C65}" type="pres">
      <dgm:prSet presAssocID="{C9929BF7-99A6-4DA1-813A-E32BE48DF0B7}" presName="Name10" presStyleLbl="parChTrans1D2" presStyleIdx="0" presStyleCnt="3"/>
      <dgm:spPr/>
    </dgm:pt>
    <dgm:pt modelId="{A7C00D67-1850-47BE-9A92-8E23FC20CDD6}" type="pres">
      <dgm:prSet presAssocID="{B305D9DC-DBFB-4644-A305-41D1EB9025CF}" presName="hierRoot2" presStyleCnt="0"/>
      <dgm:spPr/>
    </dgm:pt>
    <dgm:pt modelId="{3C8F2B74-983C-4019-B872-9853BD0FFD5E}" type="pres">
      <dgm:prSet presAssocID="{B305D9DC-DBFB-4644-A305-41D1EB9025CF}" presName="composite2" presStyleCnt="0"/>
      <dgm:spPr/>
    </dgm:pt>
    <dgm:pt modelId="{31066DBB-4D4F-46B1-9AB2-F7D0E875E939}" type="pres">
      <dgm:prSet presAssocID="{B305D9DC-DBFB-4644-A305-41D1EB9025CF}" presName="background2" presStyleLbl="node2" presStyleIdx="0" presStyleCnt="3"/>
      <dgm:spPr/>
    </dgm:pt>
    <dgm:pt modelId="{DE47AEBC-D652-4FDA-ABCF-91F729B11CFB}" type="pres">
      <dgm:prSet presAssocID="{B305D9DC-DBFB-4644-A305-41D1EB9025CF}" presName="text2" presStyleLbl="fgAcc2" presStyleIdx="0" presStyleCnt="3" custLinFactNeighborX="-43428" custLinFactNeighborY="-30400">
        <dgm:presLayoutVars>
          <dgm:chPref val="3"/>
        </dgm:presLayoutVars>
      </dgm:prSet>
      <dgm:spPr/>
    </dgm:pt>
    <dgm:pt modelId="{8CE929B0-6595-4267-8735-84D607EF2DB8}" type="pres">
      <dgm:prSet presAssocID="{B305D9DC-DBFB-4644-A305-41D1EB9025CF}" presName="hierChild3" presStyleCnt="0"/>
      <dgm:spPr/>
    </dgm:pt>
    <dgm:pt modelId="{FA27D4FC-C89B-4480-B1C9-9AC51BC88582}" type="pres">
      <dgm:prSet presAssocID="{940BCC9E-E5EB-4D2D-826F-6B65C3901367}" presName="Name10" presStyleLbl="parChTrans1D2" presStyleIdx="1" presStyleCnt="3"/>
      <dgm:spPr/>
    </dgm:pt>
    <dgm:pt modelId="{AB4B7B91-82EB-49A5-A785-F3E2838601FC}" type="pres">
      <dgm:prSet presAssocID="{B635B6F1-180A-46D0-891F-9F963994FE06}" presName="hierRoot2" presStyleCnt="0"/>
      <dgm:spPr/>
    </dgm:pt>
    <dgm:pt modelId="{BDBE867A-7E79-469B-8B0F-5F18030BEF18}" type="pres">
      <dgm:prSet presAssocID="{B635B6F1-180A-46D0-891F-9F963994FE06}" presName="composite2" presStyleCnt="0"/>
      <dgm:spPr/>
    </dgm:pt>
    <dgm:pt modelId="{94C9B586-F184-44B8-9476-BA9084F94805}" type="pres">
      <dgm:prSet presAssocID="{B635B6F1-180A-46D0-891F-9F963994FE06}" presName="background2" presStyleLbl="node2" presStyleIdx="1" presStyleCnt="3"/>
      <dgm:spPr/>
    </dgm:pt>
    <dgm:pt modelId="{1091F536-D97A-4083-8605-87DA58A2EB97}" type="pres">
      <dgm:prSet presAssocID="{B635B6F1-180A-46D0-891F-9F963994FE06}" presName="text2" presStyleLbl="fgAcc2" presStyleIdx="1" presStyleCnt="3" custLinFactNeighborX="-5885" custLinFactNeighborY="-30400">
        <dgm:presLayoutVars>
          <dgm:chPref val="3"/>
        </dgm:presLayoutVars>
      </dgm:prSet>
      <dgm:spPr/>
    </dgm:pt>
    <dgm:pt modelId="{C981228B-8332-4ECB-850B-C8A8CC210B25}" type="pres">
      <dgm:prSet presAssocID="{B635B6F1-180A-46D0-891F-9F963994FE06}" presName="hierChild3" presStyleCnt="0"/>
      <dgm:spPr/>
    </dgm:pt>
    <dgm:pt modelId="{43726D76-820D-4D02-B8B2-BFA02B7189EA}" type="pres">
      <dgm:prSet presAssocID="{F2181FE7-C98A-4F48-9CF9-E11578E829E6}" presName="Name17" presStyleLbl="parChTrans1D3" presStyleIdx="0" presStyleCnt="5"/>
      <dgm:spPr/>
    </dgm:pt>
    <dgm:pt modelId="{13F5B512-EF21-44FC-B0BB-C7FEB7FC4520}" type="pres">
      <dgm:prSet presAssocID="{34DA792E-B4CF-427D-B0FB-A5FCD39A7243}" presName="hierRoot3" presStyleCnt="0"/>
      <dgm:spPr/>
    </dgm:pt>
    <dgm:pt modelId="{8B4AF3C5-27C9-41E8-BAB5-3519122E3FD5}" type="pres">
      <dgm:prSet presAssocID="{34DA792E-B4CF-427D-B0FB-A5FCD39A7243}" presName="composite3" presStyleCnt="0"/>
      <dgm:spPr/>
    </dgm:pt>
    <dgm:pt modelId="{7684EC78-2312-497A-8B22-BA2E1791015B}" type="pres">
      <dgm:prSet presAssocID="{34DA792E-B4CF-427D-B0FB-A5FCD39A7243}" presName="background3" presStyleLbl="node3" presStyleIdx="0" presStyleCnt="5"/>
      <dgm:spPr/>
    </dgm:pt>
    <dgm:pt modelId="{C62CB30C-CD1A-4B30-888A-C00F0BF01A3B}" type="pres">
      <dgm:prSet presAssocID="{34DA792E-B4CF-427D-B0FB-A5FCD39A7243}" presName="text3" presStyleLbl="fgAcc3" presStyleIdx="0" presStyleCnt="5" custLinFactNeighborX="-9119" custLinFactNeighborY="32349">
        <dgm:presLayoutVars>
          <dgm:chPref val="3"/>
        </dgm:presLayoutVars>
      </dgm:prSet>
      <dgm:spPr/>
    </dgm:pt>
    <dgm:pt modelId="{FBDF3CB6-162F-42E4-BC0F-C0E0E3B30426}" type="pres">
      <dgm:prSet presAssocID="{34DA792E-B4CF-427D-B0FB-A5FCD39A7243}" presName="hierChild4" presStyleCnt="0"/>
      <dgm:spPr/>
    </dgm:pt>
    <dgm:pt modelId="{F1C9CE57-B5BB-4B01-82EC-6D8D721A0F58}" type="pres">
      <dgm:prSet presAssocID="{2627C5A2-A536-42E6-9CF9-5F5B64700A08}" presName="Name17" presStyleLbl="parChTrans1D3" presStyleIdx="1" presStyleCnt="5"/>
      <dgm:spPr/>
    </dgm:pt>
    <dgm:pt modelId="{DAEF8469-A13E-4BDD-B17B-8099BAD5CD3E}" type="pres">
      <dgm:prSet presAssocID="{C22E019A-2F30-432F-887D-E319255AFD93}" presName="hierRoot3" presStyleCnt="0"/>
      <dgm:spPr/>
    </dgm:pt>
    <dgm:pt modelId="{476FA45E-CBDB-48D1-BDA5-59FDD8A9330B}" type="pres">
      <dgm:prSet presAssocID="{C22E019A-2F30-432F-887D-E319255AFD93}" presName="composite3" presStyleCnt="0"/>
      <dgm:spPr/>
    </dgm:pt>
    <dgm:pt modelId="{32689580-9BAD-4E5C-83F7-F49FEED08885}" type="pres">
      <dgm:prSet presAssocID="{C22E019A-2F30-432F-887D-E319255AFD93}" presName="background3" presStyleLbl="node3" presStyleIdx="1" presStyleCnt="5"/>
      <dgm:spPr/>
    </dgm:pt>
    <dgm:pt modelId="{8AED1379-9A97-41D0-AE35-D642B8A75D5B}" type="pres">
      <dgm:prSet presAssocID="{C22E019A-2F30-432F-887D-E319255AFD93}" presName="text3" presStyleLbl="fgAcc3" presStyleIdx="1" presStyleCnt="5" custLinFactNeighborX="-9981" custLinFactNeighborY="32349">
        <dgm:presLayoutVars>
          <dgm:chPref val="3"/>
        </dgm:presLayoutVars>
      </dgm:prSet>
      <dgm:spPr/>
    </dgm:pt>
    <dgm:pt modelId="{40125174-62F9-475B-81C9-F1CA4CE3321B}" type="pres">
      <dgm:prSet presAssocID="{C22E019A-2F30-432F-887D-E319255AFD93}" presName="hierChild4" presStyleCnt="0"/>
      <dgm:spPr/>
    </dgm:pt>
    <dgm:pt modelId="{D49F0F6D-5D79-4607-92D0-C90B9A9F2A50}" type="pres">
      <dgm:prSet presAssocID="{F4224C01-2016-449B-AB87-2CBEAA8739D7}" presName="Name17" presStyleLbl="parChTrans1D3" presStyleIdx="2" presStyleCnt="5"/>
      <dgm:spPr/>
    </dgm:pt>
    <dgm:pt modelId="{C5EC412D-5DBD-462D-AAD0-FF5B479CE7E3}" type="pres">
      <dgm:prSet presAssocID="{8FE09296-0FA3-41C3-B526-EA4F4BF67F4D}" presName="hierRoot3" presStyleCnt="0"/>
      <dgm:spPr/>
    </dgm:pt>
    <dgm:pt modelId="{84235EAF-20D6-4F08-86FA-46488C606449}" type="pres">
      <dgm:prSet presAssocID="{8FE09296-0FA3-41C3-B526-EA4F4BF67F4D}" presName="composite3" presStyleCnt="0"/>
      <dgm:spPr/>
    </dgm:pt>
    <dgm:pt modelId="{DB26EB38-9A43-4563-9A3E-24B9179C7CA5}" type="pres">
      <dgm:prSet presAssocID="{8FE09296-0FA3-41C3-B526-EA4F4BF67F4D}" presName="background3" presStyleLbl="node3" presStyleIdx="2" presStyleCnt="5"/>
      <dgm:spPr/>
    </dgm:pt>
    <dgm:pt modelId="{31C575B3-E1D5-4B21-8E0A-AEA3F7A8A281}" type="pres">
      <dgm:prSet presAssocID="{8FE09296-0FA3-41C3-B526-EA4F4BF67F4D}" presName="text3" presStyleLbl="fgAcc3" presStyleIdx="2" presStyleCnt="5" custLinFactNeighborX="-17231" custLinFactNeighborY="32349">
        <dgm:presLayoutVars>
          <dgm:chPref val="3"/>
        </dgm:presLayoutVars>
      </dgm:prSet>
      <dgm:spPr/>
    </dgm:pt>
    <dgm:pt modelId="{06700257-97EB-4577-A5FC-188A3944498B}" type="pres">
      <dgm:prSet presAssocID="{8FE09296-0FA3-41C3-B526-EA4F4BF67F4D}" presName="hierChild4" presStyleCnt="0"/>
      <dgm:spPr/>
    </dgm:pt>
    <dgm:pt modelId="{5093E1B4-ED95-4A28-9C5A-108D751D5B16}" type="pres">
      <dgm:prSet presAssocID="{89A89E7E-B3D7-4890-BE7F-973FF91D70D0}" presName="Name17" presStyleLbl="parChTrans1D3" presStyleIdx="3" presStyleCnt="5"/>
      <dgm:spPr/>
    </dgm:pt>
    <dgm:pt modelId="{97879BB3-108F-4821-9384-5D1D34191942}" type="pres">
      <dgm:prSet presAssocID="{5B6D5840-C5C8-4965-B349-0F5CEC18011A}" presName="hierRoot3" presStyleCnt="0"/>
      <dgm:spPr/>
    </dgm:pt>
    <dgm:pt modelId="{CC8A15D5-3166-48BC-A8D7-2837E794B7E5}" type="pres">
      <dgm:prSet presAssocID="{5B6D5840-C5C8-4965-B349-0F5CEC18011A}" presName="composite3" presStyleCnt="0"/>
      <dgm:spPr/>
    </dgm:pt>
    <dgm:pt modelId="{4B95A0F9-FB8C-4D60-AB89-4A347A52B882}" type="pres">
      <dgm:prSet presAssocID="{5B6D5840-C5C8-4965-B349-0F5CEC18011A}" presName="background3" presStyleLbl="node3" presStyleIdx="3" presStyleCnt="5"/>
      <dgm:spPr/>
    </dgm:pt>
    <dgm:pt modelId="{C0C8A9A9-2B20-4A64-AFF1-13DFB42222B8}" type="pres">
      <dgm:prSet presAssocID="{5B6D5840-C5C8-4965-B349-0F5CEC18011A}" presName="text3" presStyleLbl="fgAcc3" presStyleIdx="3" presStyleCnt="5" custLinFactNeighborX="-18094" custLinFactNeighborY="32349">
        <dgm:presLayoutVars>
          <dgm:chPref val="3"/>
        </dgm:presLayoutVars>
      </dgm:prSet>
      <dgm:spPr/>
    </dgm:pt>
    <dgm:pt modelId="{19DB32F1-A73C-4E1D-B5B6-6F4288A2BEE8}" type="pres">
      <dgm:prSet presAssocID="{5B6D5840-C5C8-4965-B349-0F5CEC18011A}" presName="hierChild4" presStyleCnt="0"/>
      <dgm:spPr/>
    </dgm:pt>
    <dgm:pt modelId="{A0CF01C1-A2DF-479C-BBCF-F06ED7A3E4D9}" type="pres">
      <dgm:prSet presAssocID="{FB347651-A52F-4799-BBEB-412273682ADD}" presName="Name10" presStyleLbl="parChTrans1D2" presStyleIdx="2" presStyleCnt="3"/>
      <dgm:spPr/>
    </dgm:pt>
    <dgm:pt modelId="{C54A910E-C123-4EF5-8114-FBF2E4C341AE}" type="pres">
      <dgm:prSet presAssocID="{331FE272-2975-420C-855F-813D765C2E57}" presName="hierRoot2" presStyleCnt="0"/>
      <dgm:spPr/>
    </dgm:pt>
    <dgm:pt modelId="{2C5C48EB-DEC2-4CD1-82EB-F8147E550C92}" type="pres">
      <dgm:prSet presAssocID="{331FE272-2975-420C-855F-813D765C2E57}" presName="composite2" presStyleCnt="0"/>
      <dgm:spPr/>
    </dgm:pt>
    <dgm:pt modelId="{FE2BDBB0-6D17-4D11-8E88-36F50EAD33A4}" type="pres">
      <dgm:prSet presAssocID="{331FE272-2975-420C-855F-813D765C2E57}" presName="background2" presStyleLbl="node2" presStyleIdx="2" presStyleCnt="3"/>
      <dgm:spPr/>
    </dgm:pt>
    <dgm:pt modelId="{BAAA0BE2-A4DE-44AE-826C-7F9D704FF73F}" type="pres">
      <dgm:prSet presAssocID="{331FE272-2975-420C-855F-813D765C2E57}" presName="text2" presStyleLbl="fgAcc2" presStyleIdx="2" presStyleCnt="3" custScaleX="117169" custLinFactNeighborX="205" custLinFactNeighborY="-30400">
        <dgm:presLayoutVars>
          <dgm:chPref val="3"/>
        </dgm:presLayoutVars>
      </dgm:prSet>
      <dgm:spPr/>
    </dgm:pt>
    <dgm:pt modelId="{FF369C16-1AE0-4C92-80FD-ED534807218D}" type="pres">
      <dgm:prSet presAssocID="{331FE272-2975-420C-855F-813D765C2E57}" presName="hierChild3" presStyleCnt="0"/>
      <dgm:spPr/>
    </dgm:pt>
    <dgm:pt modelId="{1C43B3C5-34E0-47B1-A73A-70A9C1183956}" type="pres">
      <dgm:prSet presAssocID="{5110A303-969E-443F-836A-E62B5E690676}" presName="Name17" presStyleLbl="parChTrans1D3" presStyleIdx="4" presStyleCnt="5"/>
      <dgm:spPr/>
    </dgm:pt>
    <dgm:pt modelId="{EC987F2C-9946-4696-A4E2-470B6177A0AB}" type="pres">
      <dgm:prSet presAssocID="{26F257DE-2F89-4690-B9FC-AC2A8395A9BE}" presName="hierRoot3" presStyleCnt="0"/>
      <dgm:spPr/>
    </dgm:pt>
    <dgm:pt modelId="{292A8C25-E2A2-4B61-8F3F-CC4C4F933BBE}" type="pres">
      <dgm:prSet presAssocID="{26F257DE-2F89-4690-B9FC-AC2A8395A9BE}" presName="composite3" presStyleCnt="0"/>
      <dgm:spPr/>
    </dgm:pt>
    <dgm:pt modelId="{C29CBA0E-462F-4977-A3FD-96BE18C9775B}" type="pres">
      <dgm:prSet presAssocID="{26F257DE-2F89-4690-B9FC-AC2A8395A9BE}" presName="background3" presStyleLbl="node3" presStyleIdx="4" presStyleCnt="5"/>
      <dgm:spPr/>
    </dgm:pt>
    <dgm:pt modelId="{9D857D76-FCF7-4F62-87B2-CACE7F2C90B6}" type="pres">
      <dgm:prSet presAssocID="{26F257DE-2F89-4690-B9FC-AC2A8395A9BE}" presName="text3" presStyleLbl="fgAcc3" presStyleIdx="4" presStyleCnt="5" custLinFactNeighborX="205" custLinFactNeighborY="32349">
        <dgm:presLayoutVars>
          <dgm:chPref val="3"/>
        </dgm:presLayoutVars>
      </dgm:prSet>
      <dgm:spPr/>
    </dgm:pt>
    <dgm:pt modelId="{91FC60E5-5180-4765-A7AB-2D70317B0260}" type="pres">
      <dgm:prSet presAssocID="{26F257DE-2F89-4690-B9FC-AC2A8395A9BE}" presName="hierChild4" presStyleCnt="0"/>
      <dgm:spPr/>
    </dgm:pt>
  </dgm:ptLst>
  <dgm:cxnLst>
    <dgm:cxn modelId="{8529900B-5492-40DC-9662-D89FE0EDF3D4}" type="presOf" srcId="{2627C5A2-A536-42E6-9CF9-5F5B64700A08}" destId="{F1C9CE57-B5BB-4B01-82EC-6D8D721A0F58}" srcOrd="0" destOrd="0" presId="urn:microsoft.com/office/officeart/2005/8/layout/hierarchy1"/>
    <dgm:cxn modelId="{07897910-C958-456F-A18D-E857E2F44ECD}" srcId="{26BA6B71-7567-4D23-AC36-E3381E570837}" destId="{B305D9DC-DBFB-4644-A305-41D1EB9025CF}" srcOrd="0" destOrd="0" parTransId="{C9929BF7-99A6-4DA1-813A-E32BE48DF0B7}" sibTransId="{9FE3521F-8772-4DDE-A9D9-FABCBCF75332}"/>
    <dgm:cxn modelId="{2B386714-4A65-4D05-9B74-6D56CC6C6458}" type="presOf" srcId="{5110A303-969E-443F-836A-E62B5E690676}" destId="{1C43B3C5-34E0-47B1-A73A-70A9C1183956}" srcOrd="0" destOrd="0" presId="urn:microsoft.com/office/officeart/2005/8/layout/hierarchy1"/>
    <dgm:cxn modelId="{A413B714-784B-4E5A-A058-983885ED950D}" type="presOf" srcId="{89A89E7E-B3D7-4890-BE7F-973FF91D70D0}" destId="{5093E1B4-ED95-4A28-9C5A-108D751D5B16}" srcOrd="0" destOrd="0" presId="urn:microsoft.com/office/officeart/2005/8/layout/hierarchy1"/>
    <dgm:cxn modelId="{8B700B1D-AA9C-4D96-96DB-A24A4E5FD726}" type="presOf" srcId="{F4224C01-2016-449B-AB87-2CBEAA8739D7}" destId="{D49F0F6D-5D79-4607-92D0-C90B9A9F2A50}" srcOrd="0" destOrd="0" presId="urn:microsoft.com/office/officeart/2005/8/layout/hierarchy1"/>
    <dgm:cxn modelId="{59B2511D-9F01-415A-950F-D64E9D1014A3}" type="presOf" srcId="{26BA6B71-7567-4D23-AC36-E3381E570837}" destId="{669097B4-278F-4FBF-BE86-E66094E43A71}" srcOrd="0" destOrd="0" presId="urn:microsoft.com/office/officeart/2005/8/layout/hierarchy1"/>
    <dgm:cxn modelId="{2A813F22-474A-4272-9729-5875FF1ABC30}" type="presOf" srcId="{331FE272-2975-420C-855F-813D765C2E57}" destId="{BAAA0BE2-A4DE-44AE-826C-7F9D704FF73F}" srcOrd="0" destOrd="0" presId="urn:microsoft.com/office/officeart/2005/8/layout/hierarchy1"/>
    <dgm:cxn modelId="{5721C124-A4F3-4A8C-9540-10E492B4B487}" type="presOf" srcId="{34DA792E-B4CF-427D-B0FB-A5FCD39A7243}" destId="{C62CB30C-CD1A-4B30-888A-C00F0BF01A3B}" srcOrd="0" destOrd="0" presId="urn:microsoft.com/office/officeart/2005/8/layout/hierarchy1"/>
    <dgm:cxn modelId="{30A56F39-4716-43EB-A640-C94412763C66}" type="presOf" srcId="{26F257DE-2F89-4690-B9FC-AC2A8395A9BE}" destId="{9D857D76-FCF7-4F62-87B2-CACE7F2C90B6}" srcOrd="0" destOrd="0" presId="urn:microsoft.com/office/officeart/2005/8/layout/hierarchy1"/>
    <dgm:cxn modelId="{C1AC8F63-55EB-424A-B35A-B9A926E6E78A}" type="presOf" srcId="{B305D9DC-DBFB-4644-A305-41D1EB9025CF}" destId="{DE47AEBC-D652-4FDA-ABCF-91F729B11CFB}" srcOrd="0" destOrd="0" presId="urn:microsoft.com/office/officeart/2005/8/layout/hierarchy1"/>
    <dgm:cxn modelId="{4FA1AB7B-3043-410A-A859-4BD41FD119CF}" type="presOf" srcId="{5B6D5840-C5C8-4965-B349-0F5CEC18011A}" destId="{C0C8A9A9-2B20-4A64-AFF1-13DFB42222B8}" srcOrd="0" destOrd="0" presId="urn:microsoft.com/office/officeart/2005/8/layout/hierarchy1"/>
    <dgm:cxn modelId="{097D677E-C299-42C8-9B54-74BA2B3EF245}" srcId="{B635B6F1-180A-46D0-891F-9F963994FE06}" destId="{5B6D5840-C5C8-4965-B349-0F5CEC18011A}" srcOrd="3" destOrd="0" parTransId="{89A89E7E-B3D7-4890-BE7F-973FF91D70D0}" sibTransId="{A2D30135-A40B-45B1-AA49-F0D863E57079}"/>
    <dgm:cxn modelId="{B1877D84-2668-4861-9B26-431E3D5346B9}" srcId="{B635B6F1-180A-46D0-891F-9F963994FE06}" destId="{8FE09296-0FA3-41C3-B526-EA4F4BF67F4D}" srcOrd="2" destOrd="0" parTransId="{F4224C01-2016-449B-AB87-2CBEAA8739D7}" sibTransId="{2D632C18-7677-4282-87BD-780B032663CD}"/>
    <dgm:cxn modelId="{2345C68D-FA4E-4197-BCEA-82C6A03AA948}" srcId="{331FE272-2975-420C-855F-813D765C2E57}" destId="{26F257DE-2F89-4690-B9FC-AC2A8395A9BE}" srcOrd="0" destOrd="0" parTransId="{5110A303-969E-443F-836A-E62B5E690676}" sibTransId="{F9B98C0C-97B2-424C-B3C7-3A6AEBA4D960}"/>
    <dgm:cxn modelId="{47C2EC93-E6A8-4344-91B4-4B9A5EA05A9D}" srcId="{7D56EDCC-482F-4EA6-9BBD-4778AF81302B}" destId="{26BA6B71-7567-4D23-AC36-E3381E570837}" srcOrd="0" destOrd="0" parTransId="{487F0DC0-7874-4413-8402-8863B59C057A}" sibTransId="{1932346D-72B5-45F3-A1EA-F115E0812399}"/>
    <dgm:cxn modelId="{A6A02197-E481-4AB9-915B-662BE051E97F}" srcId="{B635B6F1-180A-46D0-891F-9F963994FE06}" destId="{34DA792E-B4CF-427D-B0FB-A5FCD39A7243}" srcOrd="0" destOrd="0" parTransId="{F2181FE7-C98A-4F48-9CF9-E11578E829E6}" sibTransId="{94E0C67E-56B9-4B35-B74A-B6A9D5642861}"/>
    <dgm:cxn modelId="{8B4937A2-161B-487A-AFF9-3E5BA4073094}" type="presOf" srcId="{C22E019A-2F30-432F-887D-E319255AFD93}" destId="{8AED1379-9A97-41D0-AE35-D642B8A75D5B}" srcOrd="0" destOrd="0" presId="urn:microsoft.com/office/officeart/2005/8/layout/hierarchy1"/>
    <dgm:cxn modelId="{2889D5A7-BAA0-4217-AC16-90A2F426CF8D}" type="presOf" srcId="{C9929BF7-99A6-4DA1-813A-E32BE48DF0B7}" destId="{DB6493D8-0E67-42DE-8390-245336941C65}" srcOrd="0" destOrd="0" presId="urn:microsoft.com/office/officeart/2005/8/layout/hierarchy1"/>
    <dgm:cxn modelId="{9B36B8AD-CBCC-42F5-873E-EE3BC20E3B16}" srcId="{B635B6F1-180A-46D0-891F-9F963994FE06}" destId="{C22E019A-2F30-432F-887D-E319255AFD93}" srcOrd="1" destOrd="0" parTransId="{2627C5A2-A536-42E6-9CF9-5F5B64700A08}" sibTransId="{9C82F830-2A61-46B7-BAB9-C01D342ED231}"/>
    <dgm:cxn modelId="{1F8C20B2-947D-4903-B1D9-65836D9B2FF4}" type="presOf" srcId="{940BCC9E-E5EB-4D2D-826F-6B65C3901367}" destId="{FA27D4FC-C89B-4480-B1C9-9AC51BC88582}" srcOrd="0" destOrd="0" presId="urn:microsoft.com/office/officeart/2005/8/layout/hierarchy1"/>
    <dgm:cxn modelId="{35085BB6-47F1-40FD-8BCC-D0803870F2F3}" type="presOf" srcId="{F2181FE7-C98A-4F48-9CF9-E11578E829E6}" destId="{43726D76-820D-4D02-B8B2-BFA02B7189EA}" srcOrd="0" destOrd="0" presId="urn:microsoft.com/office/officeart/2005/8/layout/hierarchy1"/>
    <dgm:cxn modelId="{AC1660BA-C00A-4D23-BFFF-CC71A569E814}" type="presOf" srcId="{FB347651-A52F-4799-BBEB-412273682ADD}" destId="{A0CF01C1-A2DF-479C-BBCF-F06ED7A3E4D9}" srcOrd="0" destOrd="0" presId="urn:microsoft.com/office/officeart/2005/8/layout/hierarchy1"/>
    <dgm:cxn modelId="{72E3A8BA-D6C7-4248-BF66-A99E3B21B749}" srcId="{26BA6B71-7567-4D23-AC36-E3381E570837}" destId="{B635B6F1-180A-46D0-891F-9F963994FE06}" srcOrd="1" destOrd="0" parTransId="{940BCC9E-E5EB-4D2D-826F-6B65C3901367}" sibTransId="{F15CF1A8-FEB8-46AD-BC83-B1816E0049D8}"/>
    <dgm:cxn modelId="{4208BDD9-CD31-47A0-BBFC-0E3659CFFBBC}" srcId="{26BA6B71-7567-4D23-AC36-E3381E570837}" destId="{331FE272-2975-420C-855F-813D765C2E57}" srcOrd="2" destOrd="0" parTransId="{FB347651-A52F-4799-BBEB-412273682ADD}" sibTransId="{A338362A-141F-4269-961E-85E72F0E65FE}"/>
    <dgm:cxn modelId="{801E09DC-C8DE-43ED-861C-8911037C64E4}" type="presOf" srcId="{8FE09296-0FA3-41C3-B526-EA4F4BF67F4D}" destId="{31C575B3-E1D5-4B21-8E0A-AEA3F7A8A281}" srcOrd="0" destOrd="0" presId="urn:microsoft.com/office/officeart/2005/8/layout/hierarchy1"/>
    <dgm:cxn modelId="{49675AEC-2506-4701-B95D-E4B84891AAE1}" type="presOf" srcId="{B635B6F1-180A-46D0-891F-9F963994FE06}" destId="{1091F536-D97A-4083-8605-87DA58A2EB97}" srcOrd="0" destOrd="0" presId="urn:microsoft.com/office/officeart/2005/8/layout/hierarchy1"/>
    <dgm:cxn modelId="{5D3BE8FA-586C-4F6C-814B-0A7FD7130B1A}" type="presOf" srcId="{7D56EDCC-482F-4EA6-9BBD-4778AF81302B}" destId="{39E839B5-2652-47E8-8314-F9DA4A90A5DC}" srcOrd="0" destOrd="0" presId="urn:microsoft.com/office/officeart/2005/8/layout/hierarchy1"/>
    <dgm:cxn modelId="{4F17EDE5-356C-4D38-A608-3B0329E5F349}" type="presParOf" srcId="{39E839B5-2652-47E8-8314-F9DA4A90A5DC}" destId="{D35F8718-41AA-4DB5-9D20-A20CAE269E39}" srcOrd="0" destOrd="0" presId="urn:microsoft.com/office/officeart/2005/8/layout/hierarchy1"/>
    <dgm:cxn modelId="{0915EBB1-DD4C-4610-AFE1-6DC5AAF5E31B}" type="presParOf" srcId="{D35F8718-41AA-4DB5-9D20-A20CAE269E39}" destId="{4C3C56D7-C4BC-4E42-A1F1-650F6FADBE47}" srcOrd="0" destOrd="0" presId="urn:microsoft.com/office/officeart/2005/8/layout/hierarchy1"/>
    <dgm:cxn modelId="{99F6B6E1-4EE2-44FC-A8DC-A969DE84FF94}" type="presParOf" srcId="{4C3C56D7-C4BC-4E42-A1F1-650F6FADBE47}" destId="{16FE8632-C1FF-43DA-BE99-20F853287BA8}" srcOrd="0" destOrd="0" presId="urn:microsoft.com/office/officeart/2005/8/layout/hierarchy1"/>
    <dgm:cxn modelId="{9C922740-C2B0-4EE5-A1A9-6DB93AE65F0D}" type="presParOf" srcId="{4C3C56D7-C4BC-4E42-A1F1-650F6FADBE47}" destId="{669097B4-278F-4FBF-BE86-E66094E43A71}" srcOrd="1" destOrd="0" presId="urn:microsoft.com/office/officeart/2005/8/layout/hierarchy1"/>
    <dgm:cxn modelId="{B0D77D28-234F-41E6-946F-6B13546AF945}" type="presParOf" srcId="{D35F8718-41AA-4DB5-9D20-A20CAE269E39}" destId="{F1010EC2-55B5-413C-96D5-035011D4FA24}" srcOrd="1" destOrd="0" presId="urn:microsoft.com/office/officeart/2005/8/layout/hierarchy1"/>
    <dgm:cxn modelId="{A28AE60D-3B60-40E3-AA17-45B62F55C43C}" type="presParOf" srcId="{F1010EC2-55B5-413C-96D5-035011D4FA24}" destId="{DB6493D8-0E67-42DE-8390-245336941C65}" srcOrd="0" destOrd="0" presId="urn:microsoft.com/office/officeart/2005/8/layout/hierarchy1"/>
    <dgm:cxn modelId="{7A8BC8A8-5065-4B2E-854D-F3C7F8D5C1C5}" type="presParOf" srcId="{F1010EC2-55B5-413C-96D5-035011D4FA24}" destId="{A7C00D67-1850-47BE-9A92-8E23FC20CDD6}" srcOrd="1" destOrd="0" presId="urn:microsoft.com/office/officeart/2005/8/layout/hierarchy1"/>
    <dgm:cxn modelId="{726DD61A-5EDB-412F-93D3-29789D995D76}" type="presParOf" srcId="{A7C00D67-1850-47BE-9A92-8E23FC20CDD6}" destId="{3C8F2B74-983C-4019-B872-9853BD0FFD5E}" srcOrd="0" destOrd="0" presId="urn:microsoft.com/office/officeart/2005/8/layout/hierarchy1"/>
    <dgm:cxn modelId="{3F06B580-62A3-412B-AE27-4D8E2F3CF263}" type="presParOf" srcId="{3C8F2B74-983C-4019-B872-9853BD0FFD5E}" destId="{31066DBB-4D4F-46B1-9AB2-F7D0E875E939}" srcOrd="0" destOrd="0" presId="urn:microsoft.com/office/officeart/2005/8/layout/hierarchy1"/>
    <dgm:cxn modelId="{AA9D5B79-2DF0-4F90-9831-B4F310D217CF}" type="presParOf" srcId="{3C8F2B74-983C-4019-B872-9853BD0FFD5E}" destId="{DE47AEBC-D652-4FDA-ABCF-91F729B11CFB}" srcOrd="1" destOrd="0" presId="urn:microsoft.com/office/officeart/2005/8/layout/hierarchy1"/>
    <dgm:cxn modelId="{7B579633-1492-49C4-A290-255393B46760}" type="presParOf" srcId="{A7C00D67-1850-47BE-9A92-8E23FC20CDD6}" destId="{8CE929B0-6595-4267-8735-84D607EF2DB8}" srcOrd="1" destOrd="0" presId="urn:microsoft.com/office/officeart/2005/8/layout/hierarchy1"/>
    <dgm:cxn modelId="{E56A2BE1-052A-4298-98C5-ECFF248A6056}" type="presParOf" srcId="{F1010EC2-55B5-413C-96D5-035011D4FA24}" destId="{FA27D4FC-C89B-4480-B1C9-9AC51BC88582}" srcOrd="2" destOrd="0" presId="urn:microsoft.com/office/officeart/2005/8/layout/hierarchy1"/>
    <dgm:cxn modelId="{36EB902B-F208-4109-9502-DBFC82312630}" type="presParOf" srcId="{F1010EC2-55B5-413C-96D5-035011D4FA24}" destId="{AB4B7B91-82EB-49A5-A785-F3E2838601FC}" srcOrd="3" destOrd="0" presId="urn:microsoft.com/office/officeart/2005/8/layout/hierarchy1"/>
    <dgm:cxn modelId="{7B0541C4-BBBA-43AB-A57B-66EC26E31B05}" type="presParOf" srcId="{AB4B7B91-82EB-49A5-A785-F3E2838601FC}" destId="{BDBE867A-7E79-469B-8B0F-5F18030BEF18}" srcOrd="0" destOrd="0" presId="urn:microsoft.com/office/officeart/2005/8/layout/hierarchy1"/>
    <dgm:cxn modelId="{F277DADB-B8F8-476A-B888-F060E1B49D64}" type="presParOf" srcId="{BDBE867A-7E79-469B-8B0F-5F18030BEF18}" destId="{94C9B586-F184-44B8-9476-BA9084F94805}" srcOrd="0" destOrd="0" presId="urn:microsoft.com/office/officeart/2005/8/layout/hierarchy1"/>
    <dgm:cxn modelId="{FFF35711-9CB6-4FFF-A39A-5E6F8BF27FA9}" type="presParOf" srcId="{BDBE867A-7E79-469B-8B0F-5F18030BEF18}" destId="{1091F536-D97A-4083-8605-87DA58A2EB97}" srcOrd="1" destOrd="0" presId="urn:microsoft.com/office/officeart/2005/8/layout/hierarchy1"/>
    <dgm:cxn modelId="{021903DA-2131-4988-9976-06B18A036F6C}" type="presParOf" srcId="{AB4B7B91-82EB-49A5-A785-F3E2838601FC}" destId="{C981228B-8332-4ECB-850B-C8A8CC210B25}" srcOrd="1" destOrd="0" presId="urn:microsoft.com/office/officeart/2005/8/layout/hierarchy1"/>
    <dgm:cxn modelId="{2CB3E136-2CD1-44DF-9073-07E3E2E2E765}" type="presParOf" srcId="{C981228B-8332-4ECB-850B-C8A8CC210B25}" destId="{43726D76-820D-4D02-B8B2-BFA02B7189EA}" srcOrd="0" destOrd="0" presId="urn:microsoft.com/office/officeart/2005/8/layout/hierarchy1"/>
    <dgm:cxn modelId="{E540B4A9-BB14-420D-AC50-E83FE3BF98D4}" type="presParOf" srcId="{C981228B-8332-4ECB-850B-C8A8CC210B25}" destId="{13F5B512-EF21-44FC-B0BB-C7FEB7FC4520}" srcOrd="1" destOrd="0" presId="urn:microsoft.com/office/officeart/2005/8/layout/hierarchy1"/>
    <dgm:cxn modelId="{E511796E-956D-4402-9A30-B3CD291EA862}" type="presParOf" srcId="{13F5B512-EF21-44FC-B0BB-C7FEB7FC4520}" destId="{8B4AF3C5-27C9-41E8-BAB5-3519122E3FD5}" srcOrd="0" destOrd="0" presId="urn:microsoft.com/office/officeart/2005/8/layout/hierarchy1"/>
    <dgm:cxn modelId="{5DC092BD-F491-495F-84BA-503363DDF9F3}" type="presParOf" srcId="{8B4AF3C5-27C9-41E8-BAB5-3519122E3FD5}" destId="{7684EC78-2312-497A-8B22-BA2E1791015B}" srcOrd="0" destOrd="0" presId="urn:microsoft.com/office/officeart/2005/8/layout/hierarchy1"/>
    <dgm:cxn modelId="{AFF9F9F6-CA38-4948-8927-B7359CA00DA4}" type="presParOf" srcId="{8B4AF3C5-27C9-41E8-BAB5-3519122E3FD5}" destId="{C62CB30C-CD1A-4B30-888A-C00F0BF01A3B}" srcOrd="1" destOrd="0" presId="urn:microsoft.com/office/officeart/2005/8/layout/hierarchy1"/>
    <dgm:cxn modelId="{4FAB3B80-AA56-4BD1-8568-05A4CFC1D0A1}" type="presParOf" srcId="{13F5B512-EF21-44FC-B0BB-C7FEB7FC4520}" destId="{FBDF3CB6-162F-42E4-BC0F-C0E0E3B30426}" srcOrd="1" destOrd="0" presId="urn:microsoft.com/office/officeart/2005/8/layout/hierarchy1"/>
    <dgm:cxn modelId="{C6210BC9-6BAA-45FA-A588-A8AAB8CCCFB3}" type="presParOf" srcId="{C981228B-8332-4ECB-850B-C8A8CC210B25}" destId="{F1C9CE57-B5BB-4B01-82EC-6D8D721A0F58}" srcOrd="2" destOrd="0" presId="urn:microsoft.com/office/officeart/2005/8/layout/hierarchy1"/>
    <dgm:cxn modelId="{1698037B-3ED6-49A1-BDC6-DBE3D716723E}" type="presParOf" srcId="{C981228B-8332-4ECB-850B-C8A8CC210B25}" destId="{DAEF8469-A13E-4BDD-B17B-8099BAD5CD3E}" srcOrd="3" destOrd="0" presId="urn:microsoft.com/office/officeart/2005/8/layout/hierarchy1"/>
    <dgm:cxn modelId="{691B9104-FE7B-4FA6-8ECA-A80121B47166}" type="presParOf" srcId="{DAEF8469-A13E-4BDD-B17B-8099BAD5CD3E}" destId="{476FA45E-CBDB-48D1-BDA5-59FDD8A9330B}" srcOrd="0" destOrd="0" presId="urn:microsoft.com/office/officeart/2005/8/layout/hierarchy1"/>
    <dgm:cxn modelId="{409B2BD8-2013-4436-888F-947974AC6BEE}" type="presParOf" srcId="{476FA45E-CBDB-48D1-BDA5-59FDD8A9330B}" destId="{32689580-9BAD-4E5C-83F7-F49FEED08885}" srcOrd="0" destOrd="0" presId="urn:microsoft.com/office/officeart/2005/8/layout/hierarchy1"/>
    <dgm:cxn modelId="{88CB1FDB-79F7-44B1-A53B-DE15076076DE}" type="presParOf" srcId="{476FA45E-CBDB-48D1-BDA5-59FDD8A9330B}" destId="{8AED1379-9A97-41D0-AE35-D642B8A75D5B}" srcOrd="1" destOrd="0" presId="urn:microsoft.com/office/officeart/2005/8/layout/hierarchy1"/>
    <dgm:cxn modelId="{0AEC290A-5C3F-4ADA-9FF0-4D77FE5D47D2}" type="presParOf" srcId="{DAEF8469-A13E-4BDD-B17B-8099BAD5CD3E}" destId="{40125174-62F9-475B-81C9-F1CA4CE3321B}" srcOrd="1" destOrd="0" presId="urn:microsoft.com/office/officeart/2005/8/layout/hierarchy1"/>
    <dgm:cxn modelId="{77EFA8AE-BF64-40FD-BA95-5A575CC66DAA}" type="presParOf" srcId="{C981228B-8332-4ECB-850B-C8A8CC210B25}" destId="{D49F0F6D-5D79-4607-92D0-C90B9A9F2A50}" srcOrd="4" destOrd="0" presId="urn:microsoft.com/office/officeart/2005/8/layout/hierarchy1"/>
    <dgm:cxn modelId="{3004ADCB-315A-4EDE-9DFD-80B2BB27E00A}" type="presParOf" srcId="{C981228B-8332-4ECB-850B-C8A8CC210B25}" destId="{C5EC412D-5DBD-462D-AAD0-FF5B479CE7E3}" srcOrd="5" destOrd="0" presId="urn:microsoft.com/office/officeart/2005/8/layout/hierarchy1"/>
    <dgm:cxn modelId="{F8043472-406F-4C99-9C0C-B51D373A9165}" type="presParOf" srcId="{C5EC412D-5DBD-462D-AAD0-FF5B479CE7E3}" destId="{84235EAF-20D6-4F08-86FA-46488C606449}" srcOrd="0" destOrd="0" presId="urn:microsoft.com/office/officeart/2005/8/layout/hierarchy1"/>
    <dgm:cxn modelId="{60A96B92-D5CA-4364-932F-30C64F5BCBC3}" type="presParOf" srcId="{84235EAF-20D6-4F08-86FA-46488C606449}" destId="{DB26EB38-9A43-4563-9A3E-24B9179C7CA5}" srcOrd="0" destOrd="0" presId="urn:microsoft.com/office/officeart/2005/8/layout/hierarchy1"/>
    <dgm:cxn modelId="{921AF855-6AB0-4193-A1A6-71063CB28E45}" type="presParOf" srcId="{84235EAF-20D6-4F08-86FA-46488C606449}" destId="{31C575B3-E1D5-4B21-8E0A-AEA3F7A8A281}" srcOrd="1" destOrd="0" presId="urn:microsoft.com/office/officeart/2005/8/layout/hierarchy1"/>
    <dgm:cxn modelId="{2683FBB5-BD86-48F5-B95A-58D4947B08BF}" type="presParOf" srcId="{C5EC412D-5DBD-462D-AAD0-FF5B479CE7E3}" destId="{06700257-97EB-4577-A5FC-188A3944498B}" srcOrd="1" destOrd="0" presId="urn:microsoft.com/office/officeart/2005/8/layout/hierarchy1"/>
    <dgm:cxn modelId="{23762BD1-9BBC-45D4-9BBE-84A881ECDB33}" type="presParOf" srcId="{C981228B-8332-4ECB-850B-C8A8CC210B25}" destId="{5093E1B4-ED95-4A28-9C5A-108D751D5B16}" srcOrd="6" destOrd="0" presId="urn:microsoft.com/office/officeart/2005/8/layout/hierarchy1"/>
    <dgm:cxn modelId="{5E98F480-774A-4DC2-86CF-8A10DF37DF40}" type="presParOf" srcId="{C981228B-8332-4ECB-850B-C8A8CC210B25}" destId="{97879BB3-108F-4821-9384-5D1D34191942}" srcOrd="7" destOrd="0" presId="urn:microsoft.com/office/officeart/2005/8/layout/hierarchy1"/>
    <dgm:cxn modelId="{10441D5E-E55D-442D-9F45-2A905CBB91F8}" type="presParOf" srcId="{97879BB3-108F-4821-9384-5D1D34191942}" destId="{CC8A15D5-3166-48BC-A8D7-2837E794B7E5}" srcOrd="0" destOrd="0" presId="urn:microsoft.com/office/officeart/2005/8/layout/hierarchy1"/>
    <dgm:cxn modelId="{220F5D03-A7FD-4307-ABF4-34A6D9994C41}" type="presParOf" srcId="{CC8A15D5-3166-48BC-A8D7-2837E794B7E5}" destId="{4B95A0F9-FB8C-4D60-AB89-4A347A52B882}" srcOrd="0" destOrd="0" presId="urn:microsoft.com/office/officeart/2005/8/layout/hierarchy1"/>
    <dgm:cxn modelId="{297A2809-89C1-439A-9217-CB633B799FC7}" type="presParOf" srcId="{CC8A15D5-3166-48BC-A8D7-2837E794B7E5}" destId="{C0C8A9A9-2B20-4A64-AFF1-13DFB42222B8}" srcOrd="1" destOrd="0" presId="urn:microsoft.com/office/officeart/2005/8/layout/hierarchy1"/>
    <dgm:cxn modelId="{71F0C759-844D-4B0B-8F44-30DEA8879CBF}" type="presParOf" srcId="{97879BB3-108F-4821-9384-5D1D34191942}" destId="{19DB32F1-A73C-4E1D-B5B6-6F4288A2BEE8}" srcOrd="1" destOrd="0" presId="urn:microsoft.com/office/officeart/2005/8/layout/hierarchy1"/>
    <dgm:cxn modelId="{3340A099-12F7-4684-80A5-CFEB2982E8B2}" type="presParOf" srcId="{F1010EC2-55B5-413C-96D5-035011D4FA24}" destId="{A0CF01C1-A2DF-479C-BBCF-F06ED7A3E4D9}" srcOrd="4" destOrd="0" presId="urn:microsoft.com/office/officeart/2005/8/layout/hierarchy1"/>
    <dgm:cxn modelId="{ADFF8360-18E3-4F00-92DF-7D91F6D7E6D8}" type="presParOf" srcId="{F1010EC2-55B5-413C-96D5-035011D4FA24}" destId="{C54A910E-C123-4EF5-8114-FBF2E4C341AE}" srcOrd="5" destOrd="0" presId="urn:microsoft.com/office/officeart/2005/8/layout/hierarchy1"/>
    <dgm:cxn modelId="{EE9D0FC8-43BA-42F9-BFC5-C86E5495EAFC}" type="presParOf" srcId="{C54A910E-C123-4EF5-8114-FBF2E4C341AE}" destId="{2C5C48EB-DEC2-4CD1-82EB-F8147E550C92}" srcOrd="0" destOrd="0" presId="urn:microsoft.com/office/officeart/2005/8/layout/hierarchy1"/>
    <dgm:cxn modelId="{C9289D72-FDBC-4C97-82B1-E1996654B4FE}" type="presParOf" srcId="{2C5C48EB-DEC2-4CD1-82EB-F8147E550C92}" destId="{FE2BDBB0-6D17-4D11-8E88-36F50EAD33A4}" srcOrd="0" destOrd="0" presId="urn:microsoft.com/office/officeart/2005/8/layout/hierarchy1"/>
    <dgm:cxn modelId="{744C68BF-8B68-47FF-A3AD-25E0FB7B6A34}" type="presParOf" srcId="{2C5C48EB-DEC2-4CD1-82EB-F8147E550C92}" destId="{BAAA0BE2-A4DE-44AE-826C-7F9D704FF73F}" srcOrd="1" destOrd="0" presId="urn:microsoft.com/office/officeart/2005/8/layout/hierarchy1"/>
    <dgm:cxn modelId="{C95C6262-C142-45B2-A111-5BA3E05EE81B}" type="presParOf" srcId="{C54A910E-C123-4EF5-8114-FBF2E4C341AE}" destId="{FF369C16-1AE0-4C92-80FD-ED534807218D}" srcOrd="1" destOrd="0" presId="urn:microsoft.com/office/officeart/2005/8/layout/hierarchy1"/>
    <dgm:cxn modelId="{2FF97422-C357-4B45-B669-AA7F829F53B1}" type="presParOf" srcId="{FF369C16-1AE0-4C92-80FD-ED534807218D}" destId="{1C43B3C5-34E0-47B1-A73A-70A9C1183956}" srcOrd="0" destOrd="0" presId="urn:microsoft.com/office/officeart/2005/8/layout/hierarchy1"/>
    <dgm:cxn modelId="{8073BF7A-CB6C-4AB2-9A69-7143C2AB6888}" type="presParOf" srcId="{FF369C16-1AE0-4C92-80FD-ED534807218D}" destId="{EC987F2C-9946-4696-A4E2-470B6177A0AB}" srcOrd="1" destOrd="0" presId="urn:microsoft.com/office/officeart/2005/8/layout/hierarchy1"/>
    <dgm:cxn modelId="{140E7780-25B7-403D-A174-235EDE986E02}" type="presParOf" srcId="{EC987F2C-9946-4696-A4E2-470B6177A0AB}" destId="{292A8C25-E2A2-4B61-8F3F-CC4C4F933BBE}" srcOrd="0" destOrd="0" presId="urn:microsoft.com/office/officeart/2005/8/layout/hierarchy1"/>
    <dgm:cxn modelId="{D1E7FB2C-5309-4002-BE9A-C3388BFC22EA}" type="presParOf" srcId="{292A8C25-E2A2-4B61-8F3F-CC4C4F933BBE}" destId="{C29CBA0E-462F-4977-A3FD-96BE18C9775B}" srcOrd="0" destOrd="0" presId="urn:microsoft.com/office/officeart/2005/8/layout/hierarchy1"/>
    <dgm:cxn modelId="{47DA2F49-ABF7-452E-9EF5-61BFD2048B1D}" type="presParOf" srcId="{292A8C25-E2A2-4B61-8F3F-CC4C4F933BBE}" destId="{9D857D76-FCF7-4F62-87B2-CACE7F2C90B6}" srcOrd="1" destOrd="0" presId="urn:microsoft.com/office/officeart/2005/8/layout/hierarchy1"/>
    <dgm:cxn modelId="{A1B35C50-E255-48D6-955B-023904BE7DC3}" type="presParOf" srcId="{EC987F2C-9946-4696-A4E2-470B6177A0AB}" destId="{91FC60E5-5180-4765-A7AB-2D70317B026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55B0B0-A5AE-41AB-88AB-DD725CBAA973}" type="doc">
      <dgm:prSet loTypeId="urn:microsoft.com/office/officeart/2005/8/layout/cycle7" loCatId="cycle" qsTypeId="urn:microsoft.com/office/officeart/2005/8/quickstyle/simple3" qsCatId="simple" csTypeId="urn:microsoft.com/office/officeart/2005/8/colors/colorful1" csCatId="colorful" phldr="1"/>
      <dgm:spPr/>
      <dgm:t>
        <a:bodyPr/>
        <a:lstStyle/>
        <a:p>
          <a:endParaRPr lang="en-US"/>
        </a:p>
      </dgm:t>
    </dgm:pt>
    <dgm:pt modelId="{14EF1650-0A59-4F93-AF51-983F6F34D630}">
      <dgm:prSet phldrT="[Text]" custT="1"/>
      <dgm:spPr>
        <a:gradFill rotWithShape="0">
          <a:gsLst>
            <a:gs pos="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gradFill>
      </dgm:spPr>
      <dgm:t>
        <a:bodyPr/>
        <a:lstStyle/>
        <a:p>
          <a:r>
            <a:rPr lang="en-US" sz="1600" dirty="0">
              <a:latin typeface="+mj-lt"/>
            </a:rPr>
            <a:t>Act fairly and honestly</a:t>
          </a:r>
        </a:p>
      </dgm:t>
    </dgm:pt>
    <dgm:pt modelId="{4986ABA2-FA3A-4AF1-A875-245711CA858B}" type="parTrans" cxnId="{9C26825D-E02D-4A93-9429-AB03AD937F81}">
      <dgm:prSet/>
      <dgm:spPr/>
      <dgm:t>
        <a:bodyPr/>
        <a:lstStyle/>
        <a:p>
          <a:endParaRPr lang="en-US" sz="2000"/>
        </a:p>
      </dgm:t>
    </dgm:pt>
    <dgm:pt modelId="{AFB17E26-83B3-407B-9E93-001D1E8C372F}" type="sibTrans" cxnId="{9C26825D-E02D-4A93-9429-AB03AD937F81}">
      <dgm:prSet custT="1"/>
      <dgm:spPr/>
      <dgm:t>
        <a:bodyPr/>
        <a:lstStyle/>
        <a:p>
          <a:endParaRPr lang="en-US" sz="1600" dirty="0"/>
        </a:p>
      </dgm:t>
    </dgm:pt>
    <dgm:pt modelId="{BAD942A0-6DED-4777-AEB7-FD45145DA3F5}">
      <dgm:prSet phldrT="[Text]" custT="1"/>
      <dgm:spPr>
        <a:gradFill rotWithShape="0">
          <a:gsLst>
            <a:gs pos="0">
              <a:schemeClr val="accent3">
                <a:hueOff val="0"/>
                <a:satOff val="0"/>
                <a:lumOff val="0"/>
                <a:alphaOff val="0"/>
                <a:tint val="44000"/>
                <a:satMod val="165000"/>
              </a:schemeClr>
            </a:gs>
            <a:gs pos="89000">
              <a:schemeClr val="accent3">
                <a:hueOff val="0"/>
                <a:satOff val="0"/>
                <a:lumOff val="0"/>
                <a:alphaOff val="0"/>
                <a:tint val="15000"/>
                <a:satMod val="165000"/>
              </a:schemeClr>
            </a:gs>
            <a:gs pos="100000">
              <a:schemeClr val="accent3">
                <a:hueOff val="0"/>
                <a:satOff val="0"/>
                <a:lumOff val="0"/>
                <a:alphaOff val="0"/>
                <a:tint val="5000"/>
                <a:satMod val="250000"/>
              </a:schemeClr>
            </a:gs>
          </a:gsLst>
        </a:gradFill>
      </dgm:spPr>
      <dgm:t>
        <a:bodyPr/>
        <a:lstStyle/>
        <a:p>
          <a:r>
            <a:rPr lang="en-US" sz="1600" dirty="0">
              <a:latin typeface="+mj-lt"/>
            </a:rPr>
            <a:t>Adhere to high ethical standards in all you do </a:t>
          </a:r>
        </a:p>
      </dgm:t>
    </dgm:pt>
    <dgm:pt modelId="{C31F46F3-1852-4589-A3A4-58C862572145}" type="parTrans" cxnId="{A71F23F5-1C5D-44FC-8932-298F1C954D1B}">
      <dgm:prSet/>
      <dgm:spPr/>
      <dgm:t>
        <a:bodyPr/>
        <a:lstStyle/>
        <a:p>
          <a:endParaRPr lang="en-US" sz="2000"/>
        </a:p>
      </dgm:t>
    </dgm:pt>
    <dgm:pt modelId="{AFE7C28D-8BF9-44D9-AA17-30F076BF4773}" type="sibTrans" cxnId="{A71F23F5-1C5D-44FC-8932-298F1C954D1B}">
      <dgm:prSet custT="1"/>
      <dgm:spPr/>
      <dgm:t>
        <a:bodyPr/>
        <a:lstStyle/>
        <a:p>
          <a:endParaRPr lang="en-US" sz="1600" dirty="0"/>
        </a:p>
      </dgm:t>
    </dgm:pt>
    <dgm:pt modelId="{D0D5271B-49D1-4505-9A6E-183979884F57}">
      <dgm:prSet phldrT="[Text]" custT="1"/>
      <dgm:spPr>
        <a:gradFill rotWithShape="0">
          <a:gsLst>
            <a:gs pos="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gradFill>
      </dgm:spPr>
      <dgm:t>
        <a:bodyPr/>
        <a:lstStyle/>
        <a:p>
          <a:r>
            <a:rPr lang="en-US" sz="1600" dirty="0">
              <a:latin typeface="+mj-lt"/>
            </a:rPr>
            <a:t>Comply with all applicable laws, regulations and CMS requirements</a:t>
          </a:r>
        </a:p>
      </dgm:t>
    </dgm:pt>
    <dgm:pt modelId="{1C674FBE-E897-48FB-9048-88CC149187BE}" type="parTrans" cxnId="{0461D167-5B83-4001-95D9-125E6B744208}">
      <dgm:prSet/>
      <dgm:spPr/>
      <dgm:t>
        <a:bodyPr/>
        <a:lstStyle/>
        <a:p>
          <a:endParaRPr lang="en-US" sz="2000"/>
        </a:p>
      </dgm:t>
    </dgm:pt>
    <dgm:pt modelId="{8DC2C95A-18D3-47F5-8315-BD28B8BDE17F}" type="sibTrans" cxnId="{0461D167-5B83-4001-95D9-125E6B744208}">
      <dgm:prSet custT="1"/>
      <dgm:spPr/>
      <dgm:t>
        <a:bodyPr/>
        <a:lstStyle/>
        <a:p>
          <a:endParaRPr lang="en-US" sz="1600" dirty="0"/>
        </a:p>
      </dgm:t>
    </dgm:pt>
    <dgm:pt modelId="{85351BCA-28BD-419E-BFEE-C2991B458B41}">
      <dgm:prSet phldrT="[Text]" custT="1"/>
      <dgm:spPr>
        <a:gradFill rotWithShape="0">
          <a:gsLst>
            <a:gs pos="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gradFill>
      </dgm:spPr>
      <dgm:t>
        <a:bodyPr/>
        <a:lstStyle/>
        <a:p>
          <a:r>
            <a:rPr lang="en-US" sz="1600" dirty="0">
              <a:latin typeface="+mj-lt"/>
            </a:rPr>
            <a:t>Report suspected violations</a:t>
          </a:r>
        </a:p>
      </dgm:t>
    </dgm:pt>
    <dgm:pt modelId="{25ADF5FC-13EC-44AA-8076-056D9365CC0B}" type="parTrans" cxnId="{A759EB06-984B-4830-A2A7-150C33AC95F0}">
      <dgm:prSet/>
      <dgm:spPr/>
      <dgm:t>
        <a:bodyPr/>
        <a:lstStyle/>
        <a:p>
          <a:endParaRPr lang="en-US" sz="2000"/>
        </a:p>
      </dgm:t>
    </dgm:pt>
    <dgm:pt modelId="{8B125A09-4FA9-4C96-927C-012C8BB1055B}" type="sibTrans" cxnId="{A759EB06-984B-4830-A2A7-150C33AC95F0}">
      <dgm:prSet custT="1"/>
      <dgm:spPr/>
      <dgm:t>
        <a:bodyPr/>
        <a:lstStyle/>
        <a:p>
          <a:endParaRPr lang="en-US" sz="1600" dirty="0"/>
        </a:p>
      </dgm:t>
    </dgm:pt>
    <dgm:pt modelId="{3C6BA1A5-5710-4477-9BDE-958C9BAB2AA3}" type="pres">
      <dgm:prSet presAssocID="{D055B0B0-A5AE-41AB-88AB-DD725CBAA973}" presName="Name0" presStyleCnt="0">
        <dgm:presLayoutVars>
          <dgm:dir/>
          <dgm:resizeHandles val="exact"/>
        </dgm:presLayoutVars>
      </dgm:prSet>
      <dgm:spPr/>
    </dgm:pt>
    <dgm:pt modelId="{00B42F9D-1D76-4A8F-A07C-E3819F7B6A9C}" type="pres">
      <dgm:prSet presAssocID="{14EF1650-0A59-4F93-AF51-983F6F34D630}" presName="node" presStyleLbl="node1" presStyleIdx="0" presStyleCnt="4">
        <dgm:presLayoutVars>
          <dgm:bulletEnabled val="1"/>
        </dgm:presLayoutVars>
      </dgm:prSet>
      <dgm:spPr/>
    </dgm:pt>
    <dgm:pt modelId="{55232EAB-D580-46A9-B394-0721A7BDA2DD}" type="pres">
      <dgm:prSet presAssocID="{AFB17E26-83B3-407B-9E93-001D1E8C372F}" presName="sibTrans" presStyleLbl="sibTrans2D1" presStyleIdx="0" presStyleCnt="4" custLinFactNeighborX="22220"/>
      <dgm:spPr/>
    </dgm:pt>
    <dgm:pt modelId="{6C8AF547-7EF6-4CCE-B9BB-BB1F876DDB40}" type="pres">
      <dgm:prSet presAssocID="{AFB17E26-83B3-407B-9E93-001D1E8C372F}" presName="connectorText" presStyleLbl="sibTrans2D1" presStyleIdx="0" presStyleCnt="4"/>
      <dgm:spPr/>
    </dgm:pt>
    <dgm:pt modelId="{22496DA6-C8F1-4C7C-88E4-116A619364BB}" type="pres">
      <dgm:prSet presAssocID="{BAD942A0-6DED-4777-AEB7-FD45145DA3F5}" presName="node" presStyleLbl="node1" presStyleIdx="1" presStyleCnt="4" custRadScaleRad="116192">
        <dgm:presLayoutVars>
          <dgm:bulletEnabled val="1"/>
        </dgm:presLayoutVars>
      </dgm:prSet>
      <dgm:spPr/>
    </dgm:pt>
    <dgm:pt modelId="{CF163708-4D0E-462B-8044-02EB793F726C}" type="pres">
      <dgm:prSet presAssocID="{AFE7C28D-8BF9-44D9-AA17-30F076BF4773}" presName="sibTrans" presStyleLbl="sibTrans2D1" presStyleIdx="1" presStyleCnt="4" custLinFactNeighborX="23530" custLinFactNeighborY="10930"/>
      <dgm:spPr/>
    </dgm:pt>
    <dgm:pt modelId="{F53956D0-BF2E-4C50-83EE-C0B941FA4000}" type="pres">
      <dgm:prSet presAssocID="{AFE7C28D-8BF9-44D9-AA17-30F076BF4773}" presName="connectorText" presStyleLbl="sibTrans2D1" presStyleIdx="1" presStyleCnt="4"/>
      <dgm:spPr/>
    </dgm:pt>
    <dgm:pt modelId="{2D5376EA-4B12-4DAC-8772-2ECA9D1CC04A}" type="pres">
      <dgm:prSet presAssocID="{D0D5271B-49D1-4505-9A6E-183979884F57}" presName="node" presStyleLbl="node1" presStyleIdx="2" presStyleCnt="4" custRadScaleRad="96533" custRadScaleInc="-4673">
        <dgm:presLayoutVars>
          <dgm:bulletEnabled val="1"/>
        </dgm:presLayoutVars>
      </dgm:prSet>
      <dgm:spPr/>
    </dgm:pt>
    <dgm:pt modelId="{B342C19D-BF62-4BEF-B1F7-3572262DEFAB}" type="pres">
      <dgm:prSet presAssocID="{8DC2C95A-18D3-47F5-8315-BD28B8BDE17F}" presName="sibTrans" presStyleLbl="sibTrans2D1" presStyleIdx="2" presStyleCnt="4" custLinFactNeighborX="-12262" custLinFactNeighborY="9697"/>
      <dgm:spPr/>
    </dgm:pt>
    <dgm:pt modelId="{40AB9733-0242-42ED-9760-71CA2F9AD0D1}" type="pres">
      <dgm:prSet presAssocID="{8DC2C95A-18D3-47F5-8315-BD28B8BDE17F}" presName="connectorText" presStyleLbl="sibTrans2D1" presStyleIdx="2" presStyleCnt="4"/>
      <dgm:spPr/>
    </dgm:pt>
    <dgm:pt modelId="{D8FC16BE-AB9D-4F66-A820-F618BE85730E}" type="pres">
      <dgm:prSet presAssocID="{85351BCA-28BD-419E-BFEE-C2991B458B41}" presName="node" presStyleLbl="node1" presStyleIdx="3" presStyleCnt="4" custRadScaleRad="116192">
        <dgm:presLayoutVars>
          <dgm:bulletEnabled val="1"/>
        </dgm:presLayoutVars>
      </dgm:prSet>
      <dgm:spPr/>
    </dgm:pt>
    <dgm:pt modelId="{56706A1A-A628-4812-97BC-50B6C4CC65DE}" type="pres">
      <dgm:prSet presAssocID="{8B125A09-4FA9-4C96-927C-012C8BB1055B}" presName="sibTrans" presStyleLbl="sibTrans2D1" presStyleIdx="3" presStyleCnt="4" custLinFactNeighborX="-15721"/>
      <dgm:spPr/>
    </dgm:pt>
    <dgm:pt modelId="{8FC0DEC6-A8D9-4AE2-979C-ED35799B80AF}" type="pres">
      <dgm:prSet presAssocID="{8B125A09-4FA9-4C96-927C-012C8BB1055B}" presName="connectorText" presStyleLbl="sibTrans2D1" presStyleIdx="3" presStyleCnt="4"/>
      <dgm:spPr/>
    </dgm:pt>
  </dgm:ptLst>
  <dgm:cxnLst>
    <dgm:cxn modelId="{A759EB06-984B-4830-A2A7-150C33AC95F0}" srcId="{D055B0B0-A5AE-41AB-88AB-DD725CBAA973}" destId="{85351BCA-28BD-419E-BFEE-C2991B458B41}" srcOrd="3" destOrd="0" parTransId="{25ADF5FC-13EC-44AA-8076-056D9365CC0B}" sibTransId="{8B125A09-4FA9-4C96-927C-012C8BB1055B}"/>
    <dgm:cxn modelId="{C9261539-1E59-4C68-AED6-82561337555D}" type="presOf" srcId="{8B125A09-4FA9-4C96-927C-012C8BB1055B}" destId="{56706A1A-A628-4812-97BC-50B6C4CC65DE}" srcOrd="0" destOrd="0" presId="urn:microsoft.com/office/officeart/2005/8/layout/cycle7"/>
    <dgm:cxn modelId="{9C26825D-E02D-4A93-9429-AB03AD937F81}" srcId="{D055B0B0-A5AE-41AB-88AB-DD725CBAA973}" destId="{14EF1650-0A59-4F93-AF51-983F6F34D630}" srcOrd="0" destOrd="0" parTransId="{4986ABA2-FA3A-4AF1-A875-245711CA858B}" sibTransId="{AFB17E26-83B3-407B-9E93-001D1E8C372F}"/>
    <dgm:cxn modelId="{0461D167-5B83-4001-95D9-125E6B744208}" srcId="{D055B0B0-A5AE-41AB-88AB-DD725CBAA973}" destId="{D0D5271B-49D1-4505-9A6E-183979884F57}" srcOrd="2" destOrd="0" parTransId="{1C674FBE-E897-48FB-9048-88CC149187BE}" sibTransId="{8DC2C95A-18D3-47F5-8315-BD28B8BDE17F}"/>
    <dgm:cxn modelId="{C483FC4B-0C96-4C1E-BD59-47ECD6744F0C}" type="presOf" srcId="{D055B0B0-A5AE-41AB-88AB-DD725CBAA973}" destId="{3C6BA1A5-5710-4477-9BDE-958C9BAB2AA3}" srcOrd="0" destOrd="0" presId="urn:microsoft.com/office/officeart/2005/8/layout/cycle7"/>
    <dgm:cxn modelId="{B5772D7B-2867-4B5E-8E65-6C5EDBD6A86F}" type="presOf" srcId="{D0D5271B-49D1-4505-9A6E-183979884F57}" destId="{2D5376EA-4B12-4DAC-8772-2ECA9D1CC04A}" srcOrd="0" destOrd="0" presId="urn:microsoft.com/office/officeart/2005/8/layout/cycle7"/>
    <dgm:cxn modelId="{6A75808D-1926-4085-847C-DDE829496AEB}" type="presOf" srcId="{8DC2C95A-18D3-47F5-8315-BD28B8BDE17F}" destId="{B342C19D-BF62-4BEF-B1F7-3572262DEFAB}" srcOrd="0" destOrd="0" presId="urn:microsoft.com/office/officeart/2005/8/layout/cycle7"/>
    <dgm:cxn modelId="{6C782890-5324-4545-BF5C-FD3F4AE7BCC2}" type="presOf" srcId="{AFB17E26-83B3-407B-9E93-001D1E8C372F}" destId="{6C8AF547-7EF6-4CCE-B9BB-BB1F876DDB40}" srcOrd="1" destOrd="0" presId="urn:microsoft.com/office/officeart/2005/8/layout/cycle7"/>
    <dgm:cxn modelId="{66E2C4A2-59D0-49FD-B751-130A29C61291}" type="presOf" srcId="{8B125A09-4FA9-4C96-927C-012C8BB1055B}" destId="{8FC0DEC6-A8D9-4AE2-979C-ED35799B80AF}" srcOrd="1" destOrd="0" presId="urn:microsoft.com/office/officeart/2005/8/layout/cycle7"/>
    <dgm:cxn modelId="{EEC6A5BB-E0D2-4364-95CB-864158768455}" type="presOf" srcId="{8DC2C95A-18D3-47F5-8315-BD28B8BDE17F}" destId="{40AB9733-0242-42ED-9760-71CA2F9AD0D1}" srcOrd="1" destOrd="0" presId="urn:microsoft.com/office/officeart/2005/8/layout/cycle7"/>
    <dgm:cxn modelId="{6E2E1DBD-F3D3-4244-ABA5-88DE470374C2}" type="presOf" srcId="{AFE7C28D-8BF9-44D9-AA17-30F076BF4773}" destId="{F53956D0-BF2E-4C50-83EE-C0B941FA4000}" srcOrd="1" destOrd="0" presId="urn:microsoft.com/office/officeart/2005/8/layout/cycle7"/>
    <dgm:cxn modelId="{284F26CA-4833-4CBA-87D1-8DA6015F68CF}" type="presOf" srcId="{85351BCA-28BD-419E-BFEE-C2991B458B41}" destId="{D8FC16BE-AB9D-4F66-A820-F618BE85730E}" srcOrd="0" destOrd="0" presId="urn:microsoft.com/office/officeart/2005/8/layout/cycle7"/>
    <dgm:cxn modelId="{7384ABD5-56B6-47AD-8519-F7FF713EDE0B}" type="presOf" srcId="{14EF1650-0A59-4F93-AF51-983F6F34D630}" destId="{00B42F9D-1D76-4A8F-A07C-E3819F7B6A9C}" srcOrd="0" destOrd="0" presId="urn:microsoft.com/office/officeart/2005/8/layout/cycle7"/>
    <dgm:cxn modelId="{A011D8D8-84CD-49BC-97A3-ABEE20691863}" type="presOf" srcId="{BAD942A0-6DED-4777-AEB7-FD45145DA3F5}" destId="{22496DA6-C8F1-4C7C-88E4-116A619364BB}" srcOrd="0" destOrd="0" presId="urn:microsoft.com/office/officeart/2005/8/layout/cycle7"/>
    <dgm:cxn modelId="{B2DD02E3-E736-4DBA-834E-2C9E3581A205}" type="presOf" srcId="{AFE7C28D-8BF9-44D9-AA17-30F076BF4773}" destId="{CF163708-4D0E-462B-8044-02EB793F726C}" srcOrd="0" destOrd="0" presId="urn:microsoft.com/office/officeart/2005/8/layout/cycle7"/>
    <dgm:cxn modelId="{A71F23F5-1C5D-44FC-8932-298F1C954D1B}" srcId="{D055B0B0-A5AE-41AB-88AB-DD725CBAA973}" destId="{BAD942A0-6DED-4777-AEB7-FD45145DA3F5}" srcOrd="1" destOrd="0" parTransId="{C31F46F3-1852-4589-A3A4-58C862572145}" sibTransId="{AFE7C28D-8BF9-44D9-AA17-30F076BF4773}"/>
    <dgm:cxn modelId="{27CDAEF8-7B62-4EA1-9A5B-7C6F370A1DDB}" type="presOf" srcId="{AFB17E26-83B3-407B-9E93-001D1E8C372F}" destId="{55232EAB-D580-46A9-B394-0721A7BDA2DD}" srcOrd="0" destOrd="0" presId="urn:microsoft.com/office/officeart/2005/8/layout/cycle7"/>
    <dgm:cxn modelId="{D45C43D7-B26A-4364-B8E8-B573B896E707}" type="presParOf" srcId="{3C6BA1A5-5710-4477-9BDE-958C9BAB2AA3}" destId="{00B42F9D-1D76-4A8F-A07C-E3819F7B6A9C}" srcOrd="0" destOrd="0" presId="urn:microsoft.com/office/officeart/2005/8/layout/cycle7"/>
    <dgm:cxn modelId="{2C7CF68B-8922-42AE-A37B-3E52A0C69B89}" type="presParOf" srcId="{3C6BA1A5-5710-4477-9BDE-958C9BAB2AA3}" destId="{55232EAB-D580-46A9-B394-0721A7BDA2DD}" srcOrd="1" destOrd="0" presId="urn:microsoft.com/office/officeart/2005/8/layout/cycle7"/>
    <dgm:cxn modelId="{73061251-E049-4686-AB55-13D715B80BEB}" type="presParOf" srcId="{55232EAB-D580-46A9-B394-0721A7BDA2DD}" destId="{6C8AF547-7EF6-4CCE-B9BB-BB1F876DDB40}" srcOrd="0" destOrd="0" presId="urn:microsoft.com/office/officeart/2005/8/layout/cycle7"/>
    <dgm:cxn modelId="{ED82DDE5-40FF-46A9-9B5B-40E913220FE6}" type="presParOf" srcId="{3C6BA1A5-5710-4477-9BDE-958C9BAB2AA3}" destId="{22496DA6-C8F1-4C7C-88E4-116A619364BB}" srcOrd="2" destOrd="0" presId="urn:microsoft.com/office/officeart/2005/8/layout/cycle7"/>
    <dgm:cxn modelId="{66BE0034-7E18-4B3E-9B77-F171F62E6B1A}" type="presParOf" srcId="{3C6BA1A5-5710-4477-9BDE-958C9BAB2AA3}" destId="{CF163708-4D0E-462B-8044-02EB793F726C}" srcOrd="3" destOrd="0" presId="urn:microsoft.com/office/officeart/2005/8/layout/cycle7"/>
    <dgm:cxn modelId="{455B9DF5-492B-4640-90EC-4642CD4C772F}" type="presParOf" srcId="{CF163708-4D0E-462B-8044-02EB793F726C}" destId="{F53956D0-BF2E-4C50-83EE-C0B941FA4000}" srcOrd="0" destOrd="0" presId="urn:microsoft.com/office/officeart/2005/8/layout/cycle7"/>
    <dgm:cxn modelId="{24B61EBB-D949-489C-A05D-19CCB6F03E97}" type="presParOf" srcId="{3C6BA1A5-5710-4477-9BDE-958C9BAB2AA3}" destId="{2D5376EA-4B12-4DAC-8772-2ECA9D1CC04A}" srcOrd="4" destOrd="0" presId="urn:microsoft.com/office/officeart/2005/8/layout/cycle7"/>
    <dgm:cxn modelId="{7816FD81-CD90-4FF3-B67B-5F6E306D2E98}" type="presParOf" srcId="{3C6BA1A5-5710-4477-9BDE-958C9BAB2AA3}" destId="{B342C19D-BF62-4BEF-B1F7-3572262DEFAB}" srcOrd="5" destOrd="0" presId="urn:microsoft.com/office/officeart/2005/8/layout/cycle7"/>
    <dgm:cxn modelId="{9C335FA0-F790-461F-8CB6-543E0DE85531}" type="presParOf" srcId="{B342C19D-BF62-4BEF-B1F7-3572262DEFAB}" destId="{40AB9733-0242-42ED-9760-71CA2F9AD0D1}" srcOrd="0" destOrd="0" presId="urn:microsoft.com/office/officeart/2005/8/layout/cycle7"/>
    <dgm:cxn modelId="{0DCBE953-2EA8-4C85-982E-EFFE7B6E6FD7}" type="presParOf" srcId="{3C6BA1A5-5710-4477-9BDE-958C9BAB2AA3}" destId="{D8FC16BE-AB9D-4F66-A820-F618BE85730E}" srcOrd="6" destOrd="0" presId="urn:microsoft.com/office/officeart/2005/8/layout/cycle7"/>
    <dgm:cxn modelId="{E6F7064B-B958-4AFF-AE12-76F9A777A04D}" type="presParOf" srcId="{3C6BA1A5-5710-4477-9BDE-958C9BAB2AA3}" destId="{56706A1A-A628-4812-97BC-50B6C4CC65DE}" srcOrd="7" destOrd="0" presId="urn:microsoft.com/office/officeart/2005/8/layout/cycle7"/>
    <dgm:cxn modelId="{2073331E-F0C0-4ED6-A1F4-2A81BD16C2CC}" type="presParOf" srcId="{56706A1A-A628-4812-97BC-50B6C4CC65DE}" destId="{8FC0DEC6-A8D9-4AE2-979C-ED35799B80AF}" srcOrd="0" destOrd="0" presId="urn:microsoft.com/office/officeart/2005/8/layout/cycle7"/>
  </dgm:cxnLst>
  <dgm:bg>
    <a:noFill/>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8CD275-AED8-4807-B24E-286E4FBFBE6A}" type="doc">
      <dgm:prSet loTypeId="urn:microsoft.com/office/officeart/2005/8/layout/radial1" loCatId="relationship" qsTypeId="urn:microsoft.com/office/officeart/2005/8/quickstyle/simple3" qsCatId="simple" csTypeId="urn:microsoft.com/office/officeart/2005/8/colors/colorful1" csCatId="colorful" phldr="1"/>
      <dgm:spPr/>
      <dgm:t>
        <a:bodyPr/>
        <a:lstStyle/>
        <a:p>
          <a:endParaRPr lang="en-US"/>
        </a:p>
      </dgm:t>
    </dgm:pt>
    <dgm:pt modelId="{1C20171D-5ADE-4EF9-B354-01ABFFA94EDF}">
      <dgm:prSet phldrT="[Text]" custT="1"/>
      <dgm:spPr/>
      <dgm:t>
        <a:bodyPr/>
        <a:lstStyle/>
        <a:p>
          <a:pPr algn="ctr"/>
          <a:r>
            <a:rPr lang="en-US" sz="2000" dirty="0">
              <a:latin typeface="+mj-lt"/>
              <a:cs typeface="Times New Roman" pitchFamily="18" charset="0"/>
            </a:rPr>
            <a:t>High Risk Areas</a:t>
          </a:r>
        </a:p>
      </dgm:t>
    </dgm:pt>
    <dgm:pt modelId="{52CE0F67-9C46-4065-96EE-1DD22C7BD2B4}" type="parTrans" cxnId="{A945C725-2C12-4A11-B1FF-23C032411188}">
      <dgm:prSet/>
      <dgm:spPr/>
      <dgm:t>
        <a:bodyPr/>
        <a:lstStyle/>
        <a:p>
          <a:endParaRPr lang="en-US" sz="1200"/>
        </a:p>
      </dgm:t>
    </dgm:pt>
    <dgm:pt modelId="{704E9220-746C-4287-B242-7EA86835597A}" type="sibTrans" cxnId="{A945C725-2C12-4A11-B1FF-23C032411188}">
      <dgm:prSet/>
      <dgm:spPr/>
      <dgm:t>
        <a:bodyPr/>
        <a:lstStyle/>
        <a:p>
          <a:endParaRPr lang="en-US" sz="1200"/>
        </a:p>
      </dgm:t>
    </dgm:pt>
    <dgm:pt modelId="{6E80D8C3-FED6-49F1-AECF-BBB2F50EDE02}">
      <dgm:prSet phldrT="[Text]" custT="1"/>
      <dgm:spPr/>
      <dgm:t>
        <a:bodyPr/>
        <a:lstStyle/>
        <a:p>
          <a:r>
            <a:rPr lang="en-US" sz="1200" dirty="0">
              <a:latin typeface="+mj-lt"/>
              <a:cs typeface="Times New Roman" pitchFamily="18" charset="0"/>
            </a:rPr>
            <a:t>Appeals and Grievance Review (for example, coverage and organization determinations)</a:t>
          </a:r>
        </a:p>
      </dgm:t>
    </dgm:pt>
    <dgm:pt modelId="{E4C26526-950B-44EF-957C-01E4AD94CC62}" type="parTrans" cxnId="{8756E879-5ED4-4901-8D12-DCE3D7AE461D}">
      <dgm:prSet custT="1"/>
      <dgm:spPr/>
      <dgm:t>
        <a:bodyPr/>
        <a:lstStyle/>
        <a:p>
          <a:endParaRPr lang="en-US" sz="1200" dirty="0"/>
        </a:p>
      </dgm:t>
    </dgm:pt>
    <dgm:pt modelId="{2FC593FA-A28F-4FA5-88B3-4D58CA946DA4}" type="sibTrans" cxnId="{8756E879-5ED4-4901-8D12-DCE3D7AE461D}">
      <dgm:prSet/>
      <dgm:spPr/>
      <dgm:t>
        <a:bodyPr/>
        <a:lstStyle/>
        <a:p>
          <a:endParaRPr lang="en-US" sz="1200"/>
        </a:p>
      </dgm:t>
    </dgm:pt>
    <dgm:pt modelId="{F8597F53-1821-4162-9521-10E7671FD637}">
      <dgm:prSet phldrT="[Text]" custT="1"/>
      <dgm:spPr/>
      <dgm:t>
        <a:bodyPr/>
        <a:lstStyle/>
        <a:p>
          <a:r>
            <a:rPr lang="en-US" sz="1200" dirty="0">
              <a:latin typeface="+mj-lt"/>
              <a:cs typeface="Times New Roman" pitchFamily="18" charset="0"/>
            </a:rPr>
            <a:t>Claims Processing</a:t>
          </a:r>
        </a:p>
      </dgm:t>
    </dgm:pt>
    <dgm:pt modelId="{D2DFC42F-2996-4E38-A7EE-7278065728B0}" type="parTrans" cxnId="{81C3CE66-6718-433C-9543-907077E5F9DD}">
      <dgm:prSet custT="1"/>
      <dgm:spPr/>
      <dgm:t>
        <a:bodyPr/>
        <a:lstStyle/>
        <a:p>
          <a:endParaRPr lang="en-US" sz="1200" dirty="0"/>
        </a:p>
      </dgm:t>
    </dgm:pt>
    <dgm:pt modelId="{68AAC1B7-695B-42F3-8CC6-5FB8A72461B1}" type="sibTrans" cxnId="{81C3CE66-6718-433C-9543-907077E5F9DD}">
      <dgm:prSet/>
      <dgm:spPr/>
      <dgm:t>
        <a:bodyPr/>
        <a:lstStyle/>
        <a:p>
          <a:endParaRPr lang="en-US" sz="1200"/>
        </a:p>
      </dgm:t>
    </dgm:pt>
    <dgm:pt modelId="{C0D2ED1F-34E6-4DAC-82FE-6BF276EDCDE8}">
      <dgm:prSet phldrT="[Text]" custT="1"/>
      <dgm:spPr/>
      <dgm:t>
        <a:bodyPr/>
        <a:lstStyle/>
        <a:p>
          <a:r>
            <a:rPr lang="en-US" sz="1200" dirty="0">
              <a:latin typeface="+mj-lt"/>
              <a:cs typeface="Times New Roman" pitchFamily="18" charset="0"/>
            </a:rPr>
            <a:t>Marketing and Enrollment</a:t>
          </a:r>
        </a:p>
      </dgm:t>
    </dgm:pt>
    <dgm:pt modelId="{9C50D1E1-2963-4B26-B69E-468A1CE46E05}" type="parTrans" cxnId="{EFC310A3-8E20-4627-8C80-F39F26B1829A}">
      <dgm:prSet custT="1"/>
      <dgm:spPr/>
      <dgm:t>
        <a:bodyPr/>
        <a:lstStyle/>
        <a:p>
          <a:endParaRPr lang="en-US" sz="1200" dirty="0"/>
        </a:p>
      </dgm:t>
    </dgm:pt>
    <dgm:pt modelId="{66B19B6B-CCEF-4EAB-A5FE-250EB7A29887}" type="sibTrans" cxnId="{EFC310A3-8E20-4627-8C80-F39F26B1829A}">
      <dgm:prSet/>
      <dgm:spPr/>
      <dgm:t>
        <a:bodyPr/>
        <a:lstStyle/>
        <a:p>
          <a:endParaRPr lang="en-US" sz="1200"/>
        </a:p>
      </dgm:t>
    </dgm:pt>
    <dgm:pt modelId="{DF8A5179-8595-4E02-B526-0EADA8F6DA65}">
      <dgm:prSet phldrT="[Text]" custT="1"/>
      <dgm:spPr>
        <a:solidFill>
          <a:srgbClr val="FFFFCC"/>
        </a:solidFill>
      </dgm:spPr>
      <dgm:t>
        <a:bodyPr lIns="0" tIns="0" rIns="0" bIns="0"/>
        <a:lstStyle/>
        <a:p>
          <a:pPr>
            <a:lnSpc>
              <a:spcPct val="100000"/>
            </a:lnSpc>
            <a:spcAft>
              <a:spcPts val="0"/>
            </a:spcAft>
          </a:pPr>
          <a:r>
            <a:rPr lang="en-US" sz="1200" dirty="0">
              <a:latin typeface="+mj-lt"/>
              <a:cs typeface="Times New Roman" pitchFamily="18" charset="0"/>
            </a:rPr>
            <a:t>Agent/Broker misrepresentation</a:t>
          </a:r>
        </a:p>
      </dgm:t>
    </dgm:pt>
    <dgm:pt modelId="{7C0C625F-71BB-4B91-82EE-C7D88AAB85EA}" type="parTrans" cxnId="{98107340-18DE-48D5-891E-97889C8760D9}">
      <dgm:prSet custT="1"/>
      <dgm:spPr/>
      <dgm:t>
        <a:bodyPr/>
        <a:lstStyle/>
        <a:p>
          <a:endParaRPr lang="en-US" sz="1200" dirty="0"/>
        </a:p>
      </dgm:t>
    </dgm:pt>
    <dgm:pt modelId="{A7D67118-5F41-4F8B-A3B2-C082A256637B}" type="sibTrans" cxnId="{98107340-18DE-48D5-891E-97889C8760D9}">
      <dgm:prSet/>
      <dgm:spPr/>
      <dgm:t>
        <a:bodyPr/>
        <a:lstStyle/>
        <a:p>
          <a:endParaRPr lang="en-US" sz="1200"/>
        </a:p>
      </dgm:t>
    </dgm:pt>
    <dgm:pt modelId="{74B4C4E6-5EAC-4181-BAF3-35809EBD4B1F}">
      <dgm:prSet custT="1"/>
      <dgm:spPr/>
      <dgm:t>
        <a:bodyPr/>
        <a:lstStyle/>
        <a:p>
          <a:r>
            <a:rPr lang="en-US" sz="1200" dirty="0">
              <a:latin typeface="+mj-lt"/>
              <a:cs typeface="Times New Roman" pitchFamily="18" charset="0"/>
            </a:rPr>
            <a:t>Formulary Administration</a:t>
          </a:r>
        </a:p>
      </dgm:t>
    </dgm:pt>
    <dgm:pt modelId="{91391654-F7DD-4C30-9D2A-675426F04358}" type="parTrans" cxnId="{FDF39450-7D8D-45EE-A6E6-3078E9DE5F73}">
      <dgm:prSet custT="1"/>
      <dgm:spPr/>
      <dgm:t>
        <a:bodyPr/>
        <a:lstStyle/>
        <a:p>
          <a:endParaRPr lang="en-US" sz="1200" dirty="0"/>
        </a:p>
      </dgm:t>
    </dgm:pt>
    <dgm:pt modelId="{67BA2C73-C9BD-4486-A9FD-2E74DB15A475}" type="sibTrans" cxnId="{FDF39450-7D8D-45EE-A6E6-3078E9DE5F73}">
      <dgm:prSet/>
      <dgm:spPr/>
      <dgm:t>
        <a:bodyPr/>
        <a:lstStyle/>
        <a:p>
          <a:endParaRPr lang="en-US" sz="1200"/>
        </a:p>
      </dgm:t>
    </dgm:pt>
    <dgm:pt modelId="{A058D4D7-AF0D-48A5-ABC5-85DCD16CF234}">
      <dgm:prSet custT="1"/>
      <dgm:spPr/>
      <dgm:t>
        <a:bodyPr/>
        <a:lstStyle/>
        <a:p>
          <a:r>
            <a:rPr lang="en-US" sz="1200" dirty="0">
              <a:latin typeface="+mj-lt"/>
              <a:cs typeface="Times New Roman" pitchFamily="18" charset="0"/>
            </a:rPr>
            <a:t>Quality of Care</a:t>
          </a:r>
        </a:p>
      </dgm:t>
    </dgm:pt>
    <dgm:pt modelId="{D5F65710-2472-4370-A7FF-3817486B4E35}" type="parTrans" cxnId="{0AE98310-3C6D-4029-B41B-30D43D83532F}">
      <dgm:prSet custT="1"/>
      <dgm:spPr/>
      <dgm:t>
        <a:bodyPr/>
        <a:lstStyle/>
        <a:p>
          <a:endParaRPr lang="en-US" sz="1200" dirty="0"/>
        </a:p>
      </dgm:t>
    </dgm:pt>
    <dgm:pt modelId="{34C092E4-08A2-4FDA-945D-E0459F313405}" type="sibTrans" cxnId="{0AE98310-3C6D-4029-B41B-30D43D83532F}">
      <dgm:prSet/>
      <dgm:spPr/>
      <dgm:t>
        <a:bodyPr/>
        <a:lstStyle/>
        <a:p>
          <a:endParaRPr lang="en-US" sz="1200"/>
        </a:p>
      </dgm:t>
    </dgm:pt>
    <dgm:pt modelId="{C138CA7A-3E46-4AE6-879A-EAF7DDB71B28}">
      <dgm:prSet custT="1"/>
      <dgm:spPr>
        <a:solidFill>
          <a:srgbClr val="FFFFCC"/>
        </a:solidFill>
      </dgm:spPr>
      <dgm:t>
        <a:bodyPr/>
        <a:lstStyle/>
        <a:p>
          <a:r>
            <a:rPr lang="en-US" sz="1200" dirty="0">
              <a:latin typeface="+mj-lt"/>
              <a:cs typeface="Times New Roman" pitchFamily="18" charset="0"/>
            </a:rPr>
            <a:t>Beneficiary Notices</a:t>
          </a:r>
        </a:p>
      </dgm:t>
    </dgm:pt>
    <dgm:pt modelId="{841AB488-FFE8-4C0D-8B40-1538363DCABD}" type="parTrans" cxnId="{D5552DE1-0E37-4519-968C-78FA7895B2AB}">
      <dgm:prSet custT="1"/>
      <dgm:spPr/>
      <dgm:t>
        <a:bodyPr/>
        <a:lstStyle/>
        <a:p>
          <a:endParaRPr lang="en-US" sz="1200" dirty="0"/>
        </a:p>
      </dgm:t>
    </dgm:pt>
    <dgm:pt modelId="{4B0AB236-6E2C-42B3-BD1A-ED9B6281A087}" type="sibTrans" cxnId="{D5552DE1-0E37-4519-968C-78FA7895B2AB}">
      <dgm:prSet/>
      <dgm:spPr/>
      <dgm:t>
        <a:bodyPr/>
        <a:lstStyle/>
        <a:p>
          <a:endParaRPr lang="en-US" sz="1200"/>
        </a:p>
      </dgm:t>
    </dgm:pt>
    <dgm:pt modelId="{6C25C8D8-804A-47E4-A3A4-05AD3530ED0C}">
      <dgm:prSet custT="1"/>
      <dgm:spPr/>
      <dgm:t>
        <a:bodyPr/>
        <a:lstStyle/>
        <a:p>
          <a:r>
            <a:rPr lang="en-US" sz="1200" dirty="0">
              <a:latin typeface="+mj-lt"/>
              <a:cs typeface="Times New Roman" pitchFamily="18" charset="0"/>
            </a:rPr>
            <a:t>Documentation and Timeliness requirements</a:t>
          </a:r>
        </a:p>
      </dgm:t>
    </dgm:pt>
    <dgm:pt modelId="{A78B077E-0A56-40AE-99F9-8796C058139A}" type="parTrans" cxnId="{DFC28EF0-E1F4-4BFC-80E3-414C1B4DC762}">
      <dgm:prSet custT="1"/>
      <dgm:spPr/>
      <dgm:t>
        <a:bodyPr/>
        <a:lstStyle/>
        <a:p>
          <a:endParaRPr lang="en-US" sz="1200" dirty="0"/>
        </a:p>
      </dgm:t>
    </dgm:pt>
    <dgm:pt modelId="{69BFCE96-8CEA-41C5-9539-BDBADD035575}" type="sibTrans" cxnId="{DFC28EF0-E1F4-4BFC-80E3-414C1B4DC762}">
      <dgm:prSet/>
      <dgm:spPr/>
      <dgm:t>
        <a:bodyPr/>
        <a:lstStyle/>
        <a:p>
          <a:endParaRPr lang="en-US" sz="1200"/>
        </a:p>
      </dgm:t>
    </dgm:pt>
    <dgm:pt modelId="{A1AE663C-B83C-4C1B-AB96-2E6960030CCB}">
      <dgm:prSet custT="1"/>
      <dgm:spPr/>
      <dgm:t>
        <a:bodyPr/>
        <a:lstStyle/>
        <a:p>
          <a:r>
            <a:rPr lang="en-US" sz="1200" dirty="0">
              <a:latin typeface="+mj-lt"/>
              <a:cs typeface="Times New Roman" pitchFamily="18" charset="0"/>
            </a:rPr>
            <a:t>Credentialing and provider networks</a:t>
          </a:r>
        </a:p>
      </dgm:t>
    </dgm:pt>
    <dgm:pt modelId="{E62E2B3A-6D96-479E-9687-A0EC22027E00}" type="parTrans" cxnId="{AB270134-D0EE-4E3D-BF16-D92F2DDD24BD}">
      <dgm:prSet custT="1"/>
      <dgm:spPr/>
      <dgm:t>
        <a:bodyPr/>
        <a:lstStyle/>
        <a:p>
          <a:endParaRPr lang="en-US" sz="1200" dirty="0"/>
        </a:p>
      </dgm:t>
    </dgm:pt>
    <dgm:pt modelId="{BD17BD1A-3E50-4C7C-9B22-751168657E50}" type="sibTrans" cxnId="{AB270134-D0EE-4E3D-BF16-D92F2DDD24BD}">
      <dgm:prSet/>
      <dgm:spPr/>
      <dgm:t>
        <a:bodyPr/>
        <a:lstStyle/>
        <a:p>
          <a:endParaRPr lang="en-US" sz="1200"/>
        </a:p>
      </dgm:t>
    </dgm:pt>
    <dgm:pt modelId="{22DA7528-9E25-49C0-871A-45A2269DA394}">
      <dgm:prSet custT="1"/>
      <dgm:spPr/>
      <dgm:t>
        <a:bodyPr/>
        <a:lstStyle/>
        <a:p>
          <a:r>
            <a:rPr lang="en-US" sz="1200" dirty="0">
              <a:latin typeface="+mj-lt"/>
              <a:cs typeface="Times New Roman" pitchFamily="18" charset="0"/>
            </a:rPr>
            <a:t>Ethics</a:t>
          </a:r>
        </a:p>
      </dgm:t>
    </dgm:pt>
    <dgm:pt modelId="{15BD6641-DB70-4682-B503-3A70CDCF7BB6}" type="parTrans" cxnId="{8155AAF5-3150-4EA7-B112-B0273F35AB84}">
      <dgm:prSet custT="1"/>
      <dgm:spPr/>
      <dgm:t>
        <a:bodyPr/>
        <a:lstStyle/>
        <a:p>
          <a:endParaRPr lang="en-US" sz="1200" dirty="0"/>
        </a:p>
      </dgm:t>
    </dgm:pt>
    <dgm:pt modelId="{31ECC40F-4D6F-4AA6-B80D-6A69EF2282BF}" type="sibTrans" cxnId="{8155AAF5-3150-4EA7-B112-B0273F35AB84}">
      <dgm:prSet/>
      <dgm:spPr/>
      <dgm:t>
        <a:bodyPr/>
        <a:lstStyle/>
        <a:p>
          <a:endParaRPr lang="en-US" sz="1200"/>
        </a:p>
      </dgm:t>
    </dgm:pt>
    <dgm:pt modelId="{AE68F9FF-BEA6-41A0-B2BD-426D9BDA10D1}">
      <dgm:prSet custT="1"/>
      <dgm:spPr>
        <a:solidFill>
          <a:schemeClr val="accent4">
            <a:lumMod val="20000"/>
            <a:lumOff val="80000"/>
          </a:schemeClr>
        </a:solidFill>
      </dgm:spPr>
      <dgm:t>
        <a:bodyPr/>
        <a:lstStyle/>
        <a:p>
          <a:r>
            <a:rPr lang="en-US" sz="1200" dirty="0">
              <a:latin typeface="+mj-lt"/>
              <a:cs typeface="Times New Roman" pitchFamily="18" charset="0"/>
            </a:rPr>
            <a:t>HIPAA</a:t>
          </a:r>
        </a:p>
      </dgm:t>
    </dgm:pt>
    <dgm:pt modelId="{A86FAC23-D9D0-4476-BEEC-101FE6C27CAF}" type="parTrans" cxnId="{75B5B51B-2B97-4BDD-ACF7-3CED7F23C7E7}">
      <dgm:prSet custT="1"/>
      <dgm:spPr/>
      <dgm:t>
        <a:bodyPr/>
        <a:lstStyle/>
        <a:p>
          <a:endParaRPr lang="en-US" sz="1200" dirty="0"/>
        </a:p>
      </dgm:t>
    </dgm:pt>
    <dgm:pt modelId="{CBDA005D-E8A5-4F28-9C23-7CE1700D8032}" type="sibTrans" cxnId="{75B5B51B-2B97-4BDD-ACF7-3CED7F23C7E7}">
      <dgm:prSet/>
      <dgm:spPr/>
      <dgm:t>
        <a:bodyPr/>
        <a:lstStyle/>
        <a:p>
          <a:endParaRPr lang="en-US" sz="1200"/>
        </a:p>
      </dgm:t>
    </dgm:pt>
    <dgm:pt modelId="{D2B511C5-BDE2-489B-BCDF-96FA000B3138}">
      <dgm:prSet custT="1"/>
      <dgm:spPr/>
      <dgm:t>
        <a:bodyPr/>
        <a:lstStyle/>
        <a:p>
          <a:r>
            <a:rPr lang="en-US" sz="1200" dirty="0">
              <a:latin typeface="+mj-lt"/>
              <a:cs typeface="Times New Roman" pitchFamily="18" charset="0"/>
            </a:rPr>
            <a:t>Conflicts of Interest</a:t>
          </a:r>
        </a:p>
      </dgm:t>
    </dgm:pt>
    <dgm:pt modelId="{7662D745-6899-4965-9578-70FF7B7714BB}" type="parTrans" cxnId="{0DFD6A3C-D471-44E0-B5CF-884F269A58E4}">
      <dgm:prSet custT="1"/>
      <dgm:spPr/>
      <dgm:t>
        <a:bodyPr/>
        <a:lstStyle/>
        <a:p>
          <a:endParaRPr lang="en-US" sz="1200" dirty="0"/>
        </a:p>
      </dgm:t>
    </dgm:pt>
    <dgm:pt modelId="{2A020F0F-6002-48FE-9371-9DF76C7EA591}" type="sibTrans" cxnId="{0DFD6A3C-D471-44E0-B5CF-884F269A58E4}">
      <dgm:prSet/>
      <dgm:spPr/>
      <dgm:t>
        <a:bodyPr/>
        <a:lstStyle/>
        <a:p>
          <a:endParaRPr lang="en-US" sz="1200"/>
        </a:p>
      </dgm:t>
    </dgm:pt>
    <dgm:pt modelId="{E2BCFDB9-40B6-4B34-8067-0CFDE344F5ED}">
      <dgm:prSet custScaleX="133100" custScaleY="133100" custRadScaleRad="131996" custRadScaleInc="44409"/>
      <dgm:spPr/>
      <dgm:t>
        <a:bodyPr/>
        <a:lstStyle/>
        <a:p>
          <a:endParaRPr lang="en-US" sz="1200" dirty="0">
            <a:latin typeface="+mj-lt"/>
          </a:endParaRPr>
        </a:p>
      </dgm:t>
    </dgm:pt>
    <dgm:pt modelId="{F60FE665-0894-473C-82B4-3ACF171B6B35}" type="parTrans" cxnId="{25C4159A-AEA0-48D7-8DE8-17D57DA0C0DC}">
      <dgm:prSet/>
      <dgm:spPr/>
      <dgm:t>
        <a:bodyPr/>
        <a:lstStyle/>
        <a:p>
          <a:endParaRPr lang="en-US" sz="1200"/>
        </a:p>
      </dgm:t>
    </dgm:pt>
    <dgm:pt modelId="{2C6BFF80-B952-4231-A76E-6DE4AD14AD30}" type="sibTrans" cxnId="{25C4159A-AEA0-48D7-8DE8-17D57DA0C0DC}">
      <dgm:prSet/>
      <dgm:spPr/>
      <dgm:t>
        <a:bodyPr/>
        <a:lstStyle/>
        <a:p>
          <a:endParaRPr lang="en-US" sz="1200"/>
        </a:p>
      </dgm:t>
    </dgm:pt>
    <dgm:pt modelId="{1DA0C7F3-26B2-40C1-9F24-12FC08C63FC0}">
      <dgm:prSet custT="1"/>
      <dgm:spPr>
        <a:solidFill>
          <a:srgbClr val="FFFFCC"/>
        </a:solidFill>
      </dgm:spPr>
      <dgm:t>
        <a:bodyPr/>
        <a:lstStyle/>
        <a:p>
          <a:r>
            <a:rPr lang="en-US" sz="1200" dirty="0"/>
            <a:t>FDR oversight and monitoring</a:t>
          </a:r>
        </a:p>
      </dgm:t>
    </dgm:pt>
    <dgm:pt modelId="{BB965163-495E-4205-84D6-6E3CA2004E16}" type="parTrans" cxnId="{B7686A1E-9833-442B-97EE-827CD79C65E2}">
      <dgm:prSet custT="1"/>
      <dgm:spPr/>
      <dgm:t>
        <a:bodyPr/>
        <a:lstStyle/>
        <a:p>
          <a:endParaRPr lang="en-US" sz="1200" dirty="0"/>
        </a:p>
      </dgm:t>
    </dgm:pt>
    <dgm:pt modelId="{711234D5-FC45-4DD5-80D2-A280A651FEFC}" type="sibTrans" cxnId="{B7686A1E-9833-442B-97EE-827CD79C65E2}">
      <dgm:prSet/>
      <dgm:spPr/>
      <dgm:t>
        <a:bodyPr/>
        <a:lstStyle/>
        <a:p>
          <a:endParaRPr lang="en-US" sz="1200"/>
        </a:p>
      </dgm:t>
    </dgm:pt>
    <dgm:pt modelId="{D3A514B5-CA71-40D6-89F5-484C7E1167E4}">
      <dgm:prSet custT="1"/>
      <dgm:spPr/>
      <dgm:t>
        <a:bodyPr/>
        <a:lstStyle/>
        <a:p>
          <a:r>
            <a:rPr lang="en-US" sz="1100" dirty="0"/>
            <a:t>Pharmacy, formulary, and benefit administration</a:t>
          </a:r>
        </a:p>
      </dgm:t>
    </dgm:pt>
    <dgm:pt modelId="{0A06CEC2-A03C-4266-8175-13C15C171ED9}" type="parTrans" cxnId="{CD567274-057A-4C4C-B8B4-1B9EC774E333}">
      <dgm:prSet custT="1"/>
      <dgm:spPr/>
      <dgm:t>
        <a:bodyPr/>
        <a:lstStyle/>
        <a:p>
          <a:endParaRPr lang="en-US" sz="1200" dirty="0"/>
        </a:p>
      </dgm:t>
    </dgm:pt>
    <dgm:pt modelId="{DCDCE6D9-4F54-4646-9773-66AAE9C50F6A}" type="sibTrans" cxnId="{CD567274-057A-4C4C-B8B4-1B9EC774E333}">
      <dgm:prSet/>
      <dgm:spPr/>
      <dgm:t>
        <a:bodyPr/>
        <a:lstStyle/>
        <a:p>
          <a:endParaRPr lang="en-US" sz="1200"/>
        </a:p>
      </dgm:t>
    </dgm:pt>
    <dgm:pt modelId="{2FBBAC38-0456-4472-8469-76F7E99B4DCB}" type="pres">
      <dgm:prSet presAssocID="{478CD275-AED8-4807-B24E-286E4FBFBE6A}" presName="cycle" presStyleCnt="0">
        <dgm:presLayoutVars>
          <dgm:chMax val="1"/>
          <dgm:dir/>
          <dgm:animLvl val="ctr"/>
          <dgm:resizeHandles val="exact"/>
        </dgm:presLayoutVars>
      </dgm:prSet>
      <dgm:spPr/>
    </dgm:pt>
    <dgm:pt modelId="{8B84CA56-3E1F-4FFF-9709-65CC47228437}" type="pres">
      <dgm:prSet presAssocID="{1C20171D-5ADE-4EF9-B354-01ABFFA94EDF}" presName="centerShape" presStyleLbl="node0" presStyleIdx="0" presStyleCnt="1" custScaleX="252004" custScaleY="242114" custLinFactNeighborX="-64943" custLinFactNeighborY="8368"/>
      <dgm:spPr/>
    </dgm:pt>
    <dgm:pt modelId="{DCFE38E3-1CCE-42E8-8F83-1F1CFC6FC641}" type="pres">
      <dgm:prSet presAssocID="{E4C26526-950B-44EF-957C-01E4AD94CC62}" presName="Name9" presStyleLbl="parChTrans1D2" presStyleIdx="0" presStyleCnt="14"/>
      <dgm:spPr/>
    </dgm:pt>
    <dgm:pt modelId="{49351AE9-9D7D-4254-A1D4-91AB7B3FD7BE}" type="pres">
      <dgm:prSet presAssocID="{E4C26526-950B-44EF-957C-01E4AD94CC62}" presName="connTx" presStyleLbl="parChTrans1D2" presStyleIdx="0" presStyleCnt="14"/>
      <dgm:spPr/>
    </dgm:pt>
    <dgm:pt modelId="{D401FCC4-004E-4666-BE4F-1DCEB5457C9D}" type="pres">
      <dgm:prSet presAssocID="{6E80D8C3-FED6-49F1-AECF-BBB2F50EDE02}" presName="node" presStyleLbl="node1" presStyleIdx="0" presStyleCnt="14" custScaleX="221716" custScaleY="204924" custRadScaleRad="164589" custRadScaleInc="483430">
        <dgm:presLayoutVars>
          <dgm:bulletEnabled val="1"/>
        </dgm:presLayoutVars>
      </dgm:prSet>
      <dgm:spPr/>
    </dgm:pt>
    <dgm:pt modelId="{D0F22670-7DFD-42FB-871A-81FED74D8EB2}" type="pres">
      <dgm:prSet presAssocID="{D2DFC42F-2996-4E38-A7EE-7278065728B0}" presName="Name9" presStyleLbl="parChTrans1D2" presStyleIdx="1" presStyleCnt="14"/>
      <dgm:spPr/>
    </dgm:pt>
    <dgm:pt modelId="{1A95FEA5-D759-48D5-9629-1CB28003D0D9}" type="pres">
      <dgm:prSet presAssocID="{D2DFC42F-2996-4E38-A7EE-7278065728B0}" presName="connTx" presStyleLbl="parChTrans1D2" presStyleIdx="1" presStyleCnt="14"/>
      <dgm:spPr/>
    </dgm:pt>
    <dgm:pt modelId="{F08EDC5E-D424-4E4D-B648-464122761A1C}" type="pres">
      <dgm:prSet presAssocID="{F8597F53-1821-4162-9521-10E7671FD637}" presName="node" presStyleLbl="node1" presStyleIdx="1" presStyleCnt="14" custScaleX="124090" custScaleY="133345" custRadScaleRad="130259" custRadScaleInc="121075">
        <dgm:presLayoutVars>
          <dgm:bulletEnabled val="1"/>
        </dgm:presLayoutVars>
      </dgm:prSet>
      <dgm:spPr/>
    </dgm:pt>
    <dgm:pt modelId="{1FD5BD2D-B57A-421A-8A40-C29D89B0DAFC}" type="pres">
      <dgm:prSet presAssocID="{9C50D1E1-2963-4B26-B69E-468A1CE46E05}" presName="Name9" presStyleLbl="parChTrans1D2" presStyleIdx="2" presStyleCnt="14"/>
      <dgm:spPr/>
    </dgm:pt>
    <dgm:pt modelId="{46C68D69-74EB-40C4-9D11-1F4713A5D74A}" type="pres">
      <dgm:prSet presAssocID="{9C50D1E1-2963-4B26-B69E-468A1CE46E05}" presName="connTx" presStyleLbl="parChTrans1D2" presStyleIdx="2" presStyleCnt="14"/>
      <dgm:spPr/>
    </dgm:pt>
    <dgm:pt modelId="{52209A68-6C67-4B2F-AE37-25B52F11A2AA}" type="pres">
      <dgm:prSet presAssocID="{C0D2ED1F-34E6-4DAC-82FE-6BF276EDCDE8}" presName="node" presStyleLbl="node1" presStyleIdx="2" presStyleCnt="14" custScaleX="132424" custScaleY="145024" custRadScaleRad="99342" custRadScaleInc="109769">
        <dgm:presLayoutVars>
          <dgm:bulletEnabled val="1"/>
        </dgm:presLayoutVars>
      </dgm:prSet>
      <dgm:spPr/>
    </dgm:pt>
    <dgm:pt modelId="{0AA94EF1-12ED-41EB-A924-53CDEB4C347E}" type="pres">
      <dgm:prSet presAssocID="{7C0C625F-71BB-4B91-82EE-C7D88AAB85EA}" presName="Name9" presStyleLbl="parChTrans1D2" presStyleIdx="3" presStyleCnt="14"/>
      <dgm:spPr/>
    </dgm:pt>
    <dgm:pt modelId="{7AE65515-3199-4EFC-8210-FEB90760B359}" type="pres">
      <dgm:prSet presAssocID="{7C0C625F-71BB-4B91-82EE-C7D88AAB85EA}" presName="connTx" presStyleLbl="parChTrans1D2" presStyleIdx="3" presStyleCnt="14"/>
      <dgm:spPr/>
    </dgm:pt>
    <dgm:pt modelId="{3B75A671-E2FB-4F71-92FC-044ACED164BD}" type="pres">
      <dgm:prSet presAssocID="{DF8A5179-8595-4E02-B526-0EADA8F6DA65}" presName="node" presStyleLbl="node1" presStyleIdx="3" presStyleCnt="14" custScaleX="196019" custScaleY="192852" custRadScaleRad="136235" custRadScaleInc="97485">
        <dgm:presLayoutVars>
          <dgm:bulletEnabled val="1"/>
        </dgm:presLayoutVars>
      </dgm:prSet>
      <dgm:spPr/>
    </dgm:pt>
    <dgm:pt modelId="{58F2CF8E-A83B-4126-9632-F8733D1A3139}" type="pres">
      <dgm:prSet presAssocID="{91391654-F7DD-4C30-9D2A-675426F04358}" presName="Name9" presStyleLbl="parChTrans1D2" presStyleIdx="4" presStyleCnt="14"/>
      <dgm:spPr/>
    </dgm:pt>
    <dgm:pt modelId="{08B0A38B-1A08-4D82-8E94-5AE6CE8B83E5}" type="pres">
      <dgm:prSet presAssocID="{91391654-F7DD-4C30-9D2A-675426F04358}" presName="connTx" presStyleLbl="parChTrans1D2" presStyleIdx="4" presStyleCnt="14"/>
      <dgm:spPr/>
    </dgm:pt>
    <dgm:pt modelId="{5D77EAA7-69D9-42CE-A17D-B24FF3EC7E25}" type="pres">
      <dgm:prSet presAssocID="{74B4C4E6-5EAC-4181-BAF3-35809EBD4B1F}" presName="node" presStyleLbl="node1" presStyleIdx="4" presStyleCnt="14" custScaleX="186606" custScaleY="142700" custRadScaleRad="129725" custRadScaleInc="161740">
        <dgm:presLayoutVars>
          <dgm:bulletEnabled val="1"/>
        </dgm:presLayoutVars>
      </dgm:prSet>
      <dgm:spPr/>
    </dgm:pt>
    <dgm:pt modelId="{E247B0A8-A02F-4B7B-B74D-D9C5F494AD50}" type="pres">
      <dgm:prSet presAssocID="{BB965163-495E-4205-84D6-6E3CA2004E16}" presName="Name9" presStyleLbl="parChTrans1D2" presStyleIdx="5" presStyleCnt="14"/>
      <dgm:spPr/>
    </dgm:pt>
    <dgm:pt modelId="{3D3DAC00-C527-4C53-984F-8F3EA767F76B}" type="pres">
      <dgm:prSet presAssocID="{BB965163-495E-4205-84D6-6E3CA2004E16}" presName="connTx" presStyleLbl="parChTrans1D2" presStyleIdx="5" presStyleCnt="14"/>
      <dgm:spPr/>
    </dgm:pt>
    <dgm:pt modelId="{07542B1C-B09C-4DED-B136-E625AE894FBB}" type="pres">
      <dgm:prSet presAssocID="{1DA0C7F3-26B2-40C1-9F24-12FC08C63FC0}" presName="node" presStyleLbl="node1" presStyleIdx="5" presStyleCnt="14" custScaleX="141338" custScaleY="131423" custRadScaleRad="79888" custRadScaleInc="-742369">
        <dgm:presLayoutVars>
          <dgm:bulletEnabled val="1"/>
        </dgm:presLayoutVars>
      </dgm:prSet>
      <dgm:spPr/>
    </dgm:pt>
    <dgm:pt modelId="{F263A28F-3B0C-44A5-829A-06D0573C21CA}" type="pres">
      <dgm:prSet presAssocID="{D5F65710-2472-4370-A7FF-3817486B4E35}" presName="Name9" presStyleLbl="parChTrans1D2" presStyleIdx="6" presStyleCnt="14"/>
      <dgm:spPr/>
    </dgm:pt>
    <dgm:pt modelId="{C6A85973-6EA8-4A9A-B3BF-B4BCC8E6C15F}" type="pres">
      <dgm:prSet presAssocID="{D5F65710-2472-4370-A7FF-3817486B4E35}" presName="connTx" presStyleLbl="parChTrans1D2" presStyleIdx="6" presStyleCnt="14"/>
      <dgm:spPr/>
    </dgm:pt>
    <dgm:pt modelId="{8E324C65-CFA8-4060-ACCE-0BD13D12C794}" type="pres">
      <dgm:prSet presAssocID="{A058D4D7-AF0D-48A5-ABC5-85DCD16CF234}" presName="node" presStyleLbl="node1" presStyleIdx="6" presStyleCnt="14" custScaleX="136018" custScaleY="136015" custRadScaleRad="166428" custRadScaleInc="-357395">
        <dgm:presLayoutVars>
          <dgm:bulletEnabled val="1"/>
        </dgm:presLayoutVars>
      </dgm:prSet>
      <dgm:spPr/>
    </dgm:pt>
    <dgm:pt modelId="{4D277B0C-64FC-403C-8624-A044FAA9DAAC}" type="pres">
      <dgm:prSet presAssocID="{841AB488-FFE8-4C0D-8B40-1538363DCABD}" presName="Name9" presStyleLbl="parChTrans1D2" presStyleIdx="7" presStyleCnt="14"/>
      <dgm:spPr/>
    </dgm:pt>
    <dgm:pt modelId="{A5DD1287-F360-41BC-95EF-E96A3AF0B287}" type="pres">
      <dgm:prSet presAssocID="{841AB488-FFE8-4C0D-8B40-1538363DCABD}" presName="connTx" presStyleLbl="parChTrans1D2" presStyleIdx="7" presStyleCnt="14"/>
      <dgm:spPr/>
    </dgm:pt>
    <dgm:pt modelId="{AA08D050-82C1-463D-BE86-1ED4B60D6178}" type="pres">
      <dgm:prSet presAssocID="{C138CA7A-3E46-4AE6-879A-EAF7DDB71B28}" presName="node" presStyleLbl="node1" presStyleIdx="7" presStyleCnt="14" custScaleX="133100" custScaleY="133100" custRadScaleRad="79432" custRadScaleInc="-250793">
        <dgm:presLayoutVars>
          <dgm:bulletEnabled val="1"/>
        </dgm:presLayoutVars>
      </dgm:prSet>
      <dgm:spPr/>
    </dgm:pt>
    <dgm:pt modelId="{D6F69738-AABC-4FAB-81A3-67A94318C495}" type="pres">
      <dgm:prSet presAssocID="{0A06CEC2-A03C-4266-8175-13C15C171ED9}" presName="Name9" presStyleLbl="parChTrans1D2" presStyleIdx="8" presStyleCnt="14"/>
      <dgm:spPr/>
    </dgm:pt>
    <dgm:pt modelId="{6E3BC6A4-AD64-415F-8A28-EB2A6A7FBA67}" type="pres">
      <dgm:prSet presAssocID="{0A06CEC2-A03C-4266-8175-13C15C171ED9}" presName="connTx" presStyleLbl="parChTrans1D2" presStyleIdx="8" presStyleCnt="14"/>
      <dgm:spPr/>
    </dgm:pt>
    <dgm:pt modelId="{70BAAE50-120F-4F4E-9A88-B38FC1153F91}" type="pres">
      <dgm:prSet presAssocID="{D3A514B5-CA71-40D6-89F5-484C7E1167E4}" presName="node" presStyleLbl="node1" presStyleIdx="8" presStyleCnt="14" custScaleX="162528" custScaleY="163714" custRadScaleRad="41902" custRadScaleInc="-1011227">
        <dgm:presLayoutVars>
          <dgm:bulletEnabled val="1"/>
        </dgm:presLayoutVars>
      </dgm:prSet>
      <dgm:spPr/>
    </dgm:pt>
    <dgm:pt modelId="{DC1D4F9B-3F26-4213-9F1E-02D797D83E6B}" type="pres">
      <dgm:prSet presAssocID="{A78B077E-0A56-40AE-99F9-8796C058139A}" presName="Name9" presStyleLbl="parChTrans1D2" presStyleIdx="9" presStyleCnt="14"/>
      <dgm:spPr/>
    </dgm:pt>
    <dgm:pt modelId="{D5C82702-1FF0-4E29-B218-50A0FCA1539D}" type="pres">
      <dgm:prSet presAssocID="{A78B077E-0A56-40AE-99F9-8796C058139A}" presName="connTx" presStyleLbl="parChTrans1D2" presStyleIdx="9" presStyleCnt="14"/>
      <dgm:spPr/>
    </dgm:pt>
    <dgm:pt modelId="{90EEEFB4-3566-4C69-AABF-0ABC2141395B}" type="pres">
      <dgm:prSet presAssocID="{6C25C8D8-804A-47E4-A3A4-05AD3530ED0C}" presName="node" presStyleLbl="node1" presStyleIdx="9" presStyleCnt="14" custScaleX="174432" custScaleY="162954" custRadScaleRad="76468" custRadScaleInc="-204373">
        <dgm:presLayoutVars>
          <dgm:bulletEnabled val="1"/>
        </dgm:presLayoutVars>
      </dgm:prSet>
      <dgm:spPr/>
    </dgm:pt>
    <dgm:pt modelId="{CF838E54-456B-4BED-B629-AF449B1FB6A5}" type="pres">
      <dgm:prSet presAssocID="{E62E2B3A-6D96-479E-9687-A0EC22027E00}" presName="Name9" presStyleLbl="parChTrans1D2" presStyleIdx="10" presStyleCnt="14"/>
      <dgm:spPr/>
    </dgm:pt>
    <dgm:pt modelId="{79753E81-311E-4526-98F7-46D329F95FEF}" type="pres">
      <dgm:prSet presAssocID="{E62E2B3A-6D96-479E-9687-A0EC22027E00}" presName="connTx" presStyleLbl="parChTrans1D2" presStyleIdx="10" presStyleCnt="14"/>
      <dgm:spPr/>
    </dgm:pt>
    <dgm:pt modelId="{BC4A7ED9-FD1A-45CA-8D3E-D19E49F6E8A6}" type="pres">
      <dgm:prSet presAssocID="{A1AE663C-B83C-4C1B-AB96-2E6960030CCB}" presName="node" presStyleLbl="node1" presStyleIdx="10" presStyleCnt="14" custScaleX="151361" custScaleY="143053" custRadScaleRad="85815" custRadScaleInc="-1162999">
        <dgm:presLayoutVars>
          <dgm:bulletEnabled val="1"/>
        </dgm:presLayoutVars>
      </dgm:prSet>
      <dgm:spPr/>
    </dgm:pt>
    <dgm:pt modelId="{093CD74D-28B2-4364-B2FF-34626FD2A1CB}" type="pres">
      <dgm:prSet presAssocID="{15BD6641-DB70-4682-B503-3A70CDCF7BB6}" presName="Name9" presStyleLbl="parChTrans1D2" presStyleIdx="11" presStyleCnt="14"/>
      <dgm:spPr/>
    </dgm:pt>
    <dgm:pt modelId="{E4E9B656-9BD9-4E16-94CD-3BFEFBBF1AA5}" type="pres">
      <dgm:prSet presAssocID="{15BD6641-DB70-4682-B503-3A70CDCF7BB6}" presName="connTx" presStyleLbl="parChTrans1D2" presStyleIdx="11" presStyleCnt="14"/>
      <dgm:spPr/>
    </dgm:pt>
    <dgm:pt modelId="{FF4379FF-87C5-4DC2-9EB5-9FFD68DE4ABD}" type="pres">
      <dgm:prSet presAssocID="{22DA7528-9E25-49C0-871A-45A2269DA394}" presName="node" presStyleLbl="node1" presStyleIdx="11" presStyleCnt="14" custScaleX="133197" custScaleY="133100" custRadScaleRad="31397" custRadScaleInc="-879628">
        <dgm:presLayoutVars>
          <dgm:bulletEnabled val="1"/>
        </dgm:presLayoutVars>
      </dgm:prSet>
      <dgm:spPr/>
    </dgm:pt>
    <dgm:pt modelId="{48765A2A-2B9F-4CE4-AE5A-420E6A3F6137}" type="pres">
      <dgm:prSet presAssocID="{A86FAC23-D9D0-4476-BEEC-101FE6C27CAF}" presName="Name9" presStyleLbl="parChTrans1D2" presStyleIdx="12" presStyleCnt="14"/>
      <dgm:spPr/>
    </dgm:pt>
    <dgm:pt modelId="{3E94C9D3-E290-4012-BC8B-C08A9511FFBE}" type="pres">
      <dgm:prSet presAssocID="{A86FAC23-D9D0-4476-BEEC-101FE6C27CAF}" presName="connTx" presStyleLbl="parChTrans1D2" presStyleIdx="12" presStyleCnt="14"/>
      <dgm:spPr/>
    </dgm:pt>
    <dgm:pt modelId="{124924FC-789A-4E57-B1E7-59544B4F1D31}" type="pres">
      <dgm:prSet presAssocID="{AE68F9FF-BEA6-41A0-B2BD-426D9BDA10D1}" presName="node" presStyleLbl="node1" presStyleIdx="12" presStyleCnt="14" custScaleX="133100" custScaleY="133100" custRadScaleRad="24973" custRadScaleInc="152285">
        <dgm:presLayoutVars>
          <dgm:bulletEnabled val="1"/>
        </dgm:presLayoutVars>
      </dgm:prSet>
      <dgm:spPr/>
    </dgm:pt>
    <dgm:pt modelId="{0E8C8048-EA2C-4255-BCDA-0FF7B387A0CF}" type="pres">
      <dgm:prSet presAssocID="{7662D745-6899-4965-9578-70FF7B7714BB}" presName="Name9" presStyleLbl="parChTrans1D2" presStyleIdx="13" presStyleCnt="14"/>
      <dgm:spPr/>
    </dgm:pt>
    <dgm:pt modelId="{E7F1B274-8BD1-41AD-BC57-3ECF475DA6B5}" type="pres">
      <dgm:prSet presAssocID="{7662D745-6899-4965-9578-70FF7B7714BB}" presName="connTx" presStyleLbl="parChTrans1D2" presStyleIdx="13" presStyleCnt="14"/>
      <dgm:spPr/>
    </dgm:pt>
    <dgm:pt modelId="{6D34B4DA-B509-4B59-B792-6D7C42355DB7}" type="pres">
      <dgm:prSet presAssocID="{D2B511C5-BDE2-489B-BCDF-96FA000B3138}" presName="node" presStyleLbl="node1" presStyleIdx="13" presStyleCnt="14" custScaleX="136334" custScaleY="136170" custRadScaleRad="54676" custRadScaleInc="-628910">
        <dgm:presLayoutVars>
          <dgm:bulletEnabled val="1"/>
        </dgm:presLayoutVars>
      </dgm:prSet>
      <dgm:spPr/>
    </dgm:pt>
  </dgm:ptLst>
  <dgm:cxnLst>
    <dgm:cxn modelId="{1948D104-9672-4F41-A200-FCD315BA7D5D}" type="presOf" srcId="{F8597F53-1821-4162-9521-10E7671FD637}" destId="{F08EDC5E-D424-4E4D-B648-464122761A1C}" srcOrd="0" destOrd="0" presId="urn:microsoft.com/office/officeart/2005/8/layout/radial1"/>
    <dgm:cxn modelId="{4510F105-FD85-4D44-BA6C-FBF60A0138E5}" type="presOf" srcId="{E62E2B3A-6D96-479E-9687-A0EC22027E00}" destId="{CF838E54-456B-4BED-B629-AF449B1FB6A5}" srcOrd="0" destOrd="0" presId="urn:microsoft.com/office/officeart/2005/8/layout/radial1"/>
    <dgm:cxn modelId="{276EBD08-84BA-41E4-9891-C74E18461A2A}" type="presOf" srcId="{9C50D1E1-2963-4B26-B69E-468A1CE46E05}" destId="{1FD5BD2D-B57A-421A-8A40-C29D89B0DAFC}" srcOrd="0" destOrd="0" presId="urn:microsoft.com/office/officeart/2005/8/layout/radial1"/>
    <dgm:cxn modelId="{37FFA60B-E145-4772-A863-12A7BE96F19F}" type="presOf" srcId="{BB965163-495E-4205-84D6-6E3CA2004E16}" destId="{E247B0A8-A02F-4B7B-B74D-D9C5F494AD50}" srcOrd="0" destOrd="0" presId="urn:microsoft.com/office/officeart/2005/8/layout/radial1"/>
    <dgm:cxn modelId="{8726BE0E-F8C1-444B-BCCA-6A77D03F2548}" type="presOf" srcId="{7662D745-6899-4965-9578-70FF7B7714BB}" destId="{E7F1B274-8BD1-41AD-BC57-3ECF475DA6B5}" srcOrd="1" destOrd="0" presId="urn:microsoft.com/office/officeart/2005/8/layout/radial1"/>
    <dgm:cxn modelId="{0CBD4210-564F-4214-B130-4D4DD95F0FA5}" type="presOf" srcId="{841AB488-FFE8-4C0D-8B40-1538363DCABD}" destId="{4D277B0C-64FC-403C-8624-A044FAA9DAAC}" srcOrd="0" destOrd="0" presId="urn:microsoft.com/office/officeart/2005/8/layout/radial1"/>
    <dgm:cxn modelId="{DE755910-811F-437C-9D5C-D0A3C2B7BE2E}" type="presOf" srcId="{A058D4D7-AF0D-48A5-ABC5-85DCD16CF234}" destId="{8E324C65-CFA8-4060-ACCE-0BD13D12C794}" srcOrd="0" destOrd="0" presId="urn:microsoft.com/office/officeart/2005/8/layout/radial1"/>
    <dgm:cxn modelId="{0AE98310-3C6D-4029-B41B-30D43D83532F}" srcId="{1C20171D-5ADE-4EF9-B354-01ABFFA94EDF}" destId="{A058D4D7-AF0D-48A5-ABC5-85DCD16CF234}" srcOrd="6" destOrd="0" parTransId="{D5F65710-2472-4370-A7FF-3817486B4E35}" sibTransId="{34C092E4-08A2-4FDA-945D-E0459F313405}"/>
    <dgm:cxn modelId="{FE57D611-C7F7-48EB-9FD9-B5F5DD3806B0}" type="presOf" srcId="{A1AE663C-B83C-4C1B-AB96-2E6960030CCB}" destId="{BC4A7ED9-FD1A-45CA-8D3E-D19E49F6E8A6}" srcOrd="0" destOrd="0" presId="urn:microsoft.com/office/officeart/2005/8/layout/radial1"/>
    <dgm:cxn modelId="{8A1F1F17-338B-43F4-B8AB-EB0923757022}" type="presOf" srcId="{D5F65710-2472-4370-A7FF-3817486B4E35}" destId="{C6A85973-6EA8-4A9A-B3BF-B4BCC8E6C15F}" srcOrd="1" destOrd="0" presId="urn:microsoft.com/office/officeart/2005/8/layout/radial1"/>
    <dgm:cxn modelId="{4634CE17-094B-4800-B299-74655A2945B2}" type="presOf" srcId="{1DA0C7F3-26B2-40C1-9F24-12FC08C63FC0}" destId="{07542B1C-B09C-4DED-B136-E625AE894FBB}" srcOrd="0" destOrd="0" presId="urn:microsoft.com/office/officeart/2005/8/layout/radial1"/>
    <dgm:cxn modelId="{75B5B51B-2B97-4BDD-ACF7-3CED7F23C7E7}" srcId="{1C20171D-5ADE-4EF9-B354-01ABFFA94EDF}" destId="{AE68F9FF-BEA6-41A0-B2BD-426D9BDA10D1}" srcOrd="12" destOrd="0" parTransId="{A86FAC23-D9D0-4476-BEEC-101FE6C27CAF}" sibTransId="{CBDA005D-E8A5-4F28-9C23-7CE1700D8032}"/>
    <dgm:cxn modelId="{4A18E51B-2B8C-4ACC-9D13-8F3D6D29F395}" type="presOf" srcId="{D5F65710-2472-4370-A7FF-3817486B4E35}" destId="{F263A28F-3B0C-44A5-829A-06D0573C21CA}" srcOrd="0" destOrd="0" presId="urn:microsoft.com/office/officeart/2005/8/layout/radial1"/>
    <dgm:cxn modelId="{B7686A1E-9833-442B-97EE-827CD79C65E2}" srcId="{1C20171D-5ADE-4EF9-B354-01ABFFA94EDF}" destId="{1DA0C7F3-26B2-40C1-9F24-12FC08C63FC0}" srcOrd="5" destOrd="0" parTransId="{BB965163-495E-4205-84D6-6E3CA2004E16}" sibTransId="{711234D5-FC45-4DD5-80D2-A280A651FEFC}"/>
    <dgm:cxn modelId="{DC047C20-D66D-4217-A20A-966FBB51877A}" type="presOf" srcId="{AE68F9FF-BEA6-41A0-B2BD-426D9BDA10D1}" destId="{124924FC-789A-4E57-B1E7-59544B4F1D31}" srcOrd="0" destOrd="0" presId="urn:microsoft.com/office/officeart/2005/8/layout/radial1"/>
    <dgm:cxn modelId="{C5E9B823-3109-4686-B28D-33C8807C458A}" type="presOf" srcId="{C138CA7A-3E46-4AE6-879A-EAF7DDB71B28}" destId="{AA08D050-82C1-463D-BE86-1ED4B60D6178}" srcOrd="0" destOrd="0" presId="urn:microsoft.com/office/officeart/2005/8/layout/radial1"/>
    <dgm:cxn modelId="{A945C725-2C12-4A11-B1FF-23C032411188}" srcId="{478CD275-AED8-4807-B24E-286E4FBFBE6A}" destId="{1C20171D-5ADE-4EF9-B354-01ABFFA94EDF}" srcOrd="0" destOrd="0" parTransId="{52CE0F67-9C46-4065-96EE-1DD22C7BD2B4}" sibTransId="{704E9220-746C-4287-B242-7EA86835597A}"/>
    <dgm:cxn modelId="{5BEC4D28-C1E2-42FB-8DF0-8B92A1C8E45E}" type="presOf" srcId="{C0D2ED1F-34E6-4DAC-82FE-6BF276EDCDE8}" destId="{52209A68-6C67-4B2F-AE37-25B52F11A2AA}" srcOrd="0" destOrd="0" presId="urn:microsoft.com/office/officeart/2005/8/layout/radial1"/>
    <dgm:cxn modelId="{26516A2C-F2A6-44E1-87CD-ECC145BC82C4}" type="presOf" srcId="{0A06CEC2-A03C-4266-8175-13C15C171ED9}" destId="{D6F69738-AABC-4FAB-81A3-67A94318C495}" srcOrd="0" destOrd="0" presId="urn:microsoft.com/office/officeart/2005/8/layout/radial1"/>
    <dgm:cxn modelId="{FA06BC2F-875C-4858-818B-41B03243141F}" type="presOf" srcId="{A78B077E-0A56-40AE-99F9-8796C058139A}" destId="{DC1D4F9B-3F26-4213-9F1E-02D797D83E6B}" srcOrd="0" destOrd="0" presId="urn:microsoft.com/office/officeart/2005/8/layout/radial1"/>
    <dgm:cxn modelId="{859F8332-881B-498F-83ED-622A441B3F19}" type="presOf" srcId="{D2DFC42F-2996-4E38-A7EE-7278065728B0}" destId="{1A95FEA5-D759-48D5-9629-1CB28003D0D9}" srcOrd="1" destOrd="0" presId="urn:microsoft.com/office/officeart/2005/8/layout/radial1"/>
    <dgm:cxn modelId="{AB270134-D0EE-4E3D-BF16-D92F2DDD24BD}" srcId="{1C20171D-5ADE-4EF9-B354-01ABFFA94EDF}" destId="{A1AE663C-B83C-4C1B-AB96-2E6960030CCB}" srcOrd="10" destOrd="0" parTransId="{E62E2B3A-6D96-479E-9687-A0EC22027E00}" sibTransId="{BD17BD1A-3E50-4C7C-9B22-751168657E50}"/>
    <dgm:cxn modelId="{0DFD6A3C-D471-44E0-B5CF-884F269A58E4}" srcId="{1C20171D-5ADE-4EF9-B354-01ABFFA94EDF}" destId="{D2B511C5-BDE2-489B-BCDF-96FA000B3138}" srcOrd="13" destOrd="0" parTransId="{7662D745-6899-4965-9578-70FF7B7714BB}" sibTransId="{2A020F0F-6002-48FE-9371-9DF76C7EA591}"/>
    <dgm:cxn modelId="{EF93AB3D-BDC1-4970-ACA9-8BDA4A5FB6DB}" type="presOf" srcId="{DF8A5179-8595-4E02-B526-0EADA8F6DA65}" destId="{3B75A671-E2FB-4F71-92FC-044ACED164BD}" srcOrd="0" destOrd="0" presId="urn:microsoft.com/office/officeart/2005/8/layout/radial1"/>
    <dgm:cxn modelId="{98107340-18DE-48D5-891E-97889C8760D9}" srcId="{1C20171D-5ADE-4EF9-B354-01ABFFA94EDF}" destId="{DF8A5179-8595-4E02-B526-0EADA8F6DA65}" srcOrd="3" destOrd="0" parTransId="{7C0C625F-71BB-4B91-82EE-C7D88AAB85EA}" sibTransId="{A7D67118-5F41-4F8B-A3B2-C082A256637B}"/>
    <dgm:cxn modelId="{1444D961-F89D-4619-B331-4F019CDDD27D}" type="presOf" srcId="{841AB488-FFE8-4C0D-8B40-1538363DCABD}" destId="{A5DD1287-F360-41BC-95EF-E96A3AF0B287}" srcOrd="1" destOrd="0" presId="urn:microsoft.com/office/officeart/2005/8/layout/radial1"/>
    <dgm:cxn modelId="{D1A98364-9395-445E-A886-3FB9DCC662E7}" type="presOf" srcId="{D2DFC42F-2996-4E38-A7EE-7278065728B0}" destId="{D0F22670-7DFD-42FB-871A-81FED74D8EB2}" srcOrd="0" destOrd="0" presId="urn:microsoft.com/office/officeart/2005/8/layout/radial1"/>
    <dgm:cxn modelId="{81C3CE66-6718-433C-9543-907077E5F9DD}" srcId="{1C20171D-5ADE-4EF9-B354-01ABFFA94EDF}" destId="{F8597F53-1821-4162-9521-10E7671FD637}" srcOrd="1" destOrd="0" parTransId="{D2DFC42F-2996-4E38-A7EE-7278065728B0}" sibTransId="{68AAC1B7-695B-42F3-8CC6-5FB8A72461B1}"/>
    <dgm:cxn modelId="{3A4ED668-E7DF-4E35-8DB7-A2FCD17EFF45}" type="presOf" srcId="{9C50D1E1-2963-4B26-B69E-468A1CE46E05}" destId="{46C68D69-74EB-40C4-9D11-1F4713A5D74A}" srcOrd="1" destOrd="0" presId="urn:microsoft.com/office/officeart/2005/8/layout/radial1"/>
    <dgm:cxn modelId="{73D58B50-41F2-4185-8D7E-AC289C159531}" type="presOf" srcId="{22DA7528-9E25-49C0-871A-45A2269DA394}" destId="{FF4379FF-87C5-4DC2-9EB5-9FFD68DE4ABD}" srcOrd="0" destOrd="0" presId="urn:microsoft.com/office/officeart/2005/8/layout/radial1"/>
    <dgm:cxn modelId="{FDF39450-7D8D-45EE-A6E6-3078E9DE5F73}" srcId="{1C20171D-5ADE-4EF9-B354-01ABFFA94EDF}" destId="{74B4C4E6-5EAC-4181-BAF3-35809EBD4B1F}" srcOrd="4" destOrd="0" parTransId="{91391654-F7DD-4C30-9D2A-675426F04358}" sibTransId="{67BA2C73-C9BD-4486-A9FD-2E74DB15A475}"/>
    <dgm:cxn modelId="{CD567274-057A-4C4C-B8B4-1B9EC774E333}" srcId="{1C20171D-5ADE-4EF9-B354-01ABFFA94EDF}" destId="{D3A514B5-CA71-40D6-89F5-484C7E1167E4}" srcOrd="8" destOrd="0" parTransId="{0A06CEC2-A03C-4266-8175-13C15C171ED9}" sibTransId="{DCDCE6D9-4F54-4646-9773-66AAE9C50F6A}"/>
    <dgm:cxn modelId="{2B251B75-450A-4B23-8CE1-FECBCA555D8E}" type="presOf" srcId="{A78B077E-0A56-40AE-99F9-8796C058139A}" destId="{D5C82702-1FF0-4E29-B218-50A0FCA1539D}" srcOrd="1" destOrd="0" presId="urn:microsoft.com/office/officeart/2005/8/layout/radial1"/>
    <dgm:cxn modelId="{8756E879-5ED4-4901-8D12-DCE3D7AE461D}" srcId="{1C20171D-5ADE-4EF9-B354-01ABFFA94EDF}" destId="{6E80D8C3-FED6-49F1-AECF-BBB2F50EDE02}" srcOrd="0" destOrd="0" parTransId="{E4C26526-950B-44EF-957C-01E4AD94CC62}" sibTransId="{2FC593FA-A28F-4FA5-88B3-4D58CA946DA4}"/>
    <dgm:cxn modelId="{5441407B-F23E-44C6-829B-26E23F8BD45E}" type="presOf" srcId="{74B4C4E6-5EAC-4181-BAF3-35809EBD4B1F}" destId="{5D77EAA7-69D9-42CE-A17D-B24FF3EC7E25}" srcOrd="0" destOrd="0" presId="urn:microsoft.com/office/officeart/2005/8/layout/radial1"/>
    <dgm:cxn modelId="{D7434A7B-4F2F-4565-AE0C-F7AB025023C3}" type="presOf" srcId="{91391654-F7DD-4C30-9D2A-675426F04358}" destId="{58F2CF8E-A83B-4126-9632-F8733D1A3139}" srcOrd="0" destOrd="0" presId="urn:microsoft.com/office/officeart/2005/8/layout/radial1"/>
    <dgm:cxn modelId="{E89CF78B-F7CF-4209-9634-5B26BBABF34C}" type="presOf" srcId="{7C0C625F-71BB-4B91-82EE-C7D88AAB85EA}" destId="{7AE65515-3199-4EFC-8210-FEB90760B359}" srcOrd="1" destOrd="0" presId="urn:microsoft.com/office/officeart/2005/8/layout/radial1"/>
    <dgm:cxn modelId="{BE2C318F-8D08-42FA-807F-0DDFAF2E2F14}" type="presOf" srcId="{91391654-F7DD-4C30-9D2A-675426F04358}" destId="{08B0A38B-1A08-4D82-8E94-5AE6CE8B83E5}" srcOrd="1" destOrd="0" presId="urn:microsoft.com/office/officeart/2005/8/layout/radial1"/>
    <dgm:cxn modelId="{0BD01599-B433-47BA-8897-8659E3CF5857}" type="presOf" srcId="{D2B511C5-BDE2-489B-BCDF-96FA000B3138}" destId="{6D34B4DA-B509-4B59-B792-6D7C42355DB7}" srcOrd="0" destOrd="0" presId="urn:microsoft.com/office/officeart/2005/8/layout/radial1"/>
    <dgm:cxn modelId="{25C4159A-AEA0-48D7-8DE8-17D57DA0C0DC}" srcId="{478CD275-AED8-4807-B24E-286E4FBFBE6A}" destId="{E2BCFDB9-40B6-4B34-8067-0CFDE344F5ED}" srcOrd="1" destOrd="0" parTransId="{F60FE665-0894-473C-82B4-3ACF171B6B35}" sibTransId="{2C6BFF80-B952-4231-A76E-6DE4AD14AD30}"/>
    <dgm:cxn modelId="{EFC310A3-8E20-4627-8C80-F39F26B1829A}" srcId="{1C20171D-5ADE-4EF9-B354-01ABFFA94EDF}" destId="{C0D2ED1F-34E6-4DAC-82FE-6BF276EDCDE8}" srcOrd="2" destOrd="0" parTransId="{9C50D1E1-2963-4B26-B69E-468A1CE46E05}" sibTransId="{66B19B6B-CCEF-4EAB-A5FE-250EB7A29887}"/>
    <dgm:cxn modelId="{25BE8BB0-0BFE-4808-9F4A-42EB6FE5480A}" type="presOf" srcId="{A86FAC23-D9D0-4476-BEEC-101FE6C27CAF}" destId="{48765A2A-2B9F-4CE4-AE5A-420E6A3F6137}" srcOrd="0" destOrd="0" presId="urn:microsoft.com/office/officeart/2005/8/layout/radial1"/>
    <dgm:cxn modelId="{404854B2-CE21-4BB7-8CF8-EF0610D702F6}" type="presOf" srcId="{A86FAC23-D9D0-4476-BEEC-101FE6C27CAF}" destId="{3E94C9D3-E290-4012-BC8B-C08A9511FFBE}" srcOrd="1" destOrd="0" presId="urn:microsoft.com/office/officeart/2005/8/layout/radial1"/>
    <dgm:cxn modelId="{869CBBB7-5898-4484-B7F7-4CC8445806B0}" type="presOf" srcId="{6C25C8D8-804A-47E4-A3A4-05AD3530ED0C}" destId="{90EEEFB4-3566-4C69-AABF-0ABC2141395B}" srcOrd="0" destOrd="0" presId="urn:microsoft.com/office/officeart/2005/8/layout/radial1"/>
    <dgm:cxn modelId="{10964DC0-B7AD-4390-B7EA-37272D50F8E2}" type="presOf" srcId="{E4C26526-950B-44EF-957C-01E4AD94CC62}" destId="{49351AE9-9D7D-4254-A1D4-91AB7B3FD7BE}" srcOrd="1" destOrd="0" presId="urn:microsoft.com/office/officeart/2005/8/layout/radial1"/>
    <dgm:cxn modelId="{78649BC2-042F-4AF4-B9DF-27D4D04E2F04}" type="presOf" srcId="{7662D745-6899-4965-9578-70FF7B7714BB}" destId="{0E8C8048-EA2C-4255-BCDA-0FF7B387A0CF}" srcOrd="0" destOrd="0" presId="urn:microsoft.com/office/officeart/2005/8/layout/radial1"/>
    <dgm:cxn modelId="{CD997AC4-1AA8-4802-B0BC-52B091ABA770}" type="presOf" srcId="{BB965163-495E-4205-84D6-6E3CA2004E16}" destId="{3D3DAC00-C527-4C53-984F-8F3EA767F76B}" srcOrd="1" destOrd="0" presId="urn:microsoft.com/office/officeart/2005/8/layout/radial1"/>
    <dgm:cxn modelId="{64BB97D8-303F-413A-86DE-5D23B6B9603F}" type="presOf" srcId="{1C20171D-5ADE-4EF9-B354-01ABFFA94EDF}" destId="{8B84CA56-3E1F-4FFF-9709-65CC47228437}" srcOrd="0" destOrd="0" presId="urn:microsoft.com/office/officeart/2005/8/layout/radial1"/>
    <dgm:cxn modelId="{7C13A2DA-977A-442C-9E50-7C7E995F34F0}" type="presOf" srcId="{478CD275-AED8-4807-B24E-286E4FBFBE6A}" destId="{2FBBAC38-0456-4472-8469-76F7E99B4DCB}" srcOrd="0" destOrd="0" presId="urn:microsoft.com/office/officeart/2005/8/layout/radial1"/>
    <dgm:cxn modelId="{ACF032DE-C029-4737-9A8D-68745323AA67}" type="presOf" srcId="{E4C26526-950B-44EF-957C-01E4AD94CC62}" destId="{DCFE38E3-1CCE-42E8-8F83-1F1CFC6FC641}" srcOrd="0" destOrd="0" presId="urn:microsoft.com/office/officeart/2005/8/layout/radial1"/>
    <dgm:cxn modelId="{E5A2E7DE-D0E5-4A50-B31F-FBEF4D418636}" type="presOf" srcId="{15BD6641-DB70-4682-B503-3A70CDCF7BB6}" destId="{E4E9B656-9BD9-4E16-94CD-3BFEFBBF1AA5}" srcOrd="1" destOrd="0" presId="urn:microsoft.com/office/officeart/2005/8/layout/radial1"/>
    <dgm:cxn modelId="{E7E9E7DE-92D8-4A34-AFF6-ED8A141CB9B3}" type="presOf" srcId="{7C0C625F-71BB-4B91-82EE-C7D88AAB85EA}" destId="{0AA94EF1-12ED-41EB-A924-53CDEB4C347E}" srcOrd="0" destOrd="0" presId="urn:microsoft.com/office/officeart/2005/8/layout/radial1"/>
    <dgm:cxn modelId="{D5552DE1-0E37-4519-968C-78FA7895B2AB}" srcId="{1C20171D-5ADE-4EF9-B354-01ABFFA94EDF}" destId="{C138CA7A-3E46-4AE6-879A-EAF7DDB71B28}" srcOrd="7" destOrd="0" parTransId="{841AB488-FFE8-4C0D-8B40-1538363DCABD}" sibTransId="{4B0AB236-6E2C-42B3-BD1A-ED9B6281A087}"/>
    <dgm:cxn modelId="{E819C7EE-08AD-484F-AEAF-AD63813B733F}" type="presOf" srcId="{D3A514B5-CA71-40D6-89F5-484C7E1167E4}" destId="{70BAAE50-120F-4F4E-9A88-B38FC1153F91}" srcOrd="0" destOrd="0" presId="urn:microsoft.com/office/officeart/2005/8/layout/radial1"/>
    <dgm:cxn modelId="{94D4E0EF-9832-45A6-AB20-3F12817914E9}" type="presOf" srcId="{15BD6641-DB70-4682-B503-3A70CDCF7BB6}" destId="{093CD74D-28B2-4364-B2FF-34626FD2A1CB}" srcOrd="0" destOrd="0" presId="urn:microsoft.com/office/officeart/2005/8/layout/radial1"/>
    <dgm:cxn modelId="{DFC28EF0-E1F4-4BFC-80E3-414C1B4DC762}" srcId="{1C20171D-5ADE-4EF9-B354-01ABFFA94EDF}" destId="{6C25C8D8-804A-47E4-A3A4-05AD3530ED0C}" srcOrd="9" destOrd="0" parTransId="{A78B077E-0A56-40AE-99F9-8796C058139A}" sibTransId="{69BFCE96-8CEA-41C5-9539-BDBADD035575}"/>
    <dgm:cxn modelId="{8155AAF5-3150-4EA7-B112-B0273F35AB84}" srcId="{1C20171D-5ADE-4EF9-B354-01ABFFA94EDF}" destId="{22DA7528-9E25-49C0-871A-45A2269DA394}" srcOrd="11" destOrd="0" parTransId="{15BD6641-DB70-4682-B503-3A70CDCF7BB6}" sibTransId="{31ECC40F-4D6F-4AA6-B80D-6A69EF2282BF}"/>
    <dgm:cxn modelId="{E57F11F8-786F-4912-9A92-F2F83C906DAC}" type="presOf" srcId="{E62E2B3A-6D96-479E-9687-A0EC22027E00}" destId="{79753E81-311E-4526-98F7-46D329F95FEF}" srcOrd="1" destOrd="0" presId="urn:microsoft.com/office/officeart/2005/8/layout/radial1"/>
    <dgm:cxn modelId="{A83826FB-1992-4C95-9D78-E799136962A9}" type="presOf" srcId="{6E80D8C3-FED6-49F1-AECF-BBB2F50EDE02}" destId="{D401FCC4-004E-4666-BE4F-1DCEB5457C9D}" srcOrd="0" destOrd="0" presId="urn:microsoft.com/office/officeart/2005/8/layout/radial1"/>
    <dgm:cxn modelId="{AA8695FB-4FF7-455F-8EC9-FE83F2CE3828}" type="presOf" srcId="{0A06CEC2-A03C-4266-8175-13C15C171ED9}" destId="{6E3BC6A4-AD64-415F-8A28-EB2A6A7FBA67}" srcOrd="1" destOrd="0" presId="urn:microsoft.com/office/officeart/2005/8/layout/radial1"/>
    <dgm:cxn modelId="{0F0C503E-9525-4F27-A6C4-BFDBC441318E}" type="presParOf" srcId="{2FBBAC38-0456-4472-8469-76F7E99B4DCB}" destId="{8B84CA56-3E1F-4FFF-9709-65CC47228437}" srcOrd="0" destOrd="0" presId="urn:microsoft.com/office/officeart/2005/8/layout/radial1"/>
    <dgm:cxn modelId="{DDC38A0B-9744-41A9-8E46-CB98018CA753}" type="presParOf" srcId="{2FBBAC38-0456-4472-8469-76F7E99B4DCB}" destId="{DCFE38E3-1CCE-42E8-8F83-1F1CFC6FC641}" srcOrd="1" destOrd="0" presId="urn:microsoft.com/office/officeart/2005/8/layout/radial1"/>
    <dgm:cxn modelId="{412A4DDD-DFE0-4891-A574-32E5EE41E9B5}" type="presParOf" srcId="{DCFE38E3-1CCE-42E8-8F83-1F1CFC6FC641}" destId="{49351AE9-9D7D-4254-A1D4-91AB7B3FD7BE}" srcOrd="0" destOrd="0" presId="urn:microsoft.com/office/officeart/2005/8/layout/radial1"/>
    <dgm:cxn modelId="{04A46C3C-168F-4E0F-A993-598F9615B506}" type="presParOf" srcId="{2FBBAC38-0456-4472-8469-76F7E99B4DCB}" destId="{D401FCC4-004E-4666-BE4F-1DCEB5457C9D}" srcOrd="2" destOrd="0" presId="urn:microsoft.com/office/officeart/2005/8/layout/radial1"/>
    <dgm:cxn modelId="{BEC8A5EA-E23A-4F50-ABC9-0704106D10C9}" type="presParOf" srcId="{2FBBAC38-0456-4472-8469-76F7E99B4DCB}" destId="{D0F22670-7DFD-42FB-871A-81FED74D8EB2}" srcOrd="3" destOrd="0" presId="urn:microsoft.com/office/officeart/2005/8/layout/radial1"/>
    <dgm:cxn modelId="{0BBD32C2-291B-48D5-8E1F-362CD564E1E3}" type="presParOf" srcId="{D0F22670-7DFD-42FB-871A-81FED74D8EB2}" destId="{1A95FEA5-D759-48D5-9629-1CB28003D0D9}" srcOrd="0" destOrd="0" presId="urn:microsoft.com/office/officeart/2005/8/layout/radial1"/>
    <dgm:cxn modelId="{94D18DBC-D4F7-47AF-81C8-98BD0A456CB6}" type="presParOf" srcId="{2FBBAC38-0456-4472-8469-76F7E99B4DCB}" destId="{F08EDC5E-D424-4E4D-B648-464122761A1C}" srcOrd="4" destOrd="0" presId="urn:microsoft.com/office/officeart/2005/8/layout/radial1"/>
    <dgm:cxn modelId="{ADD7DDD9-5656-4B1C-8568-7D9C7A648C92}" type="presParOf" srcId="{2FBBAC38-0456-4472-8469-76F7E99B4DCB}" destId="{1FD5BD2D-B57A-421A-8A40-C29D89B0DAFC}" srcOrd="5" destOrd="0" presId="urn:microsoft.com/office/officeart/2005/8/layout/radial1"/>
    <dgm:cxn modelId="{CE9FF1B7-B1D9-47A0-8D0D-70A8B8CEF562}" type="presParOf" srcId="{1FD5BD2D-B57A-421A-8A40-C29D89B0DAFC}" destId="{46C68D69-74EB-40C4-9D11-1F4713A5D74A}" srcOrd="0" destOrd="0" presId="urn:microsoft.com/office/officeart/2005/8/layout/radial1"/>
    <dgm:cxn modelId="{EAA08C22-9240-41F8-BC89-A2BD6EBBC069}" type="presParOf" srcId="{2FBBAC38-0456-4472-8469-76F7E99B4DCB}" destId="{52209A68-6C67-4B2F-AE37-25B52F11A2AA}" srcOrd="6" destOrd="0" presId="urn:microsoft.com/office/officeart/2005/8/layout/radial1"/>
    <dgm:cxn modelId="{8C7DFCC8-5092-4ECE-8A45-868BD9AEE001}" type="presParOf" srcId="{2FBBAC38-0456-4472-8469-76F7E99B4DCB}" destId="{0AA94EF1-12ED-41EB-A924-53CDEB4C347E}" srcOrd="7" destOrd="0" presId="urn:microsoft.com/office/officeart/2005/8/layout/radial1"/>
    <dgm:cxn modelId="{225E64F9-54A4-49B2-BF85-2B7FCD7BDA4C}" type="presParOf" srcId="{0AA94EF1-12ED-41EB-A924-53CDEB4C347E}" destId="{7AE65515-3199-4EFC-8210-FEB90760B359}" srcOrd="0" destOrd="0" presId="urn:microsoft.com/office/officeart/2005/8/layout/radial1"/>
    <dgm:cxn modelId="{C25A20B9-F5C3-45B9-AE72-3ED3AFE8E2C0}" type="presParOf" srcId="{2FBBAC38-0456-4472-8469-76F7E99B4DCB}" destId="{3B75A671-E2FB-4F71-92FC-044ACED164BD}" srcOrd="8" destOrd="0" presId="urn:microsoft.com/office/officeart/2005/8/layout/radial1"/>
    <dgm:cxn modelId="{7E1A89A7-BD84-45EA-BB7E-2372DA850CF3}" type="presParOf" srcId="{2FBBAC38-0456-4472-8469-76F7E99B4DCB}" destId="{58F2CF8E-A83B-4126-9632-F8733D1A3139}" srcOrd="9" destOrd="0" presId="urn:microsoft.com/office/officeart/2005/8/layout/radial1"/>
    <dgm:cxn modelId="{5DA06BB8-6487-42D3-9521-028BED39F8D1}" type="presParOf" srcId="{58F2CF8E-A83B-4126-9632-F8733D1A3139}" destId="{08B0A38B-1A08-4D82-8E94-5AE6CE8B83E5}" srcOrd="0" destOrd="0" presId="urn:microsoft.com/office/officeart/2005/8/layout/radial1"/>
    <dgm:cxn modelId="{035B5659-FA58-4477-9800-A7676E2845CB}" type="presParOf" srcId="{2FBBAC38-0456-4472-8469-76F7E99B4DCB}" destId="{5D77EAA7-69D9-42CE-A17D-B24FF3EC7E25}" srcOrd="10" destOrd="0" presId="urn:microsoft.com/office/officeart/2005/8/layout/radial1"/>
    <dgm:cxn modelId="{ED1B9985-4C64-42AE-A172-F600651F9FC1}" type="presParOf" srcId="{2FBBAC38-0456-4472-8469-76F7E99B4DCB}" destId="{E247B0A8-A02F-4B7B-B74D-D9C5F494AD50}" srcOrd="11" destOrd="0" presId="urn:microsoft.com/office/officeart/2005/8/layout/radial1"/>
    <dgm:cxn modelId="{279C57CA-7747-43B0-86A9-BDDCF10AD64C}" type="presParOf" srcId="{E247B0A8-A02F-4B7B-B74D-D9C5F494AD50}" destId="{3D3DAC00-C527-4C53-984F-8F3EA767F76B}" srcOrd="0" destOrd="0" presId="urn:microsoft.com/office/officeart/2005/8/layout/radial1"/>
    <dgm:cxn modelId="{E1CFD99D-9005-4313-9D0A-796B1F779DD9}" type="presParOf" srcId="{2FBBAC38-0456-4472-8469-76F7E99B4DCB}" destId="{07542B1C-B09C-4DED-B136-E625AE894FBB}" srcOrd="12" destOrd="0" presId="urn:microsoft.com/office/officeart/2005/8/layout/radial1"/>
    <dgm:cxn modelId="{3074DD26-1966-4099-AF69-6A06381CF84D}" type="presParOf" srcId="{2FBBAC38-0456-4472-8469-76F7E99B4DCB}" destId="{F263A28F-3B0C-44A5-829A-06D0573C21CA}" srcOrd="13" destOrd="0" presId="urn:microsoft.com/office/officeart/2005/8/layout/radial1"/>
    <dgm:cxn modelId="{E9AA7F7D-FD98-403C-8399-E6F4666807A3}" type="presParOf" srcId="{F263A28F-3B0C-44A5-829A-06D0573C21CA}" destId="{C6A85973-6EA8-4A9A-B3BF-B4BCC8E6C15F}" srcOrd="0" destOrd="0" presId="urn:microsoft.com/office/officeart/2005/8/layout/radial1"/>
    <dgm:cxn modelId="{B7332512-D53D-4890-B04B-D723FA0F6000}" type="presParOf" srcId="{2FBBAC38-0456-4472-8469-76F7E99B4DCB}" destId="{8E324C65-CFA8-4060-ACCE-0BD13D12C794}" srcOrd="14" destOrd="0" presId="urn:microsoft.com/office/officeart/2005/8/layout/radial1"/>
    <dgm:cxn modelId="{39B6A902-BD03-4D9F-8EF2-827BFBBEE3E7}" type="presParOf" srcId="{2FBBAC38-0456-4472-8469-76F7E99B4DCB}" destId="{4D277B0C-64FC-403C-8624-A044FAA9DAAC}" srcOrd="15" destOrd="0" presId="urn:microsoft.com/office/officeart/2005/8/layout/radial1"/>
    <dgm:cxn modelId="{13C1F064-BEF4-46F1-8FC6-497D157C68D6}" type="presParOf" srcId="{4D277B0C-64FC-403C-8624-A044FAA9DAAC}" destId="{A5DD1287-F360-41BC-95EF-E96A3AF0B287}" srcOrd="0" destOrd="0" presId="urn:microsoft.com/office/officeart/2005/8/layout/radial1"/>
    <dgm:cxn modelId="{6C2D7A07-6AC4-4255-B36E-CF97F304DCA7}" type="presParOf" srcId="{2FBBAC38-0456-4472-8469-76F7E99B4DCB}" destId="{AA08D050-82C1-463D-BE86-1ED4B60D6178}" srcOrd="16" destOrd="0" presId="urn:microsoft.com/office/officeart/2005/8/layout/radial1"/>
    <dgm:cxn modelId="{D9FCD603-51D6-4801-87EA-9AA41A67E43E}" type="presParOf" srcId="{2FBBAC38-0456-4472-8469-76F7E99B4DCB}" destId="{D6F69738-AABC-4FAB-81A3-67A94318C495}" srcOrd="17" destOrd="0" presId="urn:microsoft.com/office/officeart/2005/8/layout/radial1"/>
    <dgm:cxn modelId="{3633FE92-3753-4EB5-A99C-1B804076D5A0}" type="presParOf" srcId="{D6F69738-AABC-4FAB-81A3-67A94318C495}" destId="{6E3BC6A4-AD64-415F-8A28-EB2A6A7FBA67}" srcOrd="0" destOrd="0" presId="urn:microsoft.com/office/officeart/2005/8/layout/radial1"/>
    <dgm:cxn modelId="{23EE5075-B6C9-4F16-A4AD-41E76A02E79A}" type="presParOf" srcId="{2FBBAC38-0456-4472-8469-76F7E99B4DCB}" destId="{70BAAE50-120F-4F4E-9A88-B38FC1153F91}" srcOrd="18" destOrd="0" presId="urn:microsoft.com/office/officeart/2005/8/layout/radial1"/>
    <dgm:cxn modelId="{AF281F1E-C6AB-4937-9A47-EECC9813456F}" type="presParOf" srcId="{2FBBAC38-0456-4472-8469-76F7E99B4DCB}" destId="{DC1D4F9B-3F26-4213-9F1E-02D797D83E6B}" srcOrd="19" destOrd="0" presId="urn:microsoft.com/office/officeart/2005/8/layout/radial1"/>
    <dgm:cxn modelId="{592E7270-47D8-4E06-B7B8-069992C46DAC}" type="presParOf" srcId="{DC1D4F9B-3F26-4213-9F1E-02D797D83E6B}" destId="{D5C82702-1FF0-4E29-B218-50A0FCA1539D}" srcOrd="0" destOrd="0" presId="urn:microsoft.com/office/officeart/2005/8/layout/radial1"/>
    <dgm:cxn modelId="{934C1458-D1A5-4602-9128-42AE8F02D246}" type="presParOf" srcId="{2FBBAC38-0456-4472-8469-76F7E99B4DCB}" destId="{90EEEFB4-3566-4C69-AABF-0ABC2141395B}" srcOrd="20" destOrd="0" presId="urn:microsoft.com/office/officeart/2005/8/layout/radial1"/>
    <dgm:cxn modelId="{460253F2-3C42-46BC-956A-830F4E165346}" type="presParOf" srcId="{2FBBAC38-0456-4472-8469-76F7E99B4DCB}" destId="{CF838E54-456B-4BED-B629-AF449B1FB6A5}" srcOrd="21" destOrd="0" presId="urn:microsoft.com/office/officeart/2005/8/layout/radial1"/>
    <dgm:cxn modelId="{FE4C59D8-CB79-4059-ACFA-F14518F1AF46}" type="presParOf" srcId="{CF838E54-456B-4BED-B629-AF449B1FB6A5}" destId="{79753E81-311E-4526-98F7-46D329F95FEF}" srcOrd="0" destOrd="0" presId="urn:microsoft.com/office/officeart/2005/8/layout/radial1"/>
    <dgm:cxn modelId="{F6EC8065-D01B-4A02-88E9-65657474B298}" type="presParOf" srcId="{2FBBAC38-0456-4472-8469-76F7E99B4DCB}" destId="{BC4A7ED9-FD1A-45CA-8D3E-D19E49F6E8A6}" srcOrd="22" destOrd="0" presId="urn:microsoft.com/office/officeart/2005/8/layout/radial1"/>
    <dgm:cxn modelId="{E6C23A76-30E2-49B3-8BE7-5BB850ED9E58}" type="presParOf" srcId="{2FBBAC38-0456-4472-8469-76F7E99B4DCB}" destId="{093CD74D-28B2-4364-B2FF-34626FD2A1CB}" srcOrd="23" destOrd="0" presId="urn:microsoft.com/office/officeart/2005/8/layout/radial1"/>
    <dgm:cxn modelId="{82DAF5B0-0108-4E2B-9983-DF8DBDF85F6E}" type="presParOf" srcId="{093CD74D-28B2-4364-B2FF-34626FD2A1CB}" destId="{E4E9B656-9BD9-4E16-94CD-3BFEFBBF1AA5}" srcOrd="0" destOrd="0" presId="urn:microsoft.com/office/officeart/2005/8/layout/radial1"/>
    <dgm:cxn modelId="{17019C52-4244-4D1E-AED0-ED77AAC5E25A}" type="presParOf" srcId="{2FBBAC38-0456-4472-8469-76F7E99B4DCB}" destId="{FF4379FF-87C5-4DC2-9EB5-9FFD68DE4ABD}" srcOrd="24" destOrd="0" presId="urn:microsoft.com/office/officeart/2005/8/layout/radial1"/>
    <dgm:cxn modelId="{D1B91A78-008E-4966-9210-B7F056381141}" type="presParOf" srcId="{2FBBAC38-0456-4472-8469-76F7E99B4DCB}" destId="{48765A2A-2B9F-4CE4-AE5A-420E6A3F6137}" srcOrd="25" destOrd="0" presId="urn:microsoft.com/office/officeart/2005/8/layout/radial1"/>
    <dgm:cxn modelId="{44573FB7-C2DE-4511-8E90-00CD05908118}" type="presParOf" srcId="{48765A2A-2B9F-4CE4-AE5A-420E6A3F6137}" destId="{3E94C9D3-E290-4012-BC8B-C08A9511FFBE}" srcOrd="0" destOrd="0" presId="urn:microsoft.com/office/officeart/2005/8/layout/radial1"/>
    <dgm:cxn modelId="{38A71821-22D7-4957-9C50-6511FF72BF2B}" type="presParOf" srcId="{2FBBAC38-0456-4472-8469-76F7E99B4DCB}" destId="{124924FC-789A-4E57-B1E7-59544B4F1D31}" srcOrd="26" destOrd="0" presId="urn:microsoft.com/office/officeart/2005/8/layout/radial1"/>
    <dgm:cxn modelId="{D9186AD3-10CC-428A-8F40-7350CF6F9B1F}" type="presParOf" srcId="{2FBBAC38-0456-4472-8469-76F7E99B4DCB}" destId="{0E8C8048-EA2C-4255-BCDA-0FF7B387A0CF}" srcOrd="27" destOrd="0" presId="urn:microsoft.com/office/officeart/2005/8/layout/radial1"/>
    <dgm:cxn modelId="{D2415039-4876-4AF2-933E-FA8125268AF8}" type="presParOf" srcId="{0E8C8048-EA2C-4255-BCDA-0FF7B387A0CF}" destId="{E7F1B274-8BD1-41AD-BC57-3ECF475DA6B5}" srcOrd="0" destOrd="0" presId="urn:microsoft.com/office/officeart/2005/8/layout/radial1"/>
    <dgm:cxn modelId="{E55D4E44-2F82-408E-8F30-3EA5F0AC9FBE}" type="presParOf" srcId="{2FBBAC38-0456-4472-8469-76F7E99B4DCB}" destId="{6D34B4DA-B509-4B59-B792-6D7C42355DB7}" srcOrd="2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19910B-FA44-42A5-B653-44A56B8988E4}" type="doc">
      <dgm:prSet loTypeId="urn:microsoft.com/office/officeart/2005/8/layout/vList6" loCatId="list" qsTypeId="urn:microsoft.com/office/officeart/2005/8/quickstyle/3d4" qsCatId="3D" csTypeId="urn:microsoft.com/office/officeart/2005/8/colors/accent2_4" csCatId="accent2" phldr="1"/>
      <dgm:spPr/>
      <dgm:t>
        <a:bodyPr/>
        <a:lstStyle/>
        <a:p>
          <a:endParaRPr lang="en-US"/>
        </a:p>
      </dgm:t>
    </dgm:pt>
    <dgm:pt modelId="{BFA7DDAA-49FD-4EB1-8BB0-2D3395E78350}">
      <dgm:prSet phldrT="[Text]" custT="1"/>
      <dgm:spPr>
        <a:solidFill>
          <a:schemeClr val="accent1">
            <a:lumMod val="60000"/>
            <a:lumOff val="40000"/>
          </a:schemeClr>
        </a:solidFill>
      </dgm:spPr>
      <dgm:t>
        <a:bodyPr/>
        <a:lstStyle/>
        <a:p>
          <a:pPr algn="ctr"/>
          <a:r>
            <a:rPr lang="en-US" sz="2200" b="0" dirty="0">
              <a:solidFill>
                <a:schemeClr val="tx1"/>
              </a:solidFill>
              <a:effectLst>
                <a:outerShdw blurRad="50800" dist="38100" dir="2700000" algn="tl" rotWithShape="0">
                  <a:prstClr val="black">
                    <a:alpha val="40000"/>
                  </a:prstClr>
                </a:outerShdw>
              </a:effectLst>
              <a:latin typeface="+mn-lt"/>
            </a:rPr>
            <a:t>Mandatory training or re-training</a:t>
          </a:r>
        </a:p>
      </dgm:t>
    </dgm:pt>
    <dgm:pt modelId="{5A162528-2836-44F2-8CB6-C60AFB65CAAA}" type="parTrans" cxnId="{D1B2016F-974D-49B7-AC42-4F731EF823B4}">
      <dgm:prSet/>
      <dgm:spPr/>
      <dgm:t>
        <a:bodyPr/>
        <a:lstStyle/>
        <a:p>
          <a:endParaRPr lang="en-US" b="0">
            <a:effectLst>
              <a:outerShdw blurRad="50800" dist="38100" dir="2700000" algn="tl" rotWithShape="0">
                <a:prstClr val="black">
                  <a:alpha val="40000"/>
                </a:prstClr>
              </a:outerShdw>
            </a:effectLst>
          </a:endParaRPr>
        </a:p>
      </dgm:t>
    </dgm:pt>
    <dgm:pt modelId="{C563BFD8-9CE1-47D7-9335-89E3536B9273}" type="sibTrans" cxnId="{D1B2016F-974D-49B7-AC42-4F731EF823B4}">
      <dgm:prSet/>
      <dgm:spPr/>
      <dgm:t>
        <a:bodyPr/>
        <a:lstStyle/>
        <a:p>
          <a:endParaRPr lang="en-US" b="0">
            <a:effectLst>
              <a:outerShdw blurRad="50800" dist="38100" dir="2700000" algn="tl" rotWithShape="0">
                <a:prstClr val="black">
                  <a:alpha val="40000"/>
                </a:prstClr>
              </a:outerShdw>
            </a:effectLst>
          </a:endParaRPr>
        </a:p>
      </dgm:t>
    </dgm:pt>
    <dgm:pt modelId="{4FE52A46-79F9-49A7-B406-68874E26BA01}">
      <dgm:prSet phldrT="[Text]" custT="1"/>
      <dgm:spPr>
        <a:solidFill>
          <a:schemeClr val="accent1">
            <a:lumMod val="60000"/>
            <a:lumOff val="40000"/>
          </a:schemeClr>
        </a:solidFill>
      </dgm:spPr>
      <dgm:t>
        <a:bodyPr/>
        <a:lstStyle/>
        <a:p>
          <a:pPr algn="ctr"/>
          <a:r>
            <a:rPr lang="en-US" sz="2400" b="0" dirty="0">
              <a:solidFill>
                <a:schemeClr val="tx1"/>
              </a:solidFill>
              <a:effectLst>
                <a:outerShdw blurRad="50800" dist="38100" dir="2700000" algn="tl" rotWithShape="0">
                  <a:prstClr val="black">
                    <a:alpha val="40000"/>
                  </a:prstClr>
                </a:outerShdw>
              </a:effectLst>
              <a:latin typeface="+mn-lt"/>
            </a:rPr>
            <a:t>Disciplinary action</a:t>
          </a:r>
        </a:p>
      </dgm:t>
    </dgm:pt>
    <dgm:pt modelId="{4581EC7F-1FD9-4491-A594-363E0A3EBE2E}" type="parTrans" cxnId="{EE047815-19F7-4268-B199-240962DD397C}">
      <dgm:prSet/>
      <dgm:spPr/>
      <dgm:t>
        <a:bodyPr/>
        <a:lstStyle/>
        <a:p>
          <a:endParaRPr lang="en-US" b="0">
            <a:effectLst>
              <a:outerShdw blurRad="50800" dist="38100" dir="2700000" algn="tl" rotWithShape="0">
                <a:prstClr val="black">
                  <a:alpha val="40000"/>
                </a:prstClr>
              </a:outerShdw>
            </a:effectLst>
          </a:endParaRPr>
        </a:p>
      </dgm:t>
    </dgm:pt>
    <dgm:pt modelId="{469D3E4F-16E0-4276-BAC5-7E1EF70C6A8F}" type="sibTrans" cxnId="{EE047815-19F7-4268-B199-240962DD397C}">
      <dgm:prSet/>
      <dgm:spPr/>
      <dgm:t>
        <a:bodyPr/>
        <a:lstStyle/>
        <a:p>
          <a:endParaRPr lang="en-US" b="0">
            <a:effectLst>
              <a:outerShdw blurRad="50800" dist="38100" dir="2700000" algn="tl" rotWithShape="0">
                <a:prstClr val="black">
                  <a:alpha val="40000"/>
                </a:prstClr>
              </a:outerShdw>
            </a:effectLst>
          </a:endParaRPr>
        </a:p>
      </dgm:t>
    </dgm:pt>
    <dgm:pt modelId="{5C40B859-5AEE-455E-9FD7-6147D3E95A67}">
      <dgm:prSet phldrT="[Text]" custT="1"/>
      <dgm:spPr>
        <a:solidFill>
          <a:schemeClr val="accent1">
            <a:lumMod val="60000"/>
            <a:lumOff val="40000"/>
          </a:schemeClr>
        </a:solidFill>
      </dgm:spPr>
      <dgm:t>
        <a:bodyPr/>
        <a:lstStyle/>
        <a:p>
          <a:r>
            <a:rPr lang="en-US" sz="2400" b="0" dirty="0">
              <a:solidFill>
                <a:schemeClr val="tx1"/>
              </a:solidFill>
              <a:effectLst>
                <a:outerShdw blurRad="50800" dist="38100" dir="2700000" algn="tl" rotWithShape="0">
                  <a:prstClr val="black">
                    <a:alpha val="40000"/>
                  </a:prstClr>
                </a:outerShdw>
              </a:effectLst>
              <a:latin typeface="+mn-lt"/>
            </a:rPr>
            <a:t>Termination</a:t>
          </a:r>
        </a:p>
      </dgm:t>
    </dgm:pt>
    <dgm:pt modelId="{6BB84346-960D-46E7-A132-2E3F8010C9F9}" type="parTrans" cxnId="{A7EBEC29-36B8-4304-B3F6-BEF13BC64C78}">
      <dgm:prSet/>
      <dgm:spPr/>
      <dgm:t>
        <a:bodyPr/>
        <a:lstStyle/>
        <a:p>
          <a:endParaRPr lang="en-US"/>
        </a:p>
      </dgm:t>
    </dgm:pt>
    <dgm:pt modelId="{EAAEF770-6EC5-48AB-92B2-029A60F5A919}" type="sibTrans" cxnId="{A7EBEC29-36B8-4304-B3F6-BEF13BC64C78}">
      <dgm:prSet/>
      <dgm:spPr/>
      <dgm:t>
        <a:bodyPr/>
        <a:lstStyle/>
        <a:p>
          <a:endParaRPr lang="en-US"/>
        </a:p>
      </dgm:t>
    </dgm:pt>
    <dgm:pt modelId="{2EFE84A9-DE9D-4544-8AB4-8EB2AA86A372}" type="pres">
      <dgm:prSet presAssocID="{D319910B-FA44-42A5-B653-44A56B8988E4}" presName="Name0" presStyleCnt="0">
        <dgm:presLayoutVars>
          <dgm:dir/>
          <dgm:animLvl val="lvl"/>
          <dgm:resizeHandles/>
        </dgm:presLayoutVars>
      </dgm:prSet>
      <dgm:spPr/>
    </dgm:pt>
    <dgm:pt modelId="{3B8CFC56-BC3C-4343-AD53-E7481ACCBB53}" type="pres">
      <dgm:prSet presAssocID="{BFA7DDAA-49FD-4EB1-8BB0-2D3395E78350}" presName="linNode" presStyleCnt="0"/>
      <dgm:spPr/>
    </dgm:pt>
    <dgm:pt modelId="{80840EC0-7D3A-4FB4-9631-8A864851ADA3}" type="pres">
      <dgm:prSet presAssocID="{BFA7DDAA-49FD-4EB1-8BB0-2D3395E78350}" presName="parentShp" presStyleLbl="node1" presStyleIdx="0" presStyleCnt="3" custScaleX="258753" custLinFactNeighborX="29555">
        <dgm:presLayoutVars>
          <dgm:bulletEnabled val="1"/>
        </dgm:presLayoutVars>
      </dgm:prSet>
      <dgm:spPr/>
    </dgm:pt>
    <dgm:pt modelId="{92BCCA44-7406-4D69-A15F-3B75B03CD6C6}" type="pres">
      <dgm:prSet presAssocID="{BFA7DDAA-49FD-4EB1-8BB0-2D3395E78350}" presName="childShp" presStyleLbl="bgAccFollowNode1" presStyleIdx="0" presStyleCnt="3" custAng="10800000" custLinFactNeighborX="9312">
        <dgm:presLayoutVars>
          <dgm:bulletEnabled val="1"/>
        </dgm:presLayoutVars>
      </dgm:prSet>
      <dgm:spPr/>
    </dgm:pt>
    <dgm:pt modelId="{2C8310C9-2F9E-430B-8E17-79D904FCD5ED}" type="pres">
      <dgm:prSet presAssocID="{C563BFD8-9CE1-47D7-9335-89E3536B9273}" presName="spacing" presStyleCnt="0"/>
      <dgm:spPr/>
    </dgm:pt>
    <dgm:pt modelId="{C0104B77-0CD9-415A-954B-A0843D0EBA5F}" type="pres">
      <dgm:prSet presAssocID="{4FE52A46-79F9-49A7-B406-68874E26BA01}" presName="linNode" presStyleCnt="0"/>
      <dgm:spPr/>
    </dgm:pt>
    <dgm:pt modelId="{6BB77576-1914-44F1-852E-3C8206162348}" type="pres">
      <dgm:prSet presAssocID="{4FE52A46-79F9-49A7-B406-68874E26BA01}" presName="parentShp" presStyleLbl="node1" presStyleIdx="1" presStyleCnt="3" custScaleX="250000" custLinFactNeighborX="30055">
        <dgm:presLayoutVars>
          <dgm:bulletEnabled val="1"/>
        </dgm:presLayoutVars>
      </dgm:prSet>
      <dgm:spPr/>
    </dgm:pt>
    <dgm:pt modelId="{6E6D4257-B294-4788-B993-9DB4B2903EAC}" type="pres">
      <dgm:prSet presAssocID="{4FE52A46-79F9-49A7-B406-68874E26BA01}" presName="childShp" presStyleLbl="bgAccFollowNode1" presStyleIdx="1" presStyleCnt="3" custAng="10800000">
        <dgm:presLayoutVars>
          <dgm:bulletEnabled val="1"/>
        </dgm:presLayoutVars>
      </dgm:prSet>
      <dgm:spPr/>
    </dgm:pt>
    <dgm:pt modelId="{32D45C5F-B4A9-45E9-A970-E20A4F2AF33B}" type="pres">
      <dgm:prSet presAssocID="{469D3E4F-16E0-4276-BAC5-7E1EF70C6A8F}" presName="spacing" presStyleCnt="0"/>
      <dgm:spPr/>
    </dgm:pt>
    <dgm:pt modelId="{00296199-C12E-4E36-95DF-FB9722FBF063}" type="pres">
      <dgm:prSet presAssocID="{5C40B859-5AEE-455E-9FD7-6147D3E95A67}" presName="linNode" presStyleCnt="0"/>
      <dgm:spPr/>
    </dgm:pt>
    <dgm:pt modelId="{A4672B20-4B5F-4305-B175-C8F3356E52CE}" type="pres">
      <dgm:prSet presAssocID="{5C40B859-5AEE-455E-9FD7-6147D3E95A67}" presName="parentShp" presStyleLbl="node1" presStyleIdx="2" presStyleCnt="3" custScaleX="250000" custLinFactNeighborX="30055">
        <dgm:presLayoutVars>
          <dgm:bulletEnabled val="1"/>
        </dgm:presLayoutVars>
      </dgm:prSet>
      <dgm:spPr/>
    </dgm:pt>
    <dgm:pt modelId="{66D798B1-DF9D-4D9B-BEB2-D5A660F8A8FE}" type="pres">
      <dgm:prSet presAssocID="{5C40B859-5AEE-455E-9FD7-6147D3E95A67}" presName="childShp" presStyleLbl="bgAccFollowNode1" presStyleIdx="2" presStyleCnt="3" custAng="10800000" custLinFactY="22857" custLinFactNeighborX="19672" custLinFactNeighborY="100000">
        <dgm:presLayoutVars>
          <dgm:bulletEnabled val="1"/>
        </dgm:presLayoutVars>
      </dgm:prSet>
      <dgm:spPr>
        <a:blipFill rotWithShape="0">
          <a:blip xmlns:r="http://schemas.openxmlformats.org/officeDocument/2006/relationships" r:embed="rId1">
            <a:duotone>
              <a:schemeClr val="accent2">
                <a:alpha val="90000"/>
                <a:hueOff val="0"/>
                <a:satOff val="0"/>
                <a:lumOff val="0"/>
                <a:alphaOff val="0"/>
                <a:shade val="20000"/>
                <a:satMod val="200000"/>
              </a:schemeClr>
              <a:schemeClr val="accent2">
                <a:alpha val="90000"/>
                <a:hueOff val="0"/>
                <a:satOff val="0"/>
                <a:lumOff val="0"/>
                <a:alphaOff val="0"/>
                <a:tint val="12000"/>
                <a:satMod val="190000"/>
              </a:schemeClr>
            </a:duotone>
          </a:blip>
          <a:stretch>
            <a:fillRect/>
          </a:stretch>
        </a:blipFill>
      </dgm:spPr>
    </dgm:pt>
  </dgm:ptLst>
  <dgm:cxnLst>
    <dgm:cxn modelId="{EE047815-19F7-4268-B199-240962DD397C}" srcId="{D319910B-FA44-42A5-B653-44A56B8988E4}" destId="{4FE52A46-79F9-49A7-B406-68874E26BA01}" srcOrd="1" destOrd="0" parTransId="{4581EC7F-1FD9-4491-A594-363E0A3EBE2E}" sibTransId="{469D3E4F-16E0-4276-BAC5-7E1EF70C6A8F}"/>
    <dgm:cxn modelId="{5DF67F16-E868-4B5A-A77C-C9936A4DA0AE}" type="presOf" srcId="{5C40B859-5AEE-455E-9FD7-6147D3E95A67}" destId="{A4672B20-4B5F-4305-B175-C8F3356E52CE}" srcOrd="0" destOrd="0" presId="urn:microsoft.com/office/officeart/2005/8/layout/vList6"/>
    <dgm:cxn modelId="{2B10C126-80CE-4D32-8212-7F8B8D769249}" type="presOf" srcId="{4FE52A46-79F9-49A7-B406-68874E26BA01}" destId="{6BB77576-1914-44F1-852E-3C8206162348}" srcOrd="0" destOrd="0" presId="urn:microsoft.com/office/officeart/2005/8/layout/vList6"/>
    <dgm:cxn modelId="{A7EBEC29-36B8-4304-B3F6-BEF13BC64C78}" srcId="{D319910B-FA44-42A5-B653-44A56B8988E4}" destId="{5C40B859-5AEE-455E-9FD7-6147D3E95A67}" srcOrd="2" destOrd="0" parTransId="{6BB84346-960D-46E7-A132-2E3F8010C9F9}" sibTransId="{EAAEF770-6EC5-48AB-92B2-029A60F5A919}"/>
    <dgm:cxn modelId="{D1B2016F-974D-49B7-AC42-4F731EF823B4}" srcId="{D319910B-FA44-42A5-B653-44A56B8988E4}" destId="{BFA7DDAA-49FD-4EB1-8BB0-2D3395E78350}" srcOrd="0" destOrd="0" parTransId="{5A162528-2836-44F2-8CB6-C60AFB65CAAA}" sibTransId="{C563BFD8-9CE1-47D7-9335-89E3536B9273}"/>
    <dgm:cxn modelId="{FE58EA4F-17FF-4671-8469-D747F4C3A36F}" type="presOf" srcId="{BFA7DDAA-49FD-4EB1-8BB0-2D3395E78350}" destId="{80840EC0-7D3A-4FB4-9631-8A864851ADA3}" srcOrd="0" destOrd="0" presId="urn:microsoft.com/office/officeart/2005/8/layout/vList6"/>
    <dgm:cxn modelId="{674AF7D9-1531-4864-BAA9-A26DD68FC81C}" type="presOf" srcId="{D319910B-FA44-42A5-B653-44A56B8988E4}" destId="{2EFE84A9-DE9D-4544-8AB4-8EB2AA86A372}" srcOrd="0" destOrd="0" presId="urn:microsoft.com/office/officeart/2005/8/layout/vList6"/>
    <dgm:cxn modelId="{E650C767-C1DE-489C-97AD-7318F43282C1}" type="presParOf" srcId="{2EFE84A9-DE9D-4544-8AB4-8EB2AA86A372}" destId="{3B8CFC56-BC3C-4343-AD53-E7481ACCBB53}" srcOrd="0" destOrd="0" presId="urn:microsoft.com/office/officeart/2005/8/layout/vList6"/>
    <dgm:cxn modelId="{2705ADD1-1A87-4E9D-B748-D591C8832236}" type="presParOf" srcId="{3B8CFC56-BC3C-4343-AD53-E7481ACCBB53}" destId="{80840EC0-7D3A-4FB4-9631-8A864851ADA3}" srcOrd="0" destOrd="0" presId="urn:microsoft.com/office/officeart/2005/8/layout/vList6"/>
    <dgm:cxn modelId="{B3FD43EC-C4F0-407B-ABB0-0E601E4A0DB7}" type="presParOf" srcId="{3B8CFC56-BC3C-4343-AD53-E7481ACCBB53}" destId="{92BCCA44-7406-4D69-A15F-3B75B03CD6C6}" srcOrd="1" destOrd="0" presId="urn:microsoft.com/office/officeart/2005/8/layout/vList6"/>
    <dgm:cxn modelId="{7DF480CD-3722-443A-AD49-C4C1917FBA21}" type="presParOf" srcId="{2EFE84A9-DE9D-4544-8AB4-8EB2AA86A372}" destId="{2C8310C9-2F9E-430B-8E17-79D904FCD5ED}" srcOrd="1" destOrd="0" presId="urn:microsoft.com/office/officeart/2005/8/layout/vList6"/>
    <dgm:cxn modelId="{3862C55E-F2F4-4753-93B6-580D582038E4}" type="presParOf" srcId="{2EFE84A9-DE9D-4544-8AB4-8EB2AA86A372}" destId="{C0104B77-0CD9-415A-954B-A0843D0EBA5F}" srcOrd="2" destOrd="0" presId="urn:microsoft.com/office/officeart/2005/8/layout/vList6"/>
    <dgm:cxn modelId="{47B703AC-E1B0-430A-AA31-644774E8940F}" type="presParOf" srcId="{C0104B77-0CD9-415A-954B-A0843D0EBA5F}" destId="{6BB77576-1914-44F1-852E-3C8206162348}" srcOrd="0" destOrd="0" presId="urn:microsoft.com/office/officeart/2005/8/layout/vList6"/>
    <dgm:cxn modelId="{C99F0826-018F-4506-8D42-6EAC9AA91B35}" type="presParOf" srcId="{C0104B77-0CD9-415A-954B-A0843D0EBA5F}" destId="{6E6D4257-B294-4788-B993-9DB4B2903EAC}" srcOrd="1" destOrd="0" presId="urn:microsoft.com/office/officeart/2005/8/layout/vList6"/>
    <dgm:cxn modelId="{AEF6B90B-09D8-4611-AB47-D16CB3D46CBE}" type="presParOf" srcId="{2EFE84A9-DE9D-4544-8AB4-8EB2AA86A372}" destId="{32D45C5F-B4A9-45E9-A970-E20A4F2AF33B}" srcOrd="3" destOrd="0" presId="urn:microsoft.com/office/officeart/2005/8/layout/vList6"/>
    <dgm:cxn modelId="{B861D08F-AB89-462E-8EFD-D951F9AB29EE}" type="presParOf" srcId="{2EFE84A9-DE9D-4544-8AB4-8EB2AA86A372}" destId="{00296199-C12E-4E36-95DF-FB9722FBF063}" srcOrd="4" destOrd="0" presId="urn:microsoft.com/office/officeart/2005/8/layout/vList6"/>
    <dgm:cxn modelId="{15C5DF46-EF5A-4265-BFE0-62FD03164106}" type="presParOf" srcId="{00296199-C12E-4E36-95DF-FB9722FBF063}" destId="{A4672B20-4B5F-4305-B175-C8F3356E52CE}" srcOrd="0" destOrd="0" presId="urn:microsoft.com/office/officeart/2005/8/layout/vList6"/>
    <dgm:cxn modelId="{160AA5C3-5E77-46EE-8746-E75196B4F1BE}" type="presParOf" srcId="{00296199-C12E-4E36-95DF-FB9722FBF063}" destId="{66D798B1-DF9D-4D9B-BEB2-D5A660F8A8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DFA4F123-81AB-47A2-910F-8AE00B4AB7EF}"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31511765-A753-4D2C-B2CB-EEDC3C3F5CEF}">
      <dgm:prSet phldrT="[Text]" custT="1"/>
      <dgm:spPr>
        <a:solidFill>
          <a:schemeClr val="accent5">
            <a:lumMod val="20000"/>
            <a:lumOff val="80000"/>
          </a:schemeClr>
        </a:solidFill>
        <a:ln>
          <a:solidFill>
            <a:schemeClr val="accent2">
              <a:lumMod val="50000"/>
            </a:schemeClr>
          </a:solidFill>
        </a:ln>
      </dgm:spPr>
      <dgm:t>
        <a:bodyPr anchor="ctr"/>
        <a:lstStyle/>
        <a:p>
          <a:r>
            <a:rPr lang="en-US" sz="2400" b="1" dirty="0">
              <a:solidFill>
                <a:schemeClr val="tx1"/>
              </a:solidFill>
              <a:effectLst/>
              <a:latin typeface="+mj-lt"/>
              <a:cs typeface="Times New Roman" pitchFamily="18" charset="0"/>
            </a:rPr>
            <a:t>Employees of a Sponsor</a:t>
          </a:r>
        </a:p>
      </dgm:t>
    </dgm:pt>
    <dgm:pt modelId="{9944F788-70CB-4C4E-A2A4-36B6A74AD15E}" type="parTrans" cxnId="{6387D022-B5EE-4342-A07C-585DA93A5728}">
      <dgm:prSet/>
      <dgm:spPr/>
      <dgm:t>
        <a:bodyPr/>
        <a:lstStyle/>
        <a:p>
          <a:endParaRPr lang="en-US">
            <a:solidFill>
              <a:schemeClr val="bg1"/>
            </a:solidFill>
            <a:effectLst>
              <a:outerShdw blurRad="38100" dist="38100" dir="2700000" algn="tl">
                <a:srgbClr val="000000">
                  <a:alpha val="43137"/>
                </a:srgbClr>
              </a:outerShdw>
            </a:effectLst>
          </a:endParaRPr>
        </a:p>
      </dgm:t>
    </dgm:pt>
    <dgm:pt modelId="{7C07709E-B9A2-4978-A696-3A5325F417F8}" type="sibTrans" cxnId="{6387D022-B5EE-4342-A07C-585DA93A5728}">
      <dgm:prSet/>
      <dgm:spPr/>
      <dgm:t>
        <a:bodyPr/>
        <a:lstStyle/>
        <a:p>
          <a:endParaRPr lang="en-US">
            <a:solidFill>
              <a:schemeClr val="bg1"/>
            </a:solidFill>
            <a:effectLst>
              <a:outerShdw blurRad="38100" dist="38100" dir="2700000" algn="tl">
                <a:srgbClr val="000000">
                  <a:alpha val="43137"/>
                </a:srgbClr>
              </a:outerShdw>
            </a:effectLst>
          </a:endParaRPr>
        </a:p>
      </dgm:t>
    </dgm:pt>
    <dgm:pt modelId="{D930CF24-75AA-46E7-A838-B1BA40921002}">
      <dgm:prSet custT="1"/>
      <dgm:spPr>
        <a:solidFill>
          <a:schemeClr val="accent5">
            <a:lumMod val="20000"/>
            <a:lumOff val="80000"/>
          </a:schemeClr>
        </a:solidFill>
        <a:ln>
          <a:solidFill>
            <a:schemeClr val="accent2">
              <a:lumMod val="50000"/>
            </a:schemeClr>
          </a:solidFill>
        </a:ln>
      </dgm:spPr>
      <dgm:t>
        <a:bodyPr anchor="ctr"/>
        <a:lstStyle/>
        <a:p>
          <a:r>
            <a:rPr lang="en-US" sz="2100" dirty="0">
              <a:solidFill>
                <a:schemeClr val="tx1"/>
              </a:solidFill>
              <a:effectLst/>
              <a:latin typeface="+mj-lt"/>
              <a:cs typeface="Times New Roman" pitchFamily="18" charset="0"/>
            </a:rPr>
            <a:t>Call the Medicare Compliance Officer</a:t>
          </a:r>
        </a:p>
      </dgm:t>
    </dgm:pt>
    <dgm:pt modelId="{CE95109B-4BD1-4A14-AD12-C65979F717B7}" type="parTrans" cxnId="{088C241C-4C13-4297-9BF1-A3367EBED3C3}">
      <dgm:prSet/>
      <dgm:spPr/>
      <dgm:t>
        <a:bodyPr/>
        <a:lstStyle/>
        <a:p>
          <a:endParaRPr lang="en-US">
            <a:solidFill>
              <a:schemeClr val="bg1"/>
            </a:solidFill>
            <a:effectLst>
              <a:outerShdw blurRad="38100" dist="38100" dir="2700000" algn="tl">
                <a:srgbClr val="000000">
                  <a:alpha val="43137"/>
                </a:srgbClr>
              </a:outerShdw>
            </a:effectLst>
          </a:endParaRPr>
        </a:p>
      </dgm:t>
    </dgm:pt>
    <dgm:pt modelId="{9B9F7C5F-AFEF-4164-AE47-6B854843F9CF}" type="sibTrans" cxnId="{088C241C-4C13-4297-9BF1-A3367EBED3C3}">
      <dgm:prSet/>
      <dgm:spPr/>
      <dgm:t>
        <a:bodyPr/>
        <a:lstStyle/>
        <a:p>
          <a:endParaRPr lang="en-US">
            <a:solidFill>
              <a:schemeClr val="bg1"/>
            </a:solidFill>
            <a:effectLst>
              <a:outerShdw blurRad="38100" dist="38100" dir="2700000" algn="tl">
                <a:srgbClr val="000000">
                  <a:alpha val="43137"/>
                </a:srgbClr>
              </a:outerShdw>
            </a:effectLst>
          </a:endParaRPr>
        </a:p>
      </dgm:t>
    </dgm:pt>
    <dgm:pt modelId="{145B2F8B-8BA0-4B80-B440-E5C555D36975}">
      <dgm:prSet custT="1"/>
      <dgm:spPr>
        <a:solidFill>
          <a:schemeClr val="accent5">
            <a:lumMod val="20000"/>
            <a:lumOff val="80000"/>
          </a:schemeClr>
        </a:solidFill>
        <a:ln>
          <a:solidFill>
            <a:schemeClr val="accent2">
              <a:lumMod val="50000"/>
            </a:schemeClr>
          </a:solidFill>
        </a:ln>
      </dgm:spPr>
      <dgm:t>
        <a:bodyPr anchor="ctr"/>
        <a:lstStyle/>
        <a:p>
          <a:r>
            <a:rPr lang="en-US" sz="2100" dirty="0">
              <a:solidFill>
                <a:schemeClr val="tx1"/>
              </a:solidFill>
              <a:effectLst/>
              <a:latin typeface="+mj-lt"/>
              <a:cs typeface="Times New Roman" pitchFamily="18" charset="0"/>
            </a:rPr>
            <a:t>Make a report through your organization’s website</a:t>
          </a:r>
        </a:p>
      </dgm:t>
    </dgm:pt>
    <dgm:pt modelId="{FCB80E91-96DC-4E0E-9CF4-5453AD1E5409}" type="parTrans" cxnId="{E07D49F1-A6A6-44E7-A5C2-F3DBBEB83CEE}">
      <dgm:prSet/>
      <dgm:spPr/>
      <dgm:t>
        <a:bodyPr/>
        <a:lstStyle/>
        <a:p>
          <a:endParaRPr lang="en-US">
            <a:solidFill>
              <a:schemeClr val="bg1"/>
            </a:solidFill>
            <a:effectLst>
              <a:outerShdw blurRad="38100" dist="38100" dir="2700000" algn="tl">
                <a:srgbClr val="000000">
                  <a:alpha val="43137"/>
                </a:srgbClr>
              </a:outerShdw>
            </a:effectLst>
          </a:endParaRPr>
        </a:p>
      </dgm:t>
    </dgm:pt>
    <dgm:pt modelId="{BCC77199-05F2-498C-9135-16C590F0E7CB}" type="sibTrans" cxnId="{E07D49F1-A6A6-44E7-A5C2-F3DBBEB83CEE}">
      <dgm:prSet/>
      <dgm:spPr/>
      <dgm:t>
        <a:bodyPr/>
        <a:lstStyle/>
        <a:p>
          <a:endParaRPr lang="en-US">
            <a:solidFill>
              <a:schemeClr val="bg1"/>
            </a:solidFill>
            <a:effectLst>
              <a:outerShdw blurRad="38100" dist="38100" dir="2700000" algn="tl">
                <a:srgbClr val="000000">
                  <a:alpha val="43137"/>
                </a:srgbClr>
              </a:outerShdw>
            </a:effectLst>
          </a:endParaRPr>
        </a:p>
      </dgm:t>
    </dgm:pt>
    <dgm:pt modelId="{246ED247-ADC1-44F6-9DAB-67173BD01E56}">
      <dgm:prSet custT="1"/>
      <dgm:spPr>
        <a:solidFill>
          <a:schemeClr val="accent5">
            <a:lumMod val="20000"/>
            <a:lumOff val="80000"/>
          </a:schemeClr>
        </a:solidFill>
        <a:ln>
          <a:solidFill>
            <a:schemeClr val="accent2">
              <a:lumMod val="50000"/>
            </a:schemeClr>
          </a:solidFill>
        </a:ln>
      </dgm:spPr>
      <dgm:t>
        <a:bodyPr anchor="ctr"/>
        <a:lstStyle/>
        <a:p>
          <a:r>
            <a:rPr lang="en-US" sz="2100" dirty="0">
              <a:solidFill>
                <a:schemeClr val="tx1"/>
              </a:solidFill>
              <a:effectLst/>
              <a:latin typeface="+mj-lt"/>
              <a:cs typeface="Times New Roman" pitchFamily="18" charset="0"/>
            </a:rPr>
            <a:t>Call the Compliance Hotline.</a:t>
          </a:r>
        </a:p>
      </dgm:t>
    </dgm:pt>
    <dgm:pt modelId="{B73FC8EA-3D83-425A-826D-C8A5752B6555}" type="parTrans" cxnId="{2659E882-BD14-45F6-8F9E-B94BE1A1CF4F}">
      <dgm:prSet/>
      <dgm:spPr/>
      <dgm:t>
        <a:bodyPr/>
        <a:lstStyle/>
        <a:p>
          <a:endParaRPr lang="en-US">
            <a:solidFill>
              <a:schemeClr val="bg1"/>
            </a:solidFill>
            <a:effectLst>
              <a:outerShdw blurRad="38100" dist="38100" dir="2700000" algn="tl">
                <a:srgbClr val="000000">
                  <a:alpha val="43137"/>
                </a:srgbClr>
              </a:outerShdw>
            </a:effectLst>
          </a:endParaRPr>
        </a:p>
      </dgm:t>
    </dgm:pt>
    <dgm:pt modelId="{DDF11EA4-F296-4715-8CF1-C603A540AEFB}" type="sibTrans" cxnId="{2659E882-BD14-45F6-8F9E-B94BE1A1CF4F}">
      <dgm:prSet/>
      <dgm:spPr/>
      <dgm:t>
        <a:bodyPr/>
        <a:lstStyle/>
        <a:p>
          <a:endParaRPr lang="en-US">
            <a:solidFill>
              <a:schemeClr val="bg1"/>
            </a:solidFill>
            <a:effectLst>
              <a:outerShdw blurRad="38100" dist="38100" dir="2700000" algn="tl">
                <a:srgbClr val="000000">
                  <a:alpha val="43137"/>
                </a:srgbClr>
              </a:outerShdw>
            </a:effectLst>
          </a:endParaRPr>
        </a:p>
      </dgm:t>
    </dgm:pt>
    <dgm:pt modelId="{1FFFCBFF-B0C6-4BB1-9C15-E0A46111EA8D}">
      <dgm:prSet custT="1"/>
      <dgm:spPr>
        <a:solidFill>
          <a:schemeClr val="bg2"/>
        </a:solidFill>
        <a:ln>
          <a:solidFill>
            <a:schemeClr val="accent3">
              <a:lumMod val="50000"/>
            </a:schemeClr>
          </a:solidFill>
        </a:ln>
      </dgm:spPr>
      <dgm:t>
        <a:bodyPr anchor="ctr"/>
        <a:lstStyle/>
        <a:p>
          <a:r>
            <a:rPr lang="en-US" sz="2400" b="1" dirty="0">
              <a:solidFill>
                <a:schemeClr val="tx1"/>
              </a:solidFill>
              <a:effectLst/>
              <a:latin typeface="+mj-lt"/>
              <a:cs typeface="Times New Roman" pitchFamily="18" charset="0"/>
            </a:rPr>
            <a:t>First-Tier, Downstream, or Related Entity (FDR) Employees</a:t>
          </a:r>
        </a:p>
      </dgm:t>
    </dgm:pt>
    <dgm:pt modelId="{CFB3BFC6-2741-4850-98E1-D7588071C807}" type="parTrans" cxnId="{BA037040-C116-487E-BE35-808303FFAFE1}">
      <dgm:prSet/>
      <dgm:spPr/>
      <dgm:t>
        <a:bodyPr/>
        <a:lstStyle/>
        <a:p>
          <a:endParaRPr lang="en-US">
            <a:solidFill>
              <a:schemeClr val="bg1"/>
            </a:solidFill>
            <a:effectLst>
              <a:outerShdw blurRad="38100" dist="38100" dir="2700000" algn="tl">
                <a:srgbClr val="000000">
                  <a:alpha val="43137"/>
                </a:srgbClr>
              </a:outerShdw>
            </a:effectLst>
          </a:endParaRPr>
        </a:p>
      </dgm:t>
    </dgm:pt>
    <dgm:pt modelId="{6FB6F1D6-C3C5-475B-95E1-7CB99F817693}" type="sibTrans" cxnId="{BA037040-C116-487E-BE35-808303FFAFE1}">
      <dgm:prSet/>
      <dgm:spPr/>
      <dgm:t>
        <a:bodyPr/>
        <a:lstStyle/>
        <a:p>
          <a:endParaRPr lang="en-US">
            <a:solidFill>
              <a:schemeClr val="bg1"/>
            </a:solidFill>
            <a:effectLst>
              <a:outerShdw blurRad="38100" dist="38100" dir="2700000" algn="tl">
                <a:srgbClr val="000000">
                  <a:alpha val="43137"/>
                </a:srgbClr>
              </a:outerShdw>
            </a:effectLst>
          </a:endParaRPr>
        </a:p>
      </dgm:t>
    </dgm:pt>
    <dgm:pt modelId="{823F158B-FB0E-4FF6-AA66-EDEB0ACA398A}">
      <dgm:prSet custT="1"/>
      <dgm:spPr>
        <a:solidFill>
          <a:schemeClr val="bg2"/>
        </a:solidFill>
        <a:ln>
          <a:solidFill>
            <a:schemeClr val="accent3">
              <a:lumMod val="50000"/>
            </a:schemeClr>
          </a:solidFill>
        </a:ln>
      </dgm:spPr>
      <dgm:t>
        <a:bodyPr anchor="ctr"/>
        <a:lstStyle/>
        <a:p>
          <a:r>
            <a:rPr lang="en-US" sz="2100" dirty="0">
              <a:solidFill>
                <a:schemeClr val="tx1"/>
              </a:solidFill>
              <a:effectLst/>
              <a:latin typeface="+mj-lt"/>
              <a:cs typeface="Times New Roman" pitchFamily="18" charset="0"/>
            </a:rPr>
            <a:t>Talk to a Manager or Supervisor</a:t>
          </a:r>
        </a:p>
      </dgm:t>
    </dgm:pt>
    <dgm:pt modelId="{425E7A97-FE72-40A9-96AA-0CCA2D0547F4}" type="parTrans" cxnId="{CC1637C2-6525-43F7-B911-F320B3557F5B}">
      <dgm:prSet/>
      <dgm:spPr/>
      <dgm:t>
        <a:bodyPr/>
        <a:lstStyle/>
        <a:p>
          <a:endParaRPr lang="en-US">
            <a:solidFill>
              <a:schemeClr val="bg1"/>
            </a:solidFill>
            <a:effectLst>
              <a:outerShdw blurRad="38100" dist="38100" dir="2700000" algn="tl">
                <a:srgbClr val="000000">
                  <a:alpha val="43137"/>
                </a:srgbClr>
              </a:outerShdw>
            </a:effectLst>
          </a:endParaRPr>
        </a:p>
      </dgm:t>
    </dgm:pt>
    <dgm:pt modelId="{6BCEA4DD-2D20-4C6D-8906-C16D4A11D29B}" type="sibTrans" cxnId="{CC1637C2-6525-43F7-B911-F320B3557F5B}">
      <dgm:prSet/>
      <dgm:spPr/>
      <dgm:t>
        <a:bodyPr/>
        <a:lstStyle/>
        <a:p>
          <a:endParaRPr lang="en-US">
            <a:solidFill>
              <a:schemeClr val="bg1"/>
            </a:solidFill>
            <a:effectLst>
              <a:outerShdw blurRad="38100" dist="38100" dir="2700000" algn="tl">
                <a:srgbClr val="000000">
                  <a:alpha val="43137"/>
                </a:srgbClr>
              </a:outerShdw>
            </a:effectLst>
          </a:endParaRPr>
        </a:p>
      </dgm:t>
    </dgm:pt>
    <dgm:pt modelId="{BD769011-B683-4DBC-8D02-8177BC210B34}">
      <dgm:prSet custT="1"/>
      <dgm:spPr>
        <a:solidFill>
          <a:schemeClr val="bg2"/>
        </a:solidFill>
        <a:ln>
          <a:solidFill>
            <a:schemeClr val="accent3">
              <a:lumMod val="50000"/>
            </a:schemeClr>
          </a:solidFill>
        </a:ln>
      </dgm:spPr>
      <dgm:t>
        <a:bodyPr anchor="ctr"/>
        <a:lstStyle/>
        <a:p>
          <a:r>
            <a:rPr lang="en-US" sz="2100" dirty="0">
              <a:solidFill>
                <a:schemeClr val="tx1"/>
              </a:solidFill>
              <a:effectLst/>
              <a:latin typeface="+mj-lt"/>
              <a:cs typeface="Times New Roman" pitchFamily="18" charset="0"/>
            </a:rPr>
            <a:t>Call Your Ethics/Compliance Help Line</a:t>
          </a:r>
        </a:p>
      </dgm:t>
    </dgm:pt>
    <dgm:pt modelId="{435B5A87-2319-4163-AAF0-780C7B5EBC06}" type="parTrans" cxnId="{5985DB36-FDF6-4B04-B395-F5FEE60EBF5E}">
      <dgm:prSet/>
      <dgm:spPr/>
      <dgm:t>
        <a:bodyPr/>
        <a:lstStyle/>
        <a:p>
          <a:endParaRPr lang="en-US">
            <a:solidFill>
              <a:schemeClr val="bg1"/>
            </a:solidFill>
            <a:effectLst>
              <a:outerShdw blurRad="38100" dist="38100" dir="2700000" algn="tl">
                <a:srgbClr val="000000">
                  <a:alpha val="43137"/>
                </a:srgbClr>
              </a:outerShdw>
            </a:effectLst>
          </a:endParaRPr>
        </a:p>
      </dgm:t>
    </dgm:pt>
    <dgm:pt modelId="{F2D03ADE-855A-4A01-97ED-B8D712022D90}" type="sibTrans" cxnId="{5985DB36-FDF6-4B04-B395-F5FEE60EBF5E}">
      <dgm:prSet/>
      <dgm:spPr/>
      <dgm:t>
        <a:bodyPr/>
        <a:lstStyle/>
        <a:p>
          <a:endParaRPr lang="en-US">
            <a:solidFill>
              <a:schemeClr val="bg1"/>
            </a:solidFill>
            <a:effectLst>
              <a:outerShdw blurRad="38100" dist="38100" dir="2700000" algn="tl">
                <a:srgbClr val="000000">
                  <a:alpha val="43137"/>
                </a:srgbClr>
              </a:outerShdw>
            </a:effectLst>
          </a:endParaRPr>
        </a:p>
      </dgm:t>
    </dgm:pt>
    <dgm:pt modelId="{E72F8DE6-BA2B-42CD-9C79-51BBC5F4013C}">
      <dgm:prSet custT="1"/>
      <dgm:spPr>
        <a:solidFill>
          <a:schemeClr val="bg2"/>
        </a:solidFill>
        <a:ln>
          <a:solidFill>
            <a:schemeClr val="accent3">
              <a:lumMod val="50000"/>
            </a:schemeClr>
          </a:solidFill>
        </a:ln>
      </dgm:spPr>
      <dgm:t>
        <a:bodyPr anchor="ctr"/>
        <a:lstStyle/>
        <a:p>
          <a:r>
            <a:rPr lang="en-US" sz="2100" dirty="0">
              <a:solidFill>
                <a:schemeClr val="tx1"/>
              </a:solidFill>
              <a:effectLst/>
              <a:latin typeface="+mj-lt"/>
              <a:cs typeface="Times New Roman" pitchFamily="18" charset="0"/>
            </a:rPr>
            <a:t>Report to the Sponsor</a:t>
          </a:r>
        </a:p>
      </dgm:t>
    </dgm:pt>
    <dgm:pt modelId="{880B4B82-0D89-4A24-8222-9167585AA7D4}" type="parTrans" cxnId="{6D9423BD-C146-4270-9444-BC58D816C178}">
      <dgm:prSet/>
      <dgm:spPr/>
      <dgm:t>
        <a:bodyPr/>
        <a:lstStyle/>
        <a:p>
          <a:endParaRPr lang="en-US">
            <a:solidFill>
              <a:schemeClr val="bg1"/>
            </a:solidFill>
            <a:effectLst>
              <a:outerShdw blurRad="38100" dist="38100" dir="2700000" algn="tl">
                <a:srgbClr val="000000">
                  <a:alpha val="43137"/>
                </a:srgbClr>
              </a:outerShdw>
            </a:effectLst>
          </a:endParaRPr>
        </a:p>
      </dgm:t>
    </dgm:pt>
    <dgm:pt modelId="{CF1A92E6-2294-4775-8C61-48AF016FC285}" type="sibTrans" cxnId="{6D9423BD-C146-4270-9444-BC58D816C178}">
      <dgm:prSet/>
      <dgm:spPr/>
      <dgm:t>
        <a:bodyPr/>
        <a:lstStyle/>
        <a:p>
          <a:endParaRPr lang="en-US">
            <a:solidFill>
              <a:schemeClr val="bg1"/>
            </a:solidFill>
            <a:effectLst>
              <a:outerShdw blurRad="38100" dist="38100" dir="2700000" algn="tl">
                <a:srgbClr val="000000">
                  <a:alpha val="43137"/>
                </a:srgbClr>
              </a:outerShdw>
            </a:effectLst>
          </a:endParaRPr>
        </a:p>
      </dgm:t>
    </dgm:pt>
    <dgm:pt modelId="{15BD7B1B-D3C4-4ADE-BF88-0F1F691D504E}">
      <dgm:prSet phldrT="[Text]" custT="1"/>
      <dgm:spPr>
        <a:solidFill>
          <a:schemeClr val="accent5">
            <a:lumMod val="20000"/>
            <a:lumOff val="80000"/>
          </a:schemeClr>
        </a:solidFill>
        <a:ln>
          <a:solidFill>
            <a:schemeClr val="accent4">
              <a:lumMod val="50000"/>
            </a:schemeClr>
          </a:solidFill>
        </a:ln>
      </dgm:spPr>
      <dgm:t>
        <a:bodyPr/>
        <a:lstStyle/>
        <a:p>
          <a:pPr defTabSz="889000">
            <a:lnSpc>
              <a:spcPct val="90000"/>
            </a:lnSpc>
            <a:spcBef>
              <a:spcPct val="0"/>
            </a:spcBef>
            <a:spcAft>
              <a:spcPct val="35000"/>
            </a:spcAft>
          </a:pPr>
          <a:r>
            <a:rPr lang="en-US" sz="2400" b="1" dirty="0">
              <a:solidFill>
                <a:schemeClr val="tx1"/>
              </a:solidFill>
              <a:effectLst/>
              <a:latin typeface="+mj-lt"/>
              <a:cs typeface="Times New Roman" pitchFamily="18" charset="0"/>
            </a:rPr>
            <a:t>Beneficiaries</a:t>
          </a:r>
        </a:p>
      </dgm:t>
    </dgm:pt>
    <dgm:pt modelId="{FFB0DAB6-D6C2-420C-8F0F-95FA2FE9DCD7}" type="sibTrans" cxnId="{B84672CA-3EF9-484E-A9ED-CBDBB9D27674}">
      <dgm:prSet/>
      <dgm:spPr/>
      <dgm:t>
        <a:bodyPr/>
        <a:lstStyle/>
        <a:p>
          <a:endParaRPr lang="en-US">
            <a:solidFill>
              <a:schemeClr val="bg1"/>
            </a:solidFill>
            <a:effectLst>
              <a:outerShdw blurRad="38100" dist="38100" dir="2700000" algn="tl">
                <a:srgbClr val="000000">
                  <a:alpha val="43137"/>
                </a:srgbClr>
              </a:outerShdw>
            </a:effectLst>
          </a:endParaRPr>
        </a:p>
      </dgm:t>
    </dgm:pt>
    <dgm:pt modelId="{756750CD-7C4D-4D57-815B-68BFCFD6E265}" type="parTrans" cxnId="{B84672CA-3EF9-484E-A9ED-CBDBB9D27674}">
      <dgm:prSet/>
      <dgm:spPr/>
      <dgm:t>
        <a:bodyPr/>
        <a:lstStyle/>
        <a:p>
          <a:endParaRPr lang="en-US">
            <a:solidFill>
              <a:schemeClr val="bg1"/>
            </a:solidFill>
            <a:effectLst>
              <a:outerShdw blurRad="38100" dist="38100" dir="2700000" algn="tl">
                <a:srgbClr val="000000">
                  <a:alpha val="43137"/>
                </a:srgbClr>
              </a:outerShdw>
            </a:effectLst>
          </a:endParaRPr>
        </a:p>
      </dgm:t>
    </dgm:pt>
    <dgm:pt modelId="{664398F7-7068-4FA1-BF5D-3A9D4CD145D1}">
      <dgm:prSet custT="1"/>
      <dgm:spPr>
        <a:solidFill>
          <a:schemeClr val="accent5">
            <a:lumMod val="20000"/>
            <a:lumOff val="80000"/>
          </a:schemeClr>
        </a:solidFill>
        <a:ln>
          <a:solidFill>
            <a:schemeClr val="accent4">
              <a:lumMod val="50000"/>
            </a:schemeClr>
          </a:solidFill>
        </a:ln>
      </dgm:spPr>
      <dgm:t>
        <a:bodyPr anchor="ctr"/>
        <a:lstStyle/>
        <a:p>
          <a:r>
            <a:rPr lang="en-US" sz="2100" dirty="0">
              <a:solidFill>
                <a:schemeClr val="tx1"/>
              </a:solidFill>
              <a:effectLst/>
              <a:latin typeface="+mj-lt"/>
              <a:cs typeface="Times New Roman" pitchFamily="18" charset="0"/>
            </a:rPr>
            <a:t>Call the Sponsor’s Compliance Hotline or Customer Service</a:t>
          </a:r>
          <a:endParaRPr lang="en-US" sz="2100" dirty="0">
            <a:solidFill>
              <a:schemeClr val="tx1"/>
            </a:solidFill>
            <a:effectLst/>
            <a:latin typeface="+mj-lt"/>
          </a:endParaRPr>
        </a:p>
      </dgm:t>
    </dgm:pt>
    <dgm:pt modelId="{0D87D654-5DBF-4515-9299-A832EAC5F0BE}" type="parTrans" cxnId="{56858D8A-3A12-4F7B-91FA-7E6F6E53C737}">
      <dgm:prSet/>
      <dgm:spPr/>
      <dgm:t>
        <a:bodyPr/>
        <a:lstStyle/>
        <a:p>
          <a:endParaRPr lang="en-US">
            <a:solidFill>
              <a:schemeClr val="bg1"/>
            </a:solidFill>
            <a:effectLst>
              <a:outerShdw blurRad="38100" dist="38100" dir="2700000" algn="tl">
                <a:srgbClr val="000000">
                  <a:alpha val="43137"/>
                </a:srgbClr>
              </a:outerShdw>
            </a:effectLst>
          </a:endParaRPr>
        </a:p>
      </dgm:t>
    </dgm:pt>
    <dgm:pt modelId="{D525970A-B0D6-4F1C-98C7-A9E037A3C58C}" type="sibTrans" cxnId="{56858D8A-3A12-4F7B-91FA-7E6F6E53C737}">
      <dgm:prSet/>
      <dgm:spPr/>
      <dgm:t>
        <a:bodyPr/>
        <a:lstStyle/>
        <a:p>
          <a:endParaRPr lang="en-US">
            <a:solidFill>
              <a:schemeClr val="bg1"/>
            </a:solidFill>
            <a:effectLst>
              <a:outerShdw blurRad="38100" dist="38100" dir="2700000" algn="tl">
                <a:srgbClr val="000000">
                  <a:alpha val="43137"/>
                </a:srgbClr>
              </a:outerShdw>
            </a:effectLst>
          </a:endParaRPr>
        </a:p>
      </dgm:t>
    </dgm:pt>
    <dgm:pt modelId="{A9C627A5-CE61-4184-8B03-72CF368EE72F}">
      <dgm:prSet custT="1"/>
      <dgm:spPr>
        <a:solidFill>
          <a:schemeClr val="accent5">
            <a:lumMod val="20000"/>
            <a:lumOff val="80000"/>
          </a:schemeClr>
        </a:solidFill>
        <a:ln>
          <a:solidFill>
            <a:schemeClr val="accent4">
              <a:lumMod val="50000"/>
            </a:schemeClr>
          </a:solidFill>
        </a:ln>
      </dgm:spPr>
      <dgm:t>
        <a:bodyPr anchor="ctr"/>
        <a:lstStyle/>
        <a:p>
          <a:r>
            <a:rPr lang="en-US" sz="2100" dirty="0">
              <a:solidFill>
                <a:schemeClr val="tx1"/>
              </a:solidFill>
              <a:effectLst/>
              <a:latin typeface="+mj-lt"/>
              <a:cs typeface="Times New Roman" pitchFamily="18" charset="0"/>
            </a:rPr>
            <a:t>Make a report through the Sponsor’s website</a:t>
          </a:r>
        </a:p>
      </dgm:t>
    </dgm:pt>
    <dgm:pt modelId="{5F8ACFD7-7946-4B90-810B-2CD1A8E65518}" type="parTrans" cxnId="{30438F0C-8FDE-4B7A-82BC-F062FAA93537}">
      <dgm:prSet/>
      <dgm:spPr/>
      <dgm:t>
        <a:bodyPr/>
        <a:lstStyle/>
        <a:p>
          <a:endParaRPr lang="en-US">
            <a:solidFill>
              <a:schemeClr val="bg1"/>
            </a:solidFill>
            <a:effectLst>
              <a:outerShdw blurRad="38100" dist="38100" dir="2700000" algn="tl">
                <a:srgbClr val="000000">
                  <a:alpha val="43137"/>
                </a:srgbClr>
              </a:outerShdw>
            </a:effectLst>
          </a:endParaRPr>
        </a:p>
      </dgm:t>
    </dgm:pt>
    <dgm:pt modelId="{F9B67E91-E8B7-4F3F-A895-6654B6EFA494}" type="sibTrans" cxnId="{30438F0C-8FDE-4B7A-82BC-F062FAA93537}">
      <dgm:prSet/>
      <dgm:spPr/>
      <dgm:t>
        <a:bodyPr/>
        <a:lstStyle/>
        <a:p>
          <a:endParaRPr lang="en-US">
            <a:solidFill>
              <a:schemeClr val="bg1"/>
            </a:solidFill>
            <a:effectLst>
              <a:outerShdw blurRad="38100" dist="38100" dir="2700000" algn="tl">
                <a:srgbClr val="000000">
                  <a:alpha val="43137"/>
                </a:srgbClr>
              </a:outerShdw>
            </a:effectLst>
          </a:endParaRPr>
        </a:p>
      </dgm:t>
    </dgm:pt>
    <dgm:pt modelId="{E671BCA2-4B43-4FAA-A6A2-38BF804AFE8A}">
      <dgm:prSet custT="1"/>
      <dgm:spPr>
        <a:solidFill>
          <a:schemeClr val="accent5">
            <a:lumMod val="20000"/>
            <a:lumOff val="80000"/>
          </a:schemeClr>
        </a:solidFill>
        <a:ln>
          <a:solidFill>
            <a:schemeClr val="accent4">
              <a:lumMod val="50000"/>
            </a:schemeClr>
          </a:solidFill>
        </a:ln>
      </dgm:spPr>
      <dgm:t>
        <a:bodyPr anchor="ctr"/>
        <a:lstStyle/>
        <a:p>
          <a:r>
            <a:rPr lang="en-US" sz="2100" dirty="0">
              <a:solidFill>
                <a:schemeClr val="tx1"/>
              </a:solidFill>
              <a:effectLst/>
              <a:latin typeface="+mj-lt"/>
              <a:cs typeface="Times New Roman" pitchFamily="18" charset="0"/>
            </a:rPr>
            <a:t>Call 1-800-Medicare</a:t>
          </a:r>
        </a:p>
      </dgm:t>
    </dgm:pt>
    <dgm:pt modelId="{C817A006-4B22-4178-9BA5-C829D056D105}" type="parTrans" cxnId="{A4ACFEDF-0344-48A7-8763-521BB5D58248}">
      <dgm:prSet/>
      <dgm:spPr/>
      <dgm:t>
        <a:bodyPr/>
        <a:lstStyle/>
        <a:p>
          <a:endParaRPr lang="en-US">
            <a:solidFill>
              <a:schemeClr val="bg1"/>
            </a:solidFill>
            <a:effectLst>
              <a:outerShdw blurRad="38100" dist="38100" dir="2700000" algn="tl">
                <a:srgbClr val="000000">
                  <a:alpha val="43137"/>
                </a:srgbClr>
              </a:outerShdw>
            </a:effectLst>
          </a:endParaRPr>
        </a:p>
      </dgm:t>
    </dgm:pt>
    <dgm:pt modelId="{21E19188-71BE-4F0D-8B01-03830C8CD240}" type="sibTrans" cxnId="{A4ACFEDF-0344-48A7-8763-521BB5D58248}">
      <dgm:prSet/>
      <dgm:spPr/>
      <dgm:t>
        <a:bodyPr/>
        <a:lstStyle/>
        <a:p>
          <a:endParaRPr lang="en-US">
            <a:solidFill>
              <a:schemeClr val="bg1"/>
            </a:solidFill>
            <a:effectLst>
              <a:outerShdw blurRad="38100" dist="38100" dir="2700000" algn="tl">
                <a:srgbClr val="000000">
                  <a:alpha val="43137"/>
                </a:srgbClr>
              </a:outerShdw>
            </a:effectLst>
          </a:endParaRPr>
        </a:p>
      </dgm:t>
    </dgm:pt>
    <dgm:pt modelId="{3FDE5045-C26F-44B0-8B8F-9E83E0BA5527}" type="pres">
      <dgm:prSet presAssocID="{DFA4F123-81AB-47A2-910F-8AE00B4AB7EF}" presName="Name0" presStyleCnt="0">
        <dgm:presLayoutVars>
          <dgm:dir/>
          <dgm:resizeHandles val="exact"/>
        </dgm:presLayoutVars>
      </dgm:prSet>
      <dgm:spPr/>
    </dgm:pt>
    <dgm:pt modelId="{C5F7E61E-814C-4967-BF38-7CDF0BCDEAF3}" type="pres">
      <dgm:prSet presAssocID="{31511765-A753-4D2C-B2CB-EEDC3C3F5CEF}" presName="node" presStyleLbl="node1" presStyleIdx="0" presStyleCnt="3">
        <dgm:presLayoutVars>
          <dgm:bulletEnabled val="1"/>
        </dgm:presLayoutVars>
      </dgm:prSet>
      <dgm:spPr/>
    </dgm:pt>
    <dgm:pt modelId="{099E6F59-5F2D-418A-8BD8-E88CB1681732}" type="pres">
      <dgm:prSet presAssocID="{7C07709E-B9A2-4978-A696-3A5325F417F8}" presName="sibTrans" presStyleCnt="0"/>
      <dgm:spPr/>
    </dgm:pt>
    <dgm:pt modelId="{31E7197F-BD1F-4C22-BE31-C72D0E1BABD6}" type="pres">
      <dgm:prSet presAssocID="{1FFFCBFF-B0C6-4BB1-9C15-E0A46111EA8D}" presName="node" presStyleLbl="node1" presStyleIdx="1" presStyleCnt="3">
        <dgm:presLayoutVars>
          <dgm:bulletEnabled val="1"/>
        </dgm:presLayoutVars>
      </dgm:prSet>
      <dgm:spPr/>
    </dgm:pt>
    <dgm:pt modelId="{12E8A236-2E36-463A-8E0F-827C4667C55C}" type="pres">
      <dgm:prSet presAssocID="{6FB6F1D6-C3C5-475B-95E1-7CB99F817693}" presName="sibTrans" presStyleCnt="0"/>
      <dgm:spPr/>
    </dgm:pt>
    <dgm:pt modelId="{E8DA521E-42E8-49D9-8D31-58F084BB6D3A}" type="pres">
      <dgm:prSet presAssocID="{15BD7B1B-D3C4-4ADE-BF88-0F1F691D504E}" presName="node" presStyleLbl="node1" presStyleIdx="2" presStyleCnt="3">
        <dgm:presLayoutVars>
          <dgm:bulletEnabled val="1"/>
        </dgm:presLayoutVars>
      </dgm:prSet>
      <dgm:spPr/>
    </dgm:pt>
  </dgm:ptLst>
  <dgm:cxnLst>
    <dgm:cxn modelId="{30438F0C-8FDE-4B7A-82BC-F062FAA93537}" srcId="{15BD7B1B-D3C4-4ADE-BF88-0F1F691D504E}" destId="{A9C627A5-CE61-4184-8B03-72CF368EE72F}" srcOrd="1" destOrd="0" parTransId="{5F8ACFD7-7946-4B90-810B-2CD1A8E65518}" sibTransId="{F9B67E91-E8B7-4F3F-A895-6654B6EFA494}"/>
    <dgm:cxn modelId="{1019B70C-8141-4779-9FF5-254722FE1C1D}" type="presOf" srcId="{E72F8DE6-BA2B-42CD-9C79-51BBC5F4013C}" destId="{31E7197F-BD1F-4C22-BE31-C72D0E1BABD6}" srcOrd="0" destOrd="3" presId="urn:microsoft.com/office/officeart/2005/8/layout/hList6"/>
    <dgm:cxn modelId="{088C241C-4C13-4297-9BF1-A3367EBED3C3}" srcId="{31511765-A753-4D2C-B2CB-EEDC3C3F5CEF}" destId="{D930CF24-75AA-46E7-A838-B1BA40921002}" srcOrd="0" destOrd="0" parTransId="{CE95109B-4BD1-4A14-AD12-C65979F717B7}" sibTransId="{9B9F7C5F-AFEF-4164-AE47-6B854843F9CF}"/>
    <dgm:cxn modelId="{6387D022-B5EE-4342-A07C-585DA93A5728}" srcId="{DFA4F123-81AB-47A2-910F-8AE00B4AB7EF}" destId="{31511765-A753-4D2C-B2CB-EEDC3C3F5CEF}" srcOrd="0" destOrd="0" parTransId="{9944F788-70CB-4C4E-A2A4-36B6A74AD15E}" sibTransId="{7C07709E-B9A2-4978-A696-3A5325F417F8}"/>
    <dgm:cxn modelId="{03333826-E6B2-4573-A9B7-E787C8EAFF77}" type="presOf" srcId="{1FFFCBFF-B0C6-4BB1-9C15-E0A46111EA8D}" destId="{31E7197F-BD1F-4C22-BE31-C72D0E1BABD6}" srcOrd="0" destOrd="0" presId="urn:microsoft.com/office/officeart/2005/8/layout/hList6"/>
    <dgm:cxn modelId="{5EBCE12B-BD95-4AE7-899E-23E0DC814BEB}" type="presOf" srcId="{DFA4F123-81AB-47A2-910F-8AE00B4AB7EF}" destId="{3FDE5045-C26F-44B0-8B8F-9E83E0BA5527}" srcOrd="0" destOrd="0" presId="urn:microsoft.com/office/officeart/2005/8/layout/hList6"/>
    <dgm:cxn modelId="{5985DB36-FDF6-4B04-B395-F5FEE60EBF5E}" srcId="{1FFFCBFF-B0C6-4BB1-9C15-E0A46111EA8D}" destId="{BD769011-B683-4DBC-8D02-8177BC210B34}" srcOrd="1" destOrd="0" parTransId="{435B5A87-2319-4163-AAF0-780C7B5EBC06}" sibTransId="{F2D03ADE-855A-4A01-97ED-B8D712022D90}"/>
    <dgm:cxn modelId="{BA037040-C116-487E-BE35-808303FFAFE1}" srcId="{DFA4F123-81AB-47A2-910F-8AE00B4AB7EF}" destId="{1FFFCBFF-B0C6-4BB1-9C15-E0A46111EA8D}" srcOrd="1" destOrd="0" parTransId="{CFB3BFC6-2741-4850-98E1-D7588071C807}" sibTransId="{6FB6F1D6-C3C5-475B-95E1-7CB99F817693}"/>
    <dgm:cxn modelId="{5C611E52-1BBE-4AFC-9831-8666EEC75AAA}" type="presOf" srcId="{A9C627A5-CE61-4184-8B03-72CF368EE72F}" destId="{E8DA521E-42E8-49D9-8D31-58F084BB6D3A}" srcOrd="0" destOrd="2" presId="urn:microsoft.com/office/officeart/2005/8/layout/hList6"/>
    <dgm:cxn modelId="{44B12675-16B4-4CD7-B868-D49771FE3679}" type="presOf" srcId="{246ED247-ADC1-44F6-9DAB-67173BD01E56}" destId="{C5F7E61E-814C-4967-BF38-7CDF0BCDEAF3}" srcOrd="0" destOrd="3" presId="urn:microsoft.com/office/officeart/2005/8/layout/hList6"/>
    <dgm:cxn modelId="{C9A22659-049E-4E4A-96F7-50920645D705}" type="presOf" srcId="{31511765-A753-4D2C-B2CB-EEDC3C3F5CEF}" destId="{C5F7E61E-814C-4967-BF38-7CDF0BCDEAF3}" srcOrd="0" destOrd="0" presId="urn:microsoft.com/office/officeart/2005/8/layout/hList6"/>
    <dgm:cxn modelId="{45AADF79-7B5B-4B40-B2EA-2612BD947610}" type="presOf" srcId="{E671BCA2-4B43-4FAA-A6A2-38BF804AFE8A}" destId="{E8DA521E-42E8-49D9-8D31-58F084BB6D3A}" srcOrd="0" destOrd="3" presId="urn:microsoft.com/office/officeart/2005/8/layout/hList6"/>
    <dgm:cxn modelId="{2659E882-BD14-45F6-8F9E-B94BE1A1CF4F}" srcId="{31511765-A753-4D2C-B2CB-EEDC3C3F5CEF}" destId="{246ED247-ADC1-44F6-9DAB-67173BD01E56}" srcOrd="2" destOrd="0" parTransId="{B73FC8EA-3D83-425A-826D-C8A5752B6555}" sibTransId="{DDF11EA4-F296-4715-8CF1-C603A540AEFB}"/>
    <dgm:cxn modelId="{56858D8A-3A12-4F7B-91FA-7E6F6E53C737}" srcId="{15BD7B1B-D3C4-4ADE-BF88-0F1F691D504E}" destId="{664398F7-7068-4FA1-BF5D-3A9D4CD145D1}" srcOrd="0" destOrd="0" parTransId="{0D87D654-5DBF-4515-9299-A832EAC5F0BE}" sibTransId="{D525970A-B0D6-4F1C-98C7-A9E037A3C58C}"/>
    <dgm:cxn modelId="{45112891-EBC8-4773-A24B-6BD5B92ABA34}" type="presOf" srcId="{D930CF24-75AA-46E7-A838-B1BA40921002}" destId="{C5F7E61E-814C-4967-BF38-7CDF0BCDEAF3}" srcOrd="0" destOrd="1" presId="urn:microsoft.com/office/officeart/2005/8/layout/hList6"/>
    <dgm:cxn modelId="{B15B37AD-657A-40D7-A15E-4C4F91592AAC}" type="presOf" srcId="{BD769011-B683-4DBC-8D02-8177BC210B34}" destId="{31E7197F-BD1F-4C22-BE31-C72D0E1BABD6}" srcOrd="0" destOrd="2" presId="urn:microsoft.com/office/officeart/2005/8/layout/hList6"/>
    <dgm:cxn modelId="{6D9423BD-C146-4270-9444-BC58D816C178}" srcId="{1FFFCBFF-B0C6-4BB1-9C15-E0A46111EA8D}" destId="{E72F8DE6-BA2B-42CD-9C79-51BBC5F4013C}" srcOrd="2" destOrd="0" parTransId="{880B4B82-0D89-4A24-8222-9167585AA7D4}" sibTransId="{CF1A92E6-2294-4775-8C61-48AF016FC285}"/>
    <dgm:cxn modelId="{CC1637C2-6525-43F7-B911-F320B3557F5B}" srcId="{1FFFCBFF-B0C6-4BB1-9C15-E0A46111EA8D}" destId="{823F158B-FB0E-4FF6-AA66-EDEB0ACA398A}" srcOrd="0" destOrd="0" parTransId="{425E7A97-FE72-40A9-96AA-0CCA2D0547F4}" sibTransId="{6BCEA4DD-2D20-4C6D-8906-C16D4A11D29B}"/>
    <dgm:cxn modelId="{B84672CA-3EF9-484E-A9ED-CBDBB9D27674}" srcId="{DFA4F123-81AB-47A2-910F-8AE00B4AB7EF}" destId="{15BD7B1B-D3C4-4ADE-BF88-0F1F691D504E}" srcOrd="2" destOrd="0" parTransId="{756750CD-7C4D-4D57-815B-68BFCFD6E265}" sibTransId="{FFB0DAB6-D6C2-420C-8F0F-95FA2FE9DCD7}"/>
    <dgm:cxn modelId="{A3D1DCD9-463C-4C9F-8A78-0948BAC3E813}" type="presOf" srcId="{664398F7-7068-4FA1-BF5D-3A9D4CD145D1}" destId="{E8DA521E-42E8-49D9-8D31-58F084BB6D3A}" srcOrd="0" destOrd="1" presId="urn:microsoft.com/office/officeart/2005/8/layout/hList6"/>
    <dgm:cxn modelId="{02E76DDA-E93C-4FF3-A40A-289894A67B34}" type="presOf" srcId="{823F158B-FB0E-4FF6-AA66-EDEB0ACA398A}" destId="{31E7197F-BD1F-4C22-BE31-C72D0E1BABD6}" srcOrd="0" destOrd="1" presId="urn:microsoft.com/office/officeart/2005/8/layout/hList6"/>
    <dgm:cxn modelId="{A4ACFEDF-0344-48A7-8763-521BB5D58248}" srcId="{15BD7B1B-D3C4-4ADE-BF88-0F1F691D504E}" destId="{E671BCA2-4B43-4FAA-A6A2-38BF804AFE8A}" srcOrd="2" destOrd="0" parTransId="{C817A006-4B22-4178-9BA5-C829D056D105}" sibTransId="{21E19188-71BE-4F0D-8B01-03830C8CD240}"/>
    <dgm:cxn modelId="{F4CA29E5-6394-49B5-8E5F-AA393B4785E3}" type="presOf" srcId="{15BD7B1B-D3C4-4ADE-BF88-0F1F691D504E}" destId="{E8DA521E-42E8-49D9-8D31-58F084BB6D3A}" srcOrd="0" destOrd="0" presId="urn:microsoft.com/office/officeart/2005/8/layout/hList6"/>
    <dgm:cxn modelId="{A945B8EA-AD44-41EB-BF49-150BBB14E0B8}" type="presOf" srcId="{145B2F8B-8BA0-4B80-B440-E5C555D36975}" destId="{C5F7E61E-814C-4967-BF38-7CDF0BCDEAF3}" srcOrd="0" destOrd="2" presId="urn:microsoft.com/office/officeart/2005/8/layout/hList6"/>
    <dgm:cxn modelId="{E07D49F1-A6A6-44E7-A5C2-F3DBBEB83CEE}" srcId="{31511765-A753-4D2C-B2CB-EEDC3C3F5CEF}" destId="{145B2F8B-8BA0-4B80-B440-E5C555D36975}" srcOrd="1" destOrd="0" parTransId="{FCB80E91-96DC-4E0E-9CF4-5453AD1E5409}" sibTransId="{BCC77199-05F2-498C-9135-16C590F0E7CB}"/>
    <dgm:cxn modelId="{63302FBA-D718-4E35-9409-1EC62680DC3D}" type="presParOf" srcId="{3FDE5045-C26F-44B0-8B8F-9E83E0BA5527}" destId="{C5F7E61E-814C-4967-BF38-7CDF0BCDEAF3}" srcOrd="0" destOrd="0" presId="urn:microsoft.com/office/officeart/2005/8/layout/hList6"/>
    <dgm:cxn modelId="{46F5B6C4-6986-4037-8DE1-CE5648769E20}" type="presParOf" srcId="{3FDE5045-C26F-44B0-8B8F-9E83E0BA5527}" destId="{099E6F59-5F2D-418A-8BD8-E88CB1681732}" srcOrd="1" destOrd="0" presId="urn:microsoft.com/office/officeart/2005/8/layout/hList6"/>
    <dgm:cxn modelId="{4FA3E74D-EA53-4350-90E7-EB8D2C26C128}" type="presParOf" srcId="{3FDE5045-C26F-44B0-8B8F-9E83E0BA5527}" destId="{31E7197F-BD1F-4C22-BE31-C72D0E1BABD6}" srcOrd="2" destOrd="0" presId="urn:microsoft.com/office/officeart/2005/8/layout/hList6"/>
    <dgm:cxn modelId="{05ED00E7-705F-43CB-A43E-1CDA3A3B2384}" type="presParOf" srcId="{3FDE5045-C26F-44B0-8B8F-9E83E0BA5527}" destId="{12E8A236-2E36-463A-8E0F-827C4667C55C}" srcOrd="3" destOrd="0" presId="urn:microsoft.com/office/officeart/2005/8/layout/hList6"/>
    <dgm:cxn modelId="{B060FAE4-D085-4493-BD0E-530816D27276}" type="presParOf" srcId="{3FDE5045-C26F-44B0-8B8F-9E83E0BA5527}" destId="{E8DA521E-42E8-49D9-8D31-58F084BB6D3A}" srcOrd="4" destOrd="0" presId="urn:microsoft.com/office/officeart/2005/8/layout/hList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F2DEE3-F4D2-40FC-8911-5477151FB030}" type="doc">
      <dgm:prSet loTypeId="urn:microsoft.com/office/officeart/2005/8/layout/chevron1" loCatId="process" qsTypeId="urn:microsoft.com/office/officeart/2005/8/quickstyle/simple3" qsCatId="simple" csTypeId="urn:microsoft.com/office/officeart/2005/8/colors/accent3_3" csCatId="accent3" phldr="1"/>
      <dgm:spPr/>
    </dgm:pt>
    <dgm:pt modelId="{03FD9113-9E13-4685-B788-FF6D21B0D05C}">
      <dgm:prSet phldrT="[Text]" custT="1"/>
      <dgm:spPr/>
      <dgm:t>
        <a:bodyPr/>
        <a:lstStyle/>
        <a:p>
          <a:r>
            <a:rPr lang="en-US" sz="2000" dirty="0"/>
            <a:t>After non-compliance is been detected…</a:t>
          </a:r>
        </a:p>
      </dgm:t>
    </dgm:pt>
    <dgm:pt modelId="{0A1D49CD-4D4A-47F5-8AC0-08EAC91749E6}" type="parTrans" cxnId="{2B49DB50-8881-4CAA-92FF-1CD409DB7620}">
      <dgm:prSet/>
      <dgm:spPr/>
      <dgm:t>
        <a:bodyPr/>
        <a:lstStyle/>
        <a:p>
          <a:endParaRPr lang="en-US" sz="2000">
            <a:solidFill>
              <a:schemeClr val="tx1"/>
            </a:solidFill>
          </a:endParaRPr>
        </a:p>
      </dgm:t>
    </dgm:pt>
    <dgm:pt modelId="{1161C8B2-43EB-48C2-BD05-16A7035132B4}" type="sibTrans" cxnId="{2B49DB50-8881-4CAA-92FF-1CD409DB7620}">
      <dgm:prSet/>
      <dgm:spPr/>
      <dgm:t>
        <a:bodyPr/>
        <a:lstStyle/>
        <a:p>
          <a:endParaRPr lang="en-US" sz="2000">
            <a:solidFill>
              <a:schemeClr val="tx1"/>
            </a:solidFill>
          </a:endParaRPr>
        </a:p>
      </dgm:t>
    </dgm:pt>
    <dgm:pt modelId="{AAF089EB-596F-4815-82BF-301014687010}">
      <dgm:prSet phldrT="[Text]" custT="1"/>
      <dgm:spPr/>
      <dgm:t>
        <a:bodyPr/>
        <a:lstStyle/>
        <a:p>
          <a:r>
            <a:rPr lang="en-US" sz="2100" dirty="0"/>
            <a:t>It must be investigated immediately…</a:t>
          </a:r>
        </a:p>
      </dgm:t>
    </dgm:pt>
    <dgm:pt modelId="{E1982BE2-BADD-49D2-BEFB-AD3FE434477E}" type="parTrans" cxnId="{DC15BBDA-7571-4CB4-8F9D-B06692E9422E}">
      <dgm:prSet/>
      <dgm:spPr/>
      <dgm:t>
        <a:bodyPr/>
        <a:lstStyle/>
        <a:p>
          <a:endParaRPr lang="en-US" sz="2000">
            <a:solidFill>
              <a:schemeClr val="tx1"/>
            </a:solidFill>
          </a:endParaRPr>
        </a:p>
      </dgm:t>
    </dgm:pt>
    <dgm:pt modelId="{75C5AD1F-FC2B-474D-B925-73D970E0C636}" type="sibTrans" cxnId="{DC15BBDA-7571-4CB4-8F9D-B06692E9422E}">
      <dgm:prSet/>
      <dgm:spPr/>
      <dgm:t>
        <a:bodyPr/>
        <a:lstStyle/>
        <a:p>
          <a:endParaRPr lang="en-US" sz="2000">
            <a:solidFill>
              <a:schemeClr val="tx1"/>
            </a:solidFill>
          </a:endParaRPr>
        </a:p>
      </dgm:t>
    </dgm:pt>
    <dgm:pt modelId="{11F5F392-383D-4692-8ED4-DC85E68E59AD}">
      <dgm:prSet phldrT="[Text]" custT="1"/>
      <dgm:spPr/>
      <dgm:t>
        <a:bodyPr/>
        <a:lstStyle/>
        <a:p>
          <a:r>
            <a:rPr lang="en-US" sz="2100" dirty="0"/>
            <a:t>And promptly corrected</a:t>
          </a:r>
        </a:p>
      </dgm:t>
    </dgm:pt>
    <dgm:pt modelId="{71EB4B51-C907-4831-8752-09011D1B6396}" type="parTrans" cxnId="{B6BC440E-DDE8-4E09-BD44-5588C7D20A38}">
      <dgm:prSet/>
      <dgm:spPr/>
      <dgm:t>
        <a:bodyPr/>
        <a:lstStyle/>
        <a:p>
          <a:endParaRPr lang="en-US" sz="2000">
            <a:solidFill>
              <a:schemeClr val="tx1"/>
            </a:solidFill>
          </a:endParaRPr>
        </a:p>
      </dgm:t>
    </dgm:pt>
    <dgm:pt modelId="{75D94FE4-8528-431F-A201-517D3A2FE086}" type="sibTrans" cxnId="{B6BC440E-DDE8-4E09-BD44-5588C7D20A38}">
      <dgm:prSet/>
      <dgm:spPr/>
      <dgm:t>
        <a:bodyPr/>
        <a:lstStyle/>
        <a:p>
          <a:endParaRPr lang="en-US" sz="2000">
            <a:solidFill>
              <a:schemeClr val="tx1"/>
            </a:solidFill>
          </a:endParaRPr>
        </a:p>
      </dgm:t>
    </dgm:pt>
    <dgm:pt modelId="{301C212E-79EA-42B9-8C40-498058F23889}" type="pres">
      <dgm:prSet presAssocID="{1DF2DEE3-F4D2-40FC-8911-5477151FB030}" presName="Name0" presStyleCnt="0">
        <dgm:presLayoutVars>
          <dgm:dir/>
          <dgm:animLvl val="lvl"/>
          <dgm:resizeHandles val="exact"/>
        </dgm:presLayoutVars>
      </dgm:prSet>
      <dgm:spPr/>
    </dgm:pt>
    <dgm:pt modelId="{2ACC502F-B53C-41DE-94EC-8B52B80C2899}" type="pres">
      <dgm:prSet presAssocID="{03FD9113-9E13-4685-B788-FF6D21B0D05C}" presName="parTxOnly" presStyleLbl="node1" presStyleIdx="0" presStyleCnt="3">
        <dgm:presLayoutVars>
          <dgm:chMax val="0"/>
          <dgm:chPref val="0"/>
          <dgm:bulletEnabled val="1"/>
        </dgm:presLayoutVars>
      </dgm:prSet>
      <dgm:spPr/>
    </dgm:pt>
    <dgm:pt modelId="{C4B6DE26-FB75-47DB-9B8D-BFF72770303D}" type="pres">
      <dgm:prSet presAssocID="{1161C8B2-43EB-48C2-BD05-16A7035132B4}" presName="parTxOnlySpace" presStyleCnt="0"/>
      <dgm:spPr/>
    </dgm:pt>
    <dgm:pt modelId="{55DBB32E-8373-4ECE-A9A6-762B403D36FA}" type="pres">
      <dgm:prSet presAssocID="{AAF089EB-596F-4815-82BF-301014687010}" presName="parTxOnly" presStyleLbl="node1" presStyleIdx="1" presStyleCnt="3">
        <dgm:presLayoutVars>
          <dgm:chMax val="0"/>
          <dgm:chPref val="0"/>
          <dgm:bulletEnabled val="1"/>
        </dgm:presLayoutVars>
      </dgm:prSet>
      <dgm:spPr/>
    </dgm:pt>
    <dgm:pt modelId="{AE672B64-3EF1-4215-83A4-8FA3FA15248C}" type="pres">
      <dgm:prSet presAssocID="{75C5AD1F-FC2B-474D-B925-73D970E0C636}" presName="parTxOnlySpace" presStyleCnt="0"/>
      <dgm:spPr/>
    </dgm:pt>
    <dgm:pt modelId="{313F83F7-7FFE-46D8-A0C8-F6D00E0EE126}" type="pres">
      <dgm:prSet presAssocID="{11F5F392-383D-4692-8ED4-DC85E68E59AD}" presName="parTxOnly" presStyleLbl="node1" presStyleIdx="2" presStyleCnt="3">
        <dgm:presLayoutVars>
          <dgm:chMax val="0"/>
          <dgm:chPref val="0"/>
          <dgm:bulletEnabled val="1"/>
        </dgm:presLayoutVars>
      </dgm:prSet>
      <dgm:spPr/>
    </dgm:pt>
  </dgm:ptLst>
  <dgm:cxnLst>
    <dgm:cxn modelId="{B6BC440E-DDE8-4E09-BD44-5588C7D20A38}" srcId="{1DF2DEE3-F4D2-40FC-8911-5477151FB030}" destId="{11F5F392-383D-4692-8ED4-DC85E68E59AD}" srcOrd="2" destOrd="0" parTransId="{71EB4B51-C907-4831-8752-09011D1B6396}" sibTransId="{75D94FE4-8528-431F-A201-517D3A2FE086}"/>
    <dgm:cxn modelId="{F0BDDF1D-1B15-46DA-96B9-1E18759EF8CA}" type="presOf" srcId="{11F5F392-383D-4692-8ED4-DC85E68E59AD}" destId="{313F83F7-7FFE-46D8-A0C8-F6D00E0EE126}" srcOrd="0" destOrd="0" presId="urn:microsoft.com/office/officeart/2005/8/layout/chevron1"/>
    <dgm:cxn modelId="{16ECBA37-E306-46EB-B32D-F8ED4DBA6B90}" type="presOf" srcId="{03FD9113-9E13-4685-B788-FF6D21B0D05C}" destId="{2ACC502F-B53C-41DE-94EC-8B52B80C2899}" srcOrd="0" destOrd="0" presId="urn:microsoft.com/office/officeart/2005/8/layout/chevron1"/>
    <dgm:cxn modelId="{2B49DB50-8881-4CAA-92FF-1CD409DB7620}" srcId="{1DF2DEE3-F4D2-40FC-8911-5477151FB030}" destId="{03FD9113-9E13-4685-B788-FF6D21B0D05C}" srcOrd="0" destOrd="0" parTransId="{0A1D49CD-4D4A-47F5-8AC0-08EAC91749E6}" sibTransId="{1161C8B2-43EB-48C2-BD05-16A7035132B4}"/>
    <dgm:cxn modelId="{A5A3FBAF-C796-42E7-B0EA-5E3D027AF85B}" type="presOf" srcId="{AAF089EB-596F-4815-82BF-301014687010}" destId="{55DBB32E-8373-4ECE-A9A6-762B403D36FA}" srcOrd="0" destOrd="0" presId="urn:microsoft.com/office/officeart/2005/8/layout/chevron1"/>
    <dgm:cxn modelId="{FAEE60C0-4FC9-4A22-BE6C-8AB16077FDED}" type="presOf" srcId="{1DF2DEE3-F4D2-40FC-8911-5477151FB030}" destId="{301C212E-79EA-42B9-8C40-498058F23889}" srcOrd="0" destOrd="0" presId="urn:microsoft.com/office/officeart/2005/8/layout/chevron1"/>
    <dgm:cxn modelId="{DC15BBDA-7571-4CB4-8F9D-B06692E9422E}" srcId="{1DF2DEE3-F4D2-40FC-8911-5477151FB030}" destId="{AAF089EB-596F-4815-82BF-301014687010}" srcOrd="1" destOrd="0" parTransId="{E1982BE2-BADD-49D2-BEFB-AD3FE434477E}" sibTransId="{75C5AD1F-FC2B-474D-B925-73D970E0C636}"/>
    <dgm:cxn modelId="{9045B322-D57E-4BE9-83CE-02A17ACA23E4}" type="presParOf" srcId="{301C212E-79EA-42B9-8C40-498058F23889}" destId="{2ACC502F-B53C-41DE-94EC-8B52B80C2899}" srcOrd="0" destOrd="0" presId="urn:microsoft.com/office/officeart/2005/8/layout/chevron1"/>
    <dgm:cxn modelId="{826F9668-E6A2-4965-8C6D-D7A87B45E955}" type="presParOf" srcId="{301C212E-79EA-42B9-8C40-498058F23889}" destId="{C4B6DE26-FB75-47DB-9B8D-BFF72770303D}" srcOrd="1" destOrd="0" presId="urn:microsoft.com/office/officeart/2005/8/layout/chevron1"/>
    <dgm:cxn modelId="{DE731C99-9D03-4253-A6EA-7E04022AD9B2}" type="presParOf" srcId="{301C212E-79EA-42B9-8C40-498058F23889}" destId="{55DBB32E-8373-4ECE-A9A6-762B403D36FA}" srcOrd="2" destOrd="0" presId="urn:microsoft.com/office/officeart/2005/8/layout/chevron1"/>
    <dgm:cxn modelId="{4227E554-D16A-47B6-926E-85C0532F54D9}" type="presParOf" srcId="{301C212E-79EA-42B9-8C40-498058F23889}" destId="{AE672B64-3EF1-4215-83A4-8FA3FA15248C}" srcOrd="3" destOrd="0" presId="urn:microsoft.com/office/officeart/2005/8/layout/chevron1"/>
    <dgm:cxn modelId="{83EFE541-5537-444C-BF64-0EACDBEF73B6}" type="presParOf" srcId="{301C212E-79EA-42B9-8C40-498058F23889}" destId="{313F83F7-7FFE-46D8-A0C8-F6D00E0EE12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FD0DF2-69DD-4ECE-967A-FF63BB0FBCF3}" type="doc">
      <dgm:prSet loTypeId="urn:microsoft.com/office/officeart/2005/8/layout/cycle5" loCatId="cycle" qsTypeId="urn:microsoft.com/office/officeart/2005/8/quickstyle/simple3" qsCatId="simple" csTypeId="urn:microsoft.com/office/officeart/2005/8/colors/colorful1" csCatId="colorful" phldr="1"/>
      <dgm:spPr/>
      <dgm:t>
        <a:bodyPr/>
        <a:lstStyle/>
        <a:p>
          <a:endParaRPr lang="en-US"/>
        </a:p>
      </dgm:t>
    </dgm:pt>
    <dgm:pt modelId="{15F604EF-5BC6-467F-800A-EFEDFD754567}">
      <dgm:prSet phldrT="[Text]" custT="1"/>
      <dgm:spPr>
        <a:xfrm>
          <a:off x="1679525" y="834"/>
          <a:ext cx="1289149" cy="1289149"/>
        </a:xfrm>
        <a:solidFill>
          <a:schemeClr val="accent4">
            <a:lumMod val="40000"/>
            <a:lumOff val="60000"/>
          </a:schemeClr>
        </a:solidFill>
      </dgm:spPr>
      <dgm:t>
        <a:bodyPr/>
        <a:lstStyle/>
        <a:p>
          <a:r>
            <a:rPr lang="en-US" sz="2000" b="1" dirty="0">
              <a:latin typeface="Calibri"/>
              <a:ea typeface="+mn-ea"/>
              <a:cs typeface="Times New Roman" pitchFamily="18" charset="0"/>
            </a:rPr>
            <a:t>Prevent</a:t>
          </a:r>
        </a:p>
      </dgm:t>
    </dgm:pt>
    <dgm:pt modelId="{D1CE3008-001A-4CFA-BD17-376D9DE8CF41}" type="parTrans" cxnId="{B915A8FA-D374-48A9-AC9C-36A4A3ECEE37}">
      <dgm:prSet/>
      <dgm:spPr/>
      <dgm:t>
        <a:bodyPr/>
        <a:lstStyle/>
        <a:p>
          <a:endParaRPr lang="en-US" b="1"/>
        </a:p>
      </dgm:t>
    </dgm:pt>
    <dgm:pt modelId="{56BAAB92-5231-45C8-993B-124F150928F5}" type="sibTrans" cxnId="{B915A8FA-D374-48A9-AC9C-36A4A3ECEE37}">
      <dgm:prSet/>
      <dgm:spPr>
        <a:xfrm rot="2160000">
          <a:off x="2927730" y="990616"/>
          <a:ext cx="341861" cy="435087"/>
        </a:xfrm>
      </dgm:spPr>
      <dgm:t>
        <a:bodyPr/>
        <a:lstStyle/>
        <a:p>
          <a:endParaRPr lang="en-US" sz="2400" b="1" dirty="0">
            <a:solidFill>
              <a:sysClr val="window" lastClr="FFFFFF"/>
            </a:solidFill>
            <a:latin typeface="Calibri"/>
            <a:ea typeface="+mn-ea"/>
            <a:cs typeface="+mn-cs"/>
          </a:endParaRPr>
        </a:p>
      </dgm:t>
    </dgm:pt>
    <dgm:pt modelId="{73965A8D-3EDF-4143-B43A-316769393396}">
      <dgm:prSet phldrT="[Text]" custT="1"/>
      <dgm:spPr>
        <a:xfrm>
          <a:off x="3244302" y="1137711"/>
          <a:ext cx="1289149" cy="1289149"/>
        </a:xfrm>
        <a:solidFill>
          <a:schemeClr val="accent1">
            <a:lumMod val="40000"/>
            <a:lumOff val="60000"/>
          </a:schemeClr>
        </a:solidFill>
      </dgm:spPr>
      <dgm:t>
        <a:bodyPr/>
        <a:lstStyle/>
        <a:p>
          <a:r>
            <a:rPr lang="en-US" sz="2000" b="1" dirty="0">
              <a:latin typeface="Calibri"/>
              <a:ea typeface="+mn-ea"/>
              <a:cs typeface="Times New Roman" pitchFamily="18" charset="0"/>
            </a:rPr>
            <a:t>Detect</a:t>
          </a:r>
        </a:p>
      </dgm:t>
    </dgm:pt>
    <dgm:pt modelId="{151C1C08-291F-4E39-A123-B4ECB3D99EC1}" type="parTrans" cxnId="{C363AF3F-700B-4981-8CC4-83142F742E67}">
      <dgm:prSet/>
      <dgm:spPr/>
      <dgm:t>
        <a:bodyPr/>
        <a:lstStyle/>
        <a:p>
          <a:endParaRPr lang="en-US" b="1"/>
        </a:p>
      </dgm:t>
    </dgm:pt>
    <dgm:pt modelId="{2055BA41-831E-4A2D-ACE7-6E0560D14B90}" type="sibTrans" cxnId="{C363AF3F-700B-4981-8CC4-83142F742E67}">
      <dgm:prSet/>
      <dgm:spPr>
        <a:xfrm rot="6480000">
          <a:off x="3422090" y="2475292"/>
          <a:ext cx="341861" cy="435087"/>
        </a:xfrm>
      </dgm:spPr>
      <dgm:t>
        <a:bodyPr/>
        <a:lstStyle/>
        <a:p>
          <a:endParaRPr lang="en-US" b="1" dirty="0">
            <a:solidFill>
              <a:sysClr val="window" lastClr="FFFFFF"/>
            </a:solidFill>
            <a:latin typeface="Calibri"/>
            <a:ea typeface="+mn-ea"/>
            <a:cs typeface="+mn-cs"/>
          </a:endParaRPr>
        </a:p>
      </dgm:t>
    </dgm:pt>
    <dgm:pt modelId="{44DF280D-A72D-4620-8B16-610666F60F4D}">
      <dgm:prSet phldrT="[Text]" custT="1"/>
      <dgm:spPr>
        <a:xfrm>
          <a:off x="2646610" y="2977216"/>
          <a:ext cx="1289149" cy="1289149"/>
        </a:xfrm>
        <a:solidFill>
          <a:schemeClr val="accent3">
            <a:lumMod val="60000"/>
            <a:lumOff val="40000"/>
          </a:schemeClr>
        </a:solidFill>
      </dgm:spPr>
      <dgm:t>
        <a:bodyPr/>
        <a:lstStyle/>
        <a:p>
          <a:r>
            <a:rPr lang="en-US" sz="2000" b="1" dirty="0">
              <a:latin typeface="Calibri"/>
              <a:ea typeface="+mn-ea"/>
              <a:cs typeface="Times New Roman" pitchFamily="18" charset="0"/>
            </a:rPr>
            <a:t>Report</a:t>
          </a:r>
        </a:p>
      </dgm:t>
    </dgm:pt>
    <dgm:pt modelId="{41E76053-7415-41BB-9712-E1D708270690}" type="parTrans" cxnId="{CFB84CDF-1EB4-4F2E-94E9-159F4A1E1569}">
      <dgm:prSet/>
      <dgm:spPr/>
      <dgm:t>
        <a:bodyPr/>
        <a:lstStyle/>
        <a:p>
          <a:endParaRPr lang="en-US" b="1"/>
        </a:p>
      </dgm:t>
    </dgm:pt>
    <dgm:pt modelId="{7A217384-FAA5-4C42-BFC5-826FEECE38D4}" type="sibTrans" cxnId="{CFB84CDF-1EB4-4F2E-94E9-159F4A1E1569}">
      <dgm:prSet/>
      <dgm:spPr>
        <a:xfrm rot="10800000">
          <a:off x="2162844" y="3404247"/>
          <a:ext cx="341861" cy="435087"/>
        </a:xfrm>
      </dgm:spPr>
      <dgm:t>
        <a:bodyPr/>
        <a:lstStyle/>
        <a:p>
          <a:endParaRPr lang="en-US" b="1" dirty="0">
            <a:solidFill>
              <a:sysClr val="window" lastClr="FFFFFF"/>
            </a:solidFill>
            <a:latin typeface="Calibri"/>
            <a:ea typeface="+mn-ea"/>
            <a:cs typeface="+mn-cs"/>
          </a:endParaRPr>
        </a:p>
      </dgm:t>
    </dgm:pt>
    <dgm:pt modelId="{4572D213-2955-405D-B716-ED53F89A7EC1}">
      <dgm:prSet phldrT="[Text]" custT="1"/>
      <dgm:spPr>
        <a:xfrm>
          <a:off x="712440" y="2977216"/>
          <a:ext cx="1289149" cy="1289149"/>
        </a:xfrm>
        <a:solidFill>
          <a:schemeClr val="accent2">
            <a:lumMod val="60000"/>
            <a:lumOff val="40000"/>
          </a:schemeClr>
        </a:solidFill>
      </dgm:spPr>
      <dgm:t>
        <a:bodyPr/>
        <a:lstStyle/>
        <a:p>
          <a:r>
            <a:rPr lang="en-US" sz="2000" b="1" dirty="0">
              <a:latin typeface="Calibri"/>
              <a:ea typeface="+mn-ea"/>
              <a:cs typeface="Times New Roman" pitchFamily="18" charset="0"/>
            </a:rPr>
            <a:t>Correct</a:t>
          </a:r>
        </a:p>
      </dgm:t>
    </dgm:pt>
    <dgm:pt modelId="{92FCF138-90A6-4940-A73A-7D8C12552E85}" type="parTrans" cxnId="{E2D60587-E747-453D-AFFD-6367AEBF59E9}">
      <dgm:prSet/>
      <dgm:spPr/>
      <dgm:t>
        <a:bodyPr/>
        <a:lstStyle/>
        <a:p>
          <a:endParaRPr lang="en-US" b="1"/>
        </a:p>
      </dgm:t>
    </dgm:pt>
    <dgm:pt modelId="{ECD97858-FB57-4D79-8ADB-A0DA2551B8F2}" type="sibTrans" cxnId="{E2D60587-E747-453D-AFFD-6367AEBF59E9}">
      <dgm:prSet/>
      <dgm:spPr>
        <a:xfrm rot="15120000">
          <a:off x="890228" y="2493696"/>
          <a:ext cx="341861" cy="435087"/>
        </a:xfrm>
      </dgm:spPr>
      <dgm:t>
        <a:bodyPr/>
        <a:lstStyle/>
        <a:p>
          <a:endParaRPr lang="en-US" b="1" dirty="0">
            <a:solidFill>
              <a:sysClr val="window" lastClr="FFFFFF"/>
            </a:solidFill>
            <a:latin typeface="Calibri"/>
            <a:ea typeface="+mn-ea"/>
            <a:cs typeface="+mn-cs"/>
          </a:endParaRPr>
        </a:p>
      </dgm:t>
    </dgm:pt>
    <dgm:pt modelId="{9E427725-F6C4-4D40-8D09-29E7FA0ED71F}">
      <dgm:prSet phldrT="[Text]" custT="1"/>
      <dgm:spPr>
        <a:xfrm>
          <a:off x="114748" y="1137711"/>
          <a:ext cx="1289149" cy="1289149"/>
        </a:xfrm>
        <a:solidFill>
          <a:schemeClr val="accent3">
            <a:lumMod val="40000"/>
            <a:lumOff val="60000"/>
          </a:schemeClr>
        </a:solidFill>
      </dgm:spPr>
      <dgm:t>
        <a:bodyPr/>
        <a:lstStyle/>
        <a:p>
          <a:r>
            <a:rPr lang="en-US" sz="2000" b="1" dirty="0">
              <a:latin typeface="Calibri"/>
              <a:ea typeface="+mn-ea"/>
              <a:cs typeface="Times New Roman" pitchFamily="18" charset="0"/>
            </a:rPr>
            <a:t>Monitor/ Audit</a:t>
          </a:r>
        </a:p>
      </dgm:t>
    </dgm:pt>
    <dgm:pt modelId="{C026844D-18D4-480D-AA74-5B92587376BA}" type="parTrans" cxnId="{CFA50A5B-E196-4487-8DE5-C86063EE378B}">
      <dgm:prSet/>
      <dgm:spPr/>
      <dgm:t>
        <a:bodyPr/>
        <a:lstStyle/>
        <a:p>
          <a:endParaRPr lang="en-US" b="1"/>
        </a:p>
      </dgm:t>
    </dgm:pt>
    <dgm:pt modelId="{C4F68075-0CB8-4205-81A5-BA79F182A404}" type="sibTrans" cxnId="{CFA50A5B-E196-4487-8DE5-C86063EE378B}">
      <dgm:prSet/>
      <dgm:spPr>
        <a:xfrm rot="19440000">
          <a:off x="1362953" y="1001990"/>
          <a:ext cx="341861" cy="435087"/>
        </a:xfrm>
      </dgm:spPr>
      <dgm:t>
        <a:bodyPr/>
        <a:lstStyle/>
        <a:p>
          <a:endParaRPr lang="en-US" sz="2800" b="1" dirty="0">
            <a:solidFill>
              <a:sysClr val="window" lastClr="FFFFFF"/>
            </a:solidFill>
            <a:latin typeface="Calibri"/>
            <a:ea typeface="+mn-ea"/>
            <a:cs typeface="+mn-cs"/>
          </a:endParaRPr>
        </a:p>
      </dgm:t>
    </dgm:pt>
    <dgm:pt modelId="{A0905717-1637-4D72-853E-5FA6CB24A844}" type="pres">
      <dgm:prSet presAssocID="{C9FD0DF2-69DD-4ECE-967A-FF63BB0FBCF3}" presName="cycle" presStyleCnt="0">
        <dgm:presLayoutVars>
          <dgm:dir/>
          <dgm:resizeHandles val="exact"/>
        </dgm:presLayoutVars>
      </dgm:prSet>
      <dgm:spPr/>
    </dgm:pt>
    <dgm:pt modelId="{53D15B86-E00B-45D8-BD1B-C0A5C24057F8}" type="pres">
      <dgm:prSet presAssocID="{15F604EF-5BC6-467F-800A-EFEDFD754567}" presName="node" presStyleLbl="node1" presStyleIdx="0" presStyleCnt="5">
        <dgm:presLayoutVars>
          <dgm:bulletEnabled val="1"/>
        </dgm:presLayoutVars>
      </dgm:prSet>
      <dgm:spPr/>
    </dgm:pt>
    <dgm:pt modelId="{9702C493-52EB-4462-9D69-037D0D9FD018}" type="pres">
      <dgm:prSet presAssocID="{15F604EF-5BC6-467F-800A-EFEDFD754567}" presName="spNode" presStyleCnt="0"/>
      <dgm:spPr/>
    </dgm:pt>
    <dgm:pt modelId="{BF98246C-B936-4ED5-9A73-EC1AAF0D5F81}" type="pres">
      <dgm:prSet presAssocID="{56BAAB92-5231-45C8-993B-124F150928F5}" presName="sibTrans" presStyleLbl="sibTrans1D1" presStyleIdx="0" presStyleCnt="5"/>
      <dgm:spPr/>
    </dgm:pt>
    <dgm:pt modelId="{BA06F679-8458-4225-9E54-D9B06B15BDF2}" type="pres">
      <dgm:prSet presAssocID="{73965A8D-3EDF-4143-B43A-316769393396}" presName="node" presStyleLbl="node1" presStyleIdx="1" presStyleCnt="5">
        <dgm:presLayoutVars>
          <dgm:bulletEnabled val="1"/>
        </dgm:presLayoutVars>
      </dgm:prSet>
      <dgm:spPr/>
    </dgm:pt>
    <dgm:pt modelId="{BA6CE0B3-255C-43ED-8AAB-22C4F2A373D2}" type="pres">
      <dgm:prSet presAssocID="{73965A8D-3EDF-4143-B43A-316769393396}" presName="spNode" presStyleCnt="0"/>
      <dgm:spPr/>
    </dgm:pt>
    <dgm:pt modelId="{65C8755B-BD21-4F35-93B3-7FBCE78D70C3}" type="pres">
      <dgm:prSet presAssocID="{2055BA41-831E-4A2D-ACE7-6E0560D14B90}" presName="sibTrans" presStyleLbl="sibTrans1D1" presStyleIdx="1" presStyleCnt="5"/>
      <dgm:spPr/>
    </dgm:pt>
    <dgm:pt modelId="{98CAE733-DE45-4135-8751-A84A502E8ADA}" type="pres">
      <dgm:prSet presAssocID="{44DF280D-A72D-4620-8B16-610666F60F4D}" presName="node" presStyleLbl="node1" presStyleIdx="2" presStyleCnt="5">
        <dgm:presLayoutVars>
          <dgm:bulletEnabled val="1"/>
        </dgm:presLayoutVars>
      </dgm:prSet>
      <dgm:spPr/>
    </dgm:pt>
    <dgm:pt modelId="{DF591C3D-AEDE-40C3-900E-E9DA2932D11A}" type="pres">
      <dgm:prSet presAssocID="{44DF280D-A72D-4620-8B16-610666F60F4D}" presName="spNode" presStyleCnt="0"/>
      <dgm:spPr/>
    </dgm:pt>
    <dgm:pt modelId="{C786CEA2-57C5-46B5-894A-95825063C94F}" type="pres">
      <dgm:prSet presAssocID="{7A217384-FAA5-4C42-BFC5-826FEECE38D4}" presName="sibTrans" presStyleLbl="sibTrans1D1" presStyleIdx="2" presStyleCnt="5"/>
      <dgm:spPr/>
    </dgm:pt>
    <dgm:pt modelId="{26146F7B-542A-4660-B436-718819E5519E}" type="pres">
      <dgm:prSet presAssocID="{4572D213-2955-405D-B716-ED53F89A7EC1}" presName="node" presStyleLbl="node1" presStyleIdx="3" presStyleCnt="5">
        <dgm:presLayoutVars>
          <dgm:bulletEnabled val="1"/>
        </dgm:presLayoutVars>
      </dgm:prSet>
      <dgm:spPr/>
    </dgm:pt>
    <dgm:pt modelId="{853BE850-E13C-4A20-9DF4-35BCCA03C263}" type="pres">
      <dgm:prSet presAssocID="{4572D213-2955-405D-B716-ED53F89A7EC1}" presName="spNode" presStyleCnt="0"/>
      <dgm:spPr/>
    </dgm:pt>
    <dgm:pt modelId="{5EB2C77E-E9A3-489B-9E1E-834B73AF5011}" type="pres">
      <dgm:prSet presAssocID="{ECD97858-FB57-4D79-8ADB-A0DA2551B8F2}" presName="sibTrans" presStyleLbl="sibTrans1D1" presStyleIdx="3" presStyleCnt="5"/>
      <dgm:spPr/>
    </dgm:pt>
    <dgm:pt modelId="{8B1A837A-3CA6-45B6-ACE2-65083FA8DD03}" type="pres">
      <dgm:prSet presAssocID="{9E427725-F6C4-4D40-8D09-29E7FA0ED71F}" presName="node" presStyleLbl="node1" presStyleIdx="4" presStyleCnt="5">
        <dgm:presLayoutVars>
          <dgm:bulletEnabled val="1"/>
        </dgm:presLayoutVars>
      </dgm:prSet>
      <dgm:spPr/>
    </dgm:pt>
    <dgm:pt modelId="{66B2F92D-3116-4B3A-B450-9687BDA90CD4}" type="pres">
      <dgm:prSet presAssocID="{9E427725-F6C4-4D40-8D09-29E7FA0ED71F}" presName="spNode" presStyleCnt="0"/>
      <dgm:spPr/>
    </dgm:pt>
    <dgm:pt modelId="{7EB82C45-09C2-46D5-ACDD-D5C4B656D994}" type="pres">
      <dgm:prSet presAssocID="{C4F68075-0CB8-4205-81A5-BA79F182A404}" presName="sibTrans" presStyleLbl="sibTrans1D1" presStyleIdx="4" presStyleCnt="5"/>
      <dgm:spPr/>
    </dgm:pt>
  </dgm:ptLst>
  <dgm:cxnLst>
    <dgm:cxn modelId="{48004F13-6A76-4D78-8DEB-95872D132983}" type="presOf" srcId="{C9FD0DF2-69DD-4ECE-967A-FF63BB0FBCF3}" destId="{A0905717-1637-4D72-853E-5FA6CB24A844}" srcOrd="0" destOrd="0" presId="urn:microsoft.com/office/officeart/2005/8/layout/cycle5"/>
    <dgm:cxn modelId="{124E163C-F71D-4359-A72D-C1A6B06D3110}" type="presOf" srcId="{ECD97858-FB57-4D79-8ADB-A0DA2551B8F2}" destId="{5EB2C77E-E9A3-489B-9E1E-834B73AF5011}" srcOrd="0" destOrd="0" presId="urn:microsoft.com/office/officeart/2005/8/layout/cycle5"/>
    <dgm:cxn modelId="{C363AF3F-700B-4981-8CC4-83142F742E67}" srcId="{C9FD0DF2-69DD-4ECE-967A-FF63BB0FBCF3}" destId="{73965A8D-3EDF-4143-B43A-316769393396}" srcOrd="1" destOrd="0" parTransId="{151C1C08-291F-4E39-A123-B4ECB3D99EC1}" sibTransId="{2055BA41-831E-4A2D-ACE7-6E0560D14B90}"/>
    <dgm:cxn modelId="{CFA50A5B-E196-4487-8DE5-C86063EE378B}" srcId="{C9FD0DF2-69DD-4ECE-967A-FF63BB0FBCF3}" destId="{9E427725-F6C4-4D40-8D09-29E7FA0ED71F}" srcOrd="4" destOrd="0" parTransId="{C026844D-18D4-480D-AA74-5B92587376BA}" sibTransId="{C4F68075-0CB8-4205-81A5-BA79F182A404}"/>
    <dgm:cxn modelId="{3EEA6F62-3CF7-4CEF-9369-2D887F313597}" type="presOf" srcId="{7A217384-FAA5-4C42-BFC5-826FEECE38D4}" destId="{C786CEA2-57C5-46B5-894A-95825063C94F}" srcOrd="0" destOrd="0" presId="urn:microsoft.com/office/officeart/2005/8/layout/cycle5"/>
    <dgm:cxn modelId="{26BDB580-1B6F-4A35-AB6F-64C176EFE92C}" type="presOf" srcId="{4572D213-2955-405D-B716-ED53F89A7EC1}" destId="{26146F7B-542A-4660-B436-718819E5519E}" srcOrd="0" destOrd="0" presId="urn:microsoft.com/office/officeart/2005/8/layout/cycle5"/>
    <dgm:cxn modelId="{E2D60587-E747-453D-AFFD-6367AEBF59E9}" srcId="{C9FD0DF2-69DD-4ECE-967A-FF63BB0FBCF3}" destId="{4572D213-2955-405D-B716-ED53F89A7EC1}" srcOrd="3" destOrd="0" parTransId="{92FCF138-90A6-4940-A73A-7D8C12552E85}" sibTransId="{ECD97858-FB57-4D79-8ADB-A0DA2551B8F2}"/>
    <dgm:cxn modelId="{FAA65989-69E9-492E-B724-8B64D63E3113}" type="presOf" srcId="{9E427725-F6C4-4D40-8D09-29E7FA0ED71F}" destId="{8B1A837A-3CA6-45B6-ACE2-65083FA8DD03}" srcOrd="0" destOrd="0" presId="urn:microsoft.com/office/officeart/2005/8/layout/cycle5"/>
    <dgm:cxn modelId="{763452A0-FA7E-4671-94E6-44CD3F4C9D07}" type="presOf" srcId="{C4F68075-0CB8-4205-81A5-BA79F182A404}" destId="{7EB82C45-09C2-46D5-ACDD-D5C4B656D994}" srcOrd="0" destOrd="0" presId="urn:microsoft.com/office/officeart/2005/8/layout/cycle5"/>
    <dgm:cxn modelId="{E6B366A6-4612-43A7-AE86-4156099435C0}" type="presOf" srcId="{73965A8D-3EDF-4143-B43A-316769393396}" destId="{BA06F679-8458-4225-9E54-D9B06B15BDF2}" srcOrd="0" destOrd="0" presId="urn:microsoft.com/office/officeart/2005/8/layout/cycle5"/>
    <dgm:cxn modelId="{0B75BFBE-394D-489E-82DB-AAEF6004C57D}" type="presOf" srcId="{56BAAB92-5231-45C8-993B-124F150928F5}" destId="{BF98246C-B936-4ED5-9A73-EC1AAF0D5F81}" srcOrd="0" destOrd="0" presId="urn:microsoft.com/office/officeart/2005/8/layout/cycle5"/>
    <dgm:cxn modelId="{29A73DC1-5DFC-40FD-B329-4989EAE71266}" type="presOf" srcId="{2055BA41-831E-4A2D-ACE7-6E0560D14B90}" destId="{65C8755B-BD21-4F35-93B3-7FBCE78D70C3}" srcOrd="0" destOrd="0" presId="urn:microsoft.com/office/officeart/2005/8/layout/cycle5"/>
    <dgm:cxn modelId="{6261D6C1-E5CD-4AA7-9975-3FC5E1E62ACD}" type="presOf" srcId="{15F604EF-5BC6-467F-800A-EFEDFD754567}" destId="{53D15B86-E00B-45D8-BD1B-C0A5C24057F8}" srcOrd="0" destOrd="0" presId="urn:microsoft.com/office/officeart/2005/8/layout/cycle5"/>
    <dgm:cxn modelId="{CFB84CDF-1EB4-4F2E-94E9-159F4A1E1569}" srcId="{C9FD0DF2-69DD-4ECE-967A-FF63BB0FBCF3}" destId="{44DF280D-A72D-4620-8B16-610666F60F4D}" srcOrd="2" destOrd="0" parTransId="{41E76053-7415-41BB-9712-E1D708270690}" sibTransId="{7A217384-FAA5-4C42-BFC5-826FEECE38D4}"/>
    <dgm:cxn modelId="{B915A8FA-D374-48A9-AC9C-36A4A3ECEE37}" srcId="{C9FD0DF2-69DD-4ECE-967A-FF63BB0FBCF3}" destId="{15F604EF-5BC6-467F-800A-EFEDFD754567}" srcOrd="0" destOrd="0" parTransId="{D1CE3008-001A-4CFA-BD17-376D9DE8CF41}" sibTransId="{56BAAB92-5231-45C8-993B-124F150928F5}"/>
    <dgm:cxn modelId="{3BBF2CFE-7D98-4A4A-AB84-C889C18B9F4A}" type="presOf" srcId="{44DF280D-A72D-4620-8B16-610666F60F4D}" destId="{98CAE733-DE45-4135-8751-A84A502E8ADA}" srcOrd="0" destOrd="0" presId="urn:microsoft.com/office/officeart/2005/8/layout/cycle5"/>
    <dgm:cxn modelId="{26B4FF0B-F05E-42CD-BF17-B605921BB267}" type="presParOf" srcId="{A0905717-1637-4D72-853E-5FA6CB24A844}" destId="{53D15B86-E00B-45D8-BD1B-C0A5C24057F8}" srcOrd="0" destOrd="0" presId="urn:microsoft.com/office/officeart/2005/8/layout/cycle5"/>
    <dgm:cxn modelId="{DF8E8D67-3D02-4C49-A9BB-A1B023CB75AF}" type="presParOf" srcId="{A0905717-1637-4D72-853E-5FA6CB24A844}" destId="{9702C493-52EB-4462-9D69-037D0D9FD018}" srcOrd="1" destOrd="0" presId="urn:microsoft.com/office/officeart/2005/8/layout/cycle5"/>
    <dgm:cxn modelId="{7AE12CA1-9888-4414-9611-92CBE1DD6563}" type="presParOf" srcId="{A0905717-1637-4D72-853E-5FA6CB24A844}" destId="{BF98246C-B936-4ED5-9A73-EC1AAF0D5F81}" srcOrd="2" destOrd="0" presId="urn:microsoft.com/office/officeart/2005/8/layout/cycle5"/>
    <dgm:cxn modelId="{8A321B02-8939-4E56-83E5-7B1356495A39}" type="presParOf" srcId="{A0905717-1637-4D72-853E-5FA6CB24A844}" destId="{BA06F679-8458-4225-9E54-D9B06B15BDF2}" srcOrd="3" destOrd="0" presId="urn:microsoft.com/office/officeart/2005/8/layout/cycle5"/>
    <dgm:cxn modelId="{4FC69294-C113-4C70-92DE-18080D57C828}" type="presParOf" srcId="{A0905717-1637-4D72-853E-5FA6CB24A844}" destId="{BA6CE0B3-255C-43ED-8AAB-22C4F2A373D2}" srcOrd="4" destOrd="0" presId="urn:microsoft.com/office/officeart/2005/8/layout/cycle5"/>
    <dgm:cxn modelId="{7E6B1047-15CD-49F6-9856-3E7D0BCA0A75}" type="presParOf" srcId="{A0905717-1637-4D72-853E-5FA6CB24A844}" destId="{65C8755B-BD21-4F35-93B3-7FBCE78D70C3}" srcOrd="5" destOrd="0" presId="urn:microsoft.com/office/officeart/2005/8/layout/cycle5"/>
    <dgm:cxn modelId="{08A64D19-D5E0-4D7F-9F6D-DCE6AE44FE8D}" type="presParOf" srcId="{A0905717-1637-4D72-853E-5FA6CB24A844}" destId="{98CAE733-DE45-4135-8751-A84A502E8ADA}" srcOrd="6" destOrd="0" presId="urn:microsoft.com/office/officeart/2005/8/layout/cycle5"/>
    <dgm:cxn modelId="{F34FC553-4BE1-4AFC-8E6D-60ACA64533C2}" type="presParOf" srcId="{A0905717-1637-4D72-853E-5FA6CB24A844}" destId="{DF591C3D-AEDE-40C3-900E-E9DA2932D11A}" srcOrd="7" destOrd="0" presId="urn:microsoft.com/office/officeart/2005/8/layout/cycle5"/>
    <dgm:cxn modelId="{C9DEF9DF-7FD4-4CA9-93D0-D1F0282F4BE3}" type="presParOf" srcId="{A0905717-1637-4D72-853E-5FA6CB24A844}" destId="{C786CEA2-57C5-46B5-894A-95825063C94F}" srcOrd="8" destOrd="0" presId="urn:microsoft.com/office/officeart/2005/8/layout/cycle5"/>
    <dgm:cxn modelId="{4DCB2961-F696-4719-B7CE-D7BC1F591D5E}" type="presParOf" srcId="{A0905717-1637-4D72-853E-5FA6CB24A844}" destId="{26146F7B-542A-4660-B436-718819E5519E}" srcOrd="9" destOrd="0" presId="urn:microsoft.com/office/officeart/2005/8/layout/cycle5"/>
    <dgm:cxn modelId="{5F80327C-14A2-46EA-B805-C1346B52523F}" type="presParOf" srcId="{A0905717-1637-4D72-853E-5FA6CB24A844}" destId="{853BE850-E13C-4A20-9DF4-35BCCA03C263}" srcOrd="10" destOrd="0" presId="urn:microsoft.com/office/officeart/2005/8/layout/cycle5"/>
    <dgm:cxn modelId="{B523212C-61BF-42F9-9FA7-F0A46BBFBAC3}" type="presParOf" srcId="{A0905717-1637-4D72-853E-5FA6CB24A844}" destId="{5EB2C77E-E9A3-489B-9E1E-834B73AF5011}" srcOrd="11" destOrd="0" presId="urn:microsoft.com/office/officeart/2005/8/layout/cycle5"/>
    <dgm:cxn modelId="{4803F83B-E04C-4466-BE3B-65088380D146}" type="presParOf" srcId="{A0905717-1637-4D72-853E-5FA6CB24A844}" destId="{8B1A837A-3CA6-45B6-ACE2-65083FA8DD03}" srcOrd="12" destOrd="0" presId="urn:microsoft.com/office/officeart/2005/8/layout/cycle5"/>
    <dgm:cxn modelId="{E8F4000C-07EC-4785-9D1E-3E5C3C2B402D}" type="presParOf" srcId="{A0905717-1637-4D72-853E-5FA6CB24A844}" destId="{66B2F92D-3116-4B3A-B450-9687BDA90CD4}" srcOrd="13" destOrd="0" presId="urn:microsoft.com/office/officeart/2005/8/layout/cycle5"/>
    <dgm:cxn modelId="{AFED1325-E99D-4E01-9756-A9B1710784F2}" type="presParOf" srcId="{A0905717-1637-4D72-853E-5FA6CB24A844}" destId="{7EB82C45-09C2-46D5-ACDD-D5C4B656D994}"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369A18-454F-468B-B86D-8D95AAA2F786}"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E85E61A6-8641-4F0E-9AD9-A8BE510BD306}">
      <dgm:prSet phldrT="[Text]"/>
      <dgm:spPr/>
      <dgm:t>
        <a:bodyPr/>
        <a:lstStyle/>
        <a:p>
          <a:r>
            <a:rPr lang="en-US" b="1" dirty="0">
              <a:effectLst/>
              <a:latin typeface="Calibri" panose="020F0502020204030204" pitchFamily="34" charset="0"/>
            </a:rPr>
            <a:t>Prevent:</a:t>
          </a:r>
        </a:p>
      </dgm:t>
    </dgm:pt>
    <dgm:pt modelId="{46A9F0D2-A4D1-4B01-9F6D-B90B91133E97}" type="parTrans" cxnId="{7CAB5092-6E3C-4F70-9ADC-E3A66545F8CE}">
      <dgm:prSet/>
      <dgm:spPr/>
      <dgm:t>
        <a:bodyPr/>
        <a:lstStyle/>
        <a:p>
          <a:endParaRPr lang="en-US"/>
        </a:p>
      </dgm:t>
    </dgm:pt>
    <dgm:pt modelId="{716DEF00-A5AA-4E73-AFD6-0FB9D3B182E1}" type="sibTrans" cxnId="{7CAB5092-6E3C-4F70-9ADC-E3A66545F8CE}">
      <dgm:prSet/>
      <dgm:spPr/>
      <dgm:t>
        <a:bodyPr/>
        <a:lstStyle/>
        <a:p>
          <a:endParaRPr lang="en-US"/>
        </a:p>
      </dgm:t>
    </dgm:pt>
    <dgm:pt modelId="{87824274-5D6F-4F91-91E4-654566EB3253}">
      <dgm:prSet phldrT="[Text]" custT="1"/>
      <dgm:spPr/>
      <dgm:t>
        <a:bodyPr/>
        <a:lstStyle/>
        <a:p>
          <a:r>
            <a:rPr lang="en-US" sz="2200" dirty="0">
              <a:latin typeface="Calibri" panose="020F0502020204030204" pitchFamily="34" charset="0"/>
            </a:rPr>
            <a:t>Operate within your organization’s ethical expectations to prevent non-compliance!</a:t>
          </a:r>
        </a:p>
      </dgm:t>
    </dgm:pt>
    <dgm:pt modelId="{ADFD3AD0-2C57-44B2-8BBF-0C137271E4C7}" type="parTrans" cxnId="{D473CAC4-C0F9-450F-BABE-2B747A503E49}">
      <dgm:prSet/>
      <dgm:spPr/>
      <dgm:t>
        <a:bodyPr/>
        <a:lstStyle/>
        <a:p>
          <a:endParaRPr lang="en-US"/>
        </a:p>
      </dgm:t>
    </dgm:pt>
    <dgm:pt modelId="{5961FC4A-CDC5-4345-8FA9-5B27D4E4EE2F}" type="sibTrans" cxnId="{D473CAC4-C0F9-450F-BABE-2B747A503E49}">
      <dgm:prSet/>
      <dgm:spPr/>
      <dgm:t>
        <a:bodyPr/>
        <a:lstStyle/>
        <a:p>
          <a:endParaRPr lang="en-US"/>
        </a:p>
      </dgm:t>
    </dgm:pt>
    <dgm:pt modelId="{D5C7110B-4DC1-4AA1-BA3F-8BA22A6B33A8}">
      <dgm:prSet phldrT="[Text]"/>
      <dgm:spPr/>
      <dgm:t>
        <a:bodyPr/>
        <a:lstStyle/>
        <a:p>
          <a:r>
            <a:rPr lang="en-US" b="1" dirty="0">
              <a:effectLst/>
              <a:latin typeface="Calibri" panose="020F0502020204030204" pitchFamily="34" charset="0"/>
            </a:rPr>
            <a:t>Detect &amp; Report:</a:t>
          </a:r>
        </a:p>
      </dgm:t>
    </dgm:pt>
    <dgm:pt modelId="{3A8A3916-96AB-4E1A-9498-7EE5F8569A9B}" type="parTrans" cxnId="{828EE38F-ED75-49AE-BC6B-E9145BF3AE1C}">
      <dgm:prSet/>
      <dgm:spPr/>
      <dgm:t>
        <a:bodyPr/>
        <a:lstStyle/>
        <a:p>
          <a:endParaRPr lang="en-US"/>
        </a:p>
      </dgm:t>
    </dgm:pt>
    <dgm:pt modelId="{7438D150-8B04-4994-AD64-6653B923B081}" type="sibTrans" cxnId="{828EE38F-ED75-49AE-BC6B-E9145BF3AE1C}">
      <dgm:prSet/>
      <dgm:spPr/>
      <dgm:t>
        <a:bodyPr/>
        <a:lstStyle/>
        <a:p>
          <a:endParaRPr lang="en-US"/>
        </a:p>
      </dgm:t>
    </dgm:pt>
    <dgm:pt modelId="{17D12CB8-1B06-4027-B92A-52594B514EB0}">
      <dgm:prSet phldrT="[Text]" custT="1"/>
      <dgm:spPr/>
      <dgm:t>
        <a:bodyPr/>
        <a:lstStyle/>
        <a:p>
          <a:r>
            <a:rPr lang="en-US" sz="2200" dirty="0">
              <a:latin typeface="Calibri" panose="020F0502020204030204" pitchFamily="34" charset="0"/>
            </a:rPr>
            <a:t>Report detected potential non-compliance!</a:t>
          </a:r>
        </a:p>
      </dgm:t>
    </dgm:pt>
    <dgm:pt modelId="{1453F710-1F24-4397-A2D8-2BAC3788D91D}" type="parTrans" cxnId="{FE0DAEE0-3663-4295-A98E-6964550BD97A}">
      <dgm:prSet/>
      <dgm:spPr/>
      <dgm:t>
        <a:bodyPr/>
        <a:lstStyle/>
        <a:p>
          <a:endParaRPr lang="en-US"/>
        </a:p>
      </dgm:t>
    </dgm:pt>
    <dgm:pt modelId="{3C059DD9-DB33-434C-95A2-FB07B3D5BA2A}" type="sibTrans" cxnId="{FE0DAEE0-3663-4295-A98E-6964550BD97A}">
      <dgm:prSet/>
      <dgm:spPr/>
      <dgm:t>
        <a:bodyPr/>
        <a:lstStyle/>
        <a:p>
          <a:endParaRPr lang="en-US"/>
        </a:p>
      </dgm:t>
    </dgm:pt>
    <dgm:pt modelId="{64491BB6-82BC-46F0-8ADD-2CA184B0DBD8}">
      <dgm:prSet phldrT="[Text]"/>
      <dgm:spPr/>
      <dgm:t>
        <a:bodyPr/>
        <a:lstStyle/>
        <a:p>
          <a:r>
            <a:rPr lang="en-US" b="1">
              <a:effectLst/>
              <a:latin typeface="Calibri" panose="020F0502020204030204" pitchFamily="34" charset="0"/>
            </a:rPr>
            <a:t>Correct:</a:t>
          </a:r>
          <a:endParaRPr lang="en-US" b="1" dirty="0">
            <a:effectLst/>
            <a:latin typeface="Calibri" panose="020F0502020204030204" pitchFamily="34" charset="0"/>
          </a:endParaRPr>
        </a:p>
      </dgm:t>
    </dgm:pt>
    <dgm:pt modelId="{4B7D08D2-67F6-4A37-8618-A66F69A2D07F}" type="parTrans" cxnId="{A43B8D86-28CF-4938-89BA-3F487B6D6A8F}">
      <dgm:prSet/>
      <dgm:spPr/>
      <dgm:t>
        <a:bodyPr/>
        <a:lstStyle/>
        <a:p>
          <a:endParaRPr lang="en-US"/>
        </a:p>
      </dgm:t>
    </dgm:pt>
    <dgm:pt modelId="{F5C848E3-CEF9-40F1-BF43-92411752FDDA}" type="sibTrans" cxnId="{A43B8D86-28CF-4938-89BA-3F487B6D6A8F}">
      <dgm:prSet/>
      <dgm:spPr/>
      <dgm:t>
        <a:bodyPr/>
        <a:lstStyle/>
        <a:p>
          <a:endParaRPr lang="en-US"/>
        </a:p>
      </dgm:t>
    </dgm:pt>
    <dgm:pt modelId="{6CD19CE3-6006-414A-936B-BD1D92E1D713}">
      <dgm:prSet phldrT="[Text]" custT="1"/>
      <dgm:spPr/>
      <dgm:t>
        <a:bodyPr/>
        <a:lstStyle/>
        <a:p>
          <a:r>
            <a:rPr lang="en-US" sz="2200" dirty="0">
              <a:latin typeface="Calibri" panose="020F0502020204030204" pitchFamily="34" charset="0"/>
            </a:rPr>
            <a:t>Correct non-compliance to protect beneficiaries and save money!</a:t>
          </a:r>
        </a:p>
      </dgm:t>
    </dgm:pt>
    <dgm:pt modelId="{A752FB9A-AA4B-4B16-919C-73F238C932CB}" type="parTrans" cxnId="{2DC8416E-813D-44ED-A396-477DEDAF0D91}">
      <dgm:prSet/>
      <dgm:spPr/>
      <dgm:t>
        <a:bodyPr/>
        <a:lstStyle/>
        <a:p>
          <a:endParaRPr lang="en-US"/>
        </a:p>
      </dgm:t>
    </dgm:pt>
    <dgm:pt modelId="{5DF5A111-3BE6-40B5-B046-6A98A0EBDD69}" type="sibTrans" cxnId="{2DC8416E-813D-44ED-A396-477DEDAF0D91}">
      <dgm:prSet/>
      <dgm:spPr/>
      <dgm:t>
        <a:bodyPr/>
        <a:lstStyle/>
        <a:p>
          <a:endParaRPr lang="en-US"/>
        </a:p>
      </dgm:t>
    </dgm:pt>
    <dgm:pt modelId="{EEF804D9-69D2-4103-95BB-C828AE6FC8CC}" type="pres">
      <dgm:prSet presAssocID="{38369A18-454F-468B-B86D-8D95AAA2F786}" presName="Name0" presStyleCnt="0">
        <dgm:presLayoutVars>
          <dgm:dir/>
          <dgm:animLvl val="lvl"/>
          <dgm:resizeHandles val="exact"/>
        </dgm:presLayoutVars>
      </dgm:prSet>
      <dgm:spPr/>
    </dgm:pt>
    <dgm:pt modelId="{BA86454B-3001-4C7D-9993-CBD7817E7AEF}" type="pres">
      <dgm:prSet presAssocID="{E85E61A6-8641-4F0E-9AD9-A8BE510BD306}" presName="linNode" presStyleCnt="0"/>
      <dgm:spPr/>
    </dgm:pt>
    <dgm:pt modelId="{C3A3DA77-34FD-4C2C-A7AD-FED154206225}" type="pres">
      <dgm:prSet presAssocID="{E85E61A6-8641-4F0E-9AD9-A8BE510BD306}" presName="parentText" presStyleLbl="node1" presStyleIdx="0" presStyleCnt="3" custScaleX="95251">
        <dgm:presLayoutVars>
          <dgm:chMax val="1"/>
          <dgm:bulletEnabled val="1"/>
        </dgm:presLayoutVars>
      </dgm:prSet>
      <dgm:spPr/>
    </dgm:pt>
    <dgm:pt modelId="{F2676368-0829-4C14-967A-4E7498CC4FC0}" type="pres">
      <dgm:prSet presAssocID="{E85E61A6-8641-4F0E-9AD9-A8BE510BD306}" presName="descendantText" presStyleLbl="alignAccFollowNode1" presStyleIdx="0" presStyleCnt="3">
        <dgm:presLayoutVars>
          <dgm:bulletEnabled val="1"/>
        </dgm:presLayoutVars>
      </dgm:prSet>
      <dgm:spPr/>
    </dgm:pt>
    <dgm:pt modelId="{82617ADC-54DA-4857-AE86-02E9A9B94E27}" type="pres">
      <dgm:prSet presAssocID="{716DEF00-A5AA-4E73-AFD6-0FB9D3B182E1}" presName="sp" presStyleCnt="0"/>
      <dgm:spPr/>
    </dgm:pt>
    <dgm:pt modelId="{79D5D40E-C176-4655-8DF4-F53A904D383E}" type="pres">
      <dgm:prSet presAssocID="{D5C7110B-4DC1-4AA1-BA3F-8BA22A6B33A8}" presName="linNode" presStyleCnt="0"/>
      <dgm:spPr/>
    </dgm:pt>
    <dgm:pt modelId="{6CB1A278-7CD9-472E-B1A0-812CC813FADA}" type="pres">
      <dgm:prSet presAssocID="{D5C7110B-4DC1-4AA1-BA3F-8BA22A6B33A8}" presName="parentText" presStyleLbl="node1" presStyleIdx="1" presStyleCnt="3" custScaleX="94682">
        <dgm:presLayoutVars>
          <dgm:chMax val="1"/>
          <dgm:bulletEnabled val="1"/>
        </dgm:presLayoutVars>
      </dgm:prSet>
      <dgm:spPr/>
    </dgm:pt>
    <dgm:pt modelId="{799C943A-7F7D-4BC6-8432-62B4B685B881}" type="pres">
      <dgm:prSet presAssocID="{D5C7110B-4DC1-4AA1-BA3F-8BA22A6B33A8}" presName="descendantText" presStyleLbl="alignAccFollowNode1" presStyleIdx="1" presStyleCnt="3">
        <dgm:presLayoutVars>
          <dgm:bulletEnabled val="1"/>
        </dgm:presLayoutVars>
      </dgm:prSet>
      <dgm:spPr/>
    </dgm:pt>
    <dgm:pt modelId="{2DFA9ADB-0BF5-4CC3-97BA-0ACD507CD2FD}" type="pres">
      <dgm:prSet presAssocID="{7438D150-8B04-4994-AD64-6653B923B081}" presName="sp" presStyleCnt="0"/>
      <dgm:spPr/>
    </dgm:pt>
    <dgm:pt modelId="{56624985-5EE6-4AA9-870C-9DE7CD73430B}" type="pres">
      <dgm:prSet presAssocID="{64491BB6-82BC-46F0-8ADD-2CA184B0DBD8}" presName="linNode" presStyleCnt="0"/>
      <dgm:spPr/>
    </dgm:pt>
    <dgm:pt modelId="{17F5BB7D-A569-4B5B-A7BA-8E35371096B9}" type="pres">
      <dgm:prSet presAssocID="{64491BB6-82BC-46F0-8ADD-2CA184B0DBD8}" presName="parentText" presStyleLbl="node1" presStyleIdx="2" presStyleCnt="3" custScaleX="95251">
        <dgm:presLayoutVars>
          <dgm:chMax val="1"/>
          <dgm:bulletEnabled val="1"/>
        </dgm:presLayoutVars>
      </dgm:prSet>
      <dgm:spPr/>
    </dgm:pt>
    <dgm:pt modelId="{05237895-7416-4869-B61C-3E72C65A975A}" type="pres">
      <dgm:prSet presAssocID="{64491BB6-82BC-46F0-8ADD-2CA184B0DBD8}" presName="descendantText" presStyleLbl="alignAccFollowNode1" presStyleIdx="2" presStyleCnt="3">
        <dgm:presLayoutVars>
          <dgm:bulletEnabled val="1"/>
        </dgm:presLayoutVars>
      </dgm:prSet>
      <dgm:spPr/>
    </dgm:pt>
  </dgm:ptLst>
  <dgm:cxnLst>
    <dgm:cxn modelId="{275A640A-D7DA-46B9-BB7A-5602BCB4E724}" type="presOf" srcId="{64491BB6-82BC-46F0-8ADD-2CA184B0DBD8}" destId="{17F5BB7D-A569-4B5B-A7BA-8E35371096B9}" srcOrd="0" destOrd="0" presId="urn:microsoft.com/office/officeart/2005/8/layout/vList5"/>
    <dgm:cxn modelId="{1B93A113-6C76-4CCA-9B6C-AED8963AE483}" type="presOf" srcId="{38369A18-454F-468B-B86D-8D95AAA2F786}" destId="{EEF804D9-69D2-4103-95BB-C828AE6FC8CC}" srcOrd="0" destOrd="0" presId="urn:microsoft.com/office/officeart/2005/8/layout/vList5"/>
    <dgm:cxn modelId="{8876632E-5540-4029-A373-F431F6315B2F}" type="presOf" srcId="{87824274-5D6F-4F91-91E4-654566EB3253}" destId="{F2676368-0829-4C14-967A-4E7498CC4FC0}" srcOrd="0" destOrd="0" presId="urn:microsoft.com/office/officeart/2005/8/layout/vList5"/>
    <dgm:cxn modelId="{2DC8416E-813D-44ED-A396-477DEDAF0D91}" srcId="{64491BB6-82BC-46F0-8ADD-2CA184B0DBD8}" destId="{6CD19CE3-6006-414A-936B-BD1D92E1D713}" srcOrd="0" destOrd="0" parTransId="{A752FB9A-AA4B-4B16-919C-73F238C932CB}" sibTransId="{5DF5A111-3BE6-40B5-B046-6A98A0EBDD69}"/>
    <dgm:cxn modelId="{A43B8D86-28CF-4938-89BA-3F487B6D6A8F}" srcId="{38369A18-454F-468B-B86D-8D95AAA2F786}" destId="{64491BB6-82BC-46F0-8ADD-2CA184B0DBD8}" srcOrd="2" destOrd="0" parTransId="{4B7D08D2-67F6-4A37-8618-A66F69A2D07F}" sibTransId="{F5C848E3-CEF9-40F1-BF43-92411752FDDA}"/>
    <dgm:cxn modelId="{828EE38F-ED75-49AE-BC6B-E9145BF3AE1C}" srcId="{38369A18-454F-468B-B86D-8D95AAA2F786}" destId="{D5C7110B-4DC1-4AA1-BA3F-8BA22A6B33A8}" srcOrd="1" destOrd="0" parTransId="{3A8A3916-96AB-4E1A-9498-7EE5F8569A9B}" sibTransId="{7438D150-8B04-4994-AD64-6653B923B081}"/>
    <dgm:cxn modelId="{7CAB5092-6E3C-4F70-9ADC-E3A66545F8CE}" srcId="{38369A18-454F-468B-B86D-8D95AAA2F786}" destId="{E85E61A6-8641-4F0E-9AD9-A8BE510BD306}" srcOrd="0" destOrd="0" parTransId="{46A9F0D2-A4D1-4B01-9F6D-B90B91133E97}" sibTransId="{716DEF00-A5AA-4E73-AFD6-0FB9D3B182E1}"/>
    <dgm:cxn modelId="{D473CAC4-C0F9-450F-BABE-2B747A503E49}" srcId="{E85E61A6-8641-4F0E-9AD9-A8BE510BD306}" destId="{87824274-5D6F-4F91-91E4-654566EB3253}" srcOrd="0" destOrd="0" parTransId="{ADFD3AD0-2C57-44B2-8BBF-0C137271E4C7}" sibTransId="{5961FC4A-CDC5-4345-8FA9-5B27D4E4EE2F}"/>
    <dgm:cxn modelId="{786219C8-8BAE-445A-8D6D-A5722599E3CF}" type="presOf" srcId="{17D12CB8-1B06-4027-B92A-52594B514EB0}" destId="{799C943A-7F7D-4BC6-8432-62B4B685B881}" srcOrd="0" destOrd="0" presId="urn:microsoft.com/office/officeart/2005/8/layout/vList5"/>
    <dgm:cxn modelId="{CA85A2DD-3093-4520-8C81-90B660457435}" type="presOf" srcId="{E85E61A6-8641-4F0E-9AD9-A8BE510BD306}" destId="{C3A3DA77-34FD-4C2C-A7AD-FED154206225}" srcOrd="0" destOrd="0" presId="urn:microsoft.com/office/officeart/2005/8/layout/vList5"/>
    <dgm:cxn modelId="{FE0DAEE0-3663-4295-A98E-6964550BD97A}" srcId="{D5C7110B-4DC1-4AA1-BA3F-8BA22A6B33A8}" destId="{17D12CB8-1B06-4027-B92A-52594B514EB0}" srcOrd="0" destOrd="0" parTransId="{1453F710-1F24-4397-A2D8-2BAC3788D91D}" sibTransId="{3C059DD9-DB33-434C-95A2-FB07B3D5BA2A}"/>
    <dgm:cxn modelId="{EFCE9AE1-8D74-4561-9F26-A0CC187F5815}" type="presOf" srcId="{6CD19CE3-6006-414A-936B-BD1D92E1D713}" destId="{05237895-7416-4869-B61C-3E72C65A975A}" srcOrd="0" destOrd="0" presId="urn:microsoft.com/office/officeart/2005/8/layout/vList5"/>
    <dgm:cxn modelId="{5A70A0E8-FBA8-4968-A7C9-9EFC79519B43}" type="presOf" srcId="{D5C7110B-4DC1-4AA1-BA3F-8BA22A6B33A8}" destId="{6CB1A278-7CD9-472E-B1A0-812CC813FADA}" srcOrd="0" destOrd="0" presId="urn:microsoft.com/office/officeart/2005/8/layout/vList5"/>
    <dgm:cxn modelId="{0415D3D0-BCCD-454D-9316-087F722667A2}" type="presParOf" srcId="{EEF804D9-69D2-4103-95BB-C828AE6FC8CC}" destId="{BA86454B-3001-4C7D-9993-CBD7817E7AEF}" srcOrd="0" destOrd="0" presId="urn:microsoft.com/office/officeart/2005/8/layout/vList5"/>
    <dgm:cxn modelId="{9BDBBEF5-3218-43DA-8507-5B9B69CF198F}" type="presParOf" srcId="{BA86454B-3001-4C7D-9993-CBD7817E7AEF}" destId="{C3A3DA77-34FD-4C2C-A7AD-FED154206225}" srcOrd="0" destOrd="0" presId="urn:microsoft.com/office/officeart/2005/8/layout/vList5"/>
    <dgm:cxn modelId="{3E7E8A1A-EFAA-4028-8A7B-220DC0855DCB}" type="presParOf" srcId="{BA86454B-3001-4C7D-9993-CBD7817E7AEF}" destId="{F2676368-0829-4C14-967A-4E7498CC4FC0}" srcOrd="1" destOrd="0" presId="urn:microsoft.com/office/officeart/2005/8/layout/vList5"/>
    <dgm:cxn modelId="{3540260B-59DF-448D-A279-C285CAAE268B}" type="presParOf" srcId="{EEF804D9-69D2-4103-95BB-C828AE6FC8CC}" destId="{82617ADC-54DA-4857-AE86-02E9A9B94E27}" srcOrd="1" destOrd="0" presId="urn:microsoft.com/office/officeart/2005/8/layout/vList5"/>
    <dgm:cxn modelId="{C03FD090-189A-4B46-A432-A3BC934D3119}" type="presParOf" srcId="{EEF804D9-69D2-4103-95BB-C828AE6FC8CC}" destId="{79D5D40E-C176-4655-8DF4-F53A904D383E}" srcOrd="2" destOrd="0" presId="urn:microsoft.com/office/officeart/2005/8/layout/vList5"/>
    <dgm:cxn modelId="{110B5D33-6C45-46A2-89B0-5531ABECF176}" type="presParOf" srcId="{79D5D40E-C176-4655-8DF4-F53A904D383E}" destId="{6CB1A278-7CD9-472E-B1A0-812CC813FADA}" srcOrd="0" destOrd="0" presId="urn:microsoft.com/office/officeart/2005/8/layout/vList5"/>
    <dgm:cxn modelId="{7D115118-7E61-43C3-8399-F3AE427F20D1}" type="presParOf" srcId="{79D5D40E-C176-4655-8DF4-F53A904D383E}" destId="{799C943A-7F7D-4BC6-8432-62B4B685B881}" srcOrd="1" destOrd="0" presId="urn:microsoft.com/office/officeart/2005/8/layout/vList5"/>
    <dgm:cxn modelId="{23EBB2EE-0976-4A91-81D7-E8C71B950375}" type="presParOf" srcId="{EEF804D9-69D2-4103-95BB-C828AE6FC8CC}" destId="{2DFA9ADB-0BF5-4CC3-97BA-0ACD507CD2FD}" srcOrd="3" destOrd="0" presId="urn:microsoft.com/office/officeart/2005/8/layout/vList5"/>
    <dgm:cxn modelId="{BD5CD0F0-AD0B-47FC-B430-E87037BC38C7}" type="presParOf" srcId="{EEF804D9-69D2-4103-95BB-C828AE6FC8CC}" destId="{56624985-5EE6-4AA9-870C-9DE7CD73430B}" srcOrd="4" destOrd="0" presId="urn:microsoft.com/office/officeart/2005/8/layout/vList5"/>
    <dgm:cxn modelId="{5332B6C2-E48C-4CB9-91E4-2AAE0A2485B2}" type="presParOf" srcId="{56624985-5EE6-4AA9-870C-9DE7CD73430B}" destId="{17F5BB7D-A569-4B5B-A7BA-8E35371096B9}" srcOrd="0" destOrd="0" presId="urn:microsoft.com/office/officeart/2005/8/layout/vList5"/>
    <dgm:cxn modelId="{3013436E-7480-4781-9C44-516C117A12F4}" type="presParOf" srcId="{56624985-5EE6-4AA9-870C-9DE7CD73430B}" destId="{05237895-7416-4869-B61C-3E72C65A975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95779-E1A9-4CFD-8C55-B56FF957C112}">
      <dsp:nvSpPr>
        <dsp:cNvPr id="0" name=""/>
        <dsp:cNvSpPr/>
      </dsp:nvSpPr>
      <dsp:spPr>
        <a:xfrm>
          <a:off x="3529550" y="1492666"/>
          <a:ext cx="2970354" cy="574049"/>
        </a:xfrm>
        <a:custGeom>
          <a:avLst/>
          <a:gdLst/>
          <a:ahLst/>
          <a:cxnLst/>
          <a:rect l="0" t="0" r="0" b="0"/>
          <a:pathLst>
            <a:path>
              <a:moveTo>
                <a:pt x="0" y="0"/>
              </a:moveTo>
              <a:lnTo>
                <a:pt x="0" y="487590"/>
              </a:lnTo>
              <a:lnTo>
                <a:pt x="2970354" y="487590"/>
              </a:lnTo>
              <a:lnTo>
                <a:pt x="2970354" y="5740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59D3DE-4303-4508-AFE3-870D9EA9EF65}">
      <dsp:nvSpPr>
        <dsp:cNvPr id="0" name=""/>
        <dsp:cNvSpPr/>
      </dsp:nvSpPr>
      <dsp:spPr>
        <a:xfrm>
          <a:off x="5173936" y="2659360"/>
          <a:ext cx="91440" cy="848420"/>
        </a:xfrm>
        <a:custGeom>
          <a:avLst/>
          <a:gdLst/>
          <a:ahLst/>
          <a:cxnLst/>
          <a:rect l="0" t="0" r="0" b="0"/>
          <a:pathLst>
            <a:path>
              <a:moveTo>
                <a:pt x="45720" y="0"/>
              </a:moveTo>
              <a:lnTo>
                <a:pt x="45720" y="761960"/>
              </a:lnTo>
              <a:lnTo>
                <a:pt x="46503" y="761960"/>
              </a:lnTo>
              <a:lnTo>
                <a:pt x="46503" y="8484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09B81F-DEA0-4A77-A35F-CD73FDCCB4D8}">
      <dsp:nvSpPr>
        <dsp:cNvPr id="0" name=""/>
        <dsp:cNvSpPr/>
      </dsp:nvSpPr>
      <dsp:spPr>
        <a:xfrm>
          <a:off x="3529550" y="1492666"/>
          <a:ext cx="1690106" cy="574049"/>
        </a:xfrm>
        <a:custGeom>
          <a:avLst/>
          <a:gdLst/>
          <a:ahLst/>
          <a:cxnLst/>
          <a:rect l="0" t="0" r="0" b="0"/>
          <a:pathLst>
            <a:path>
              <a:moveTo>
                <a:pt x="0" y="0"/>
              </a:moveTo>
              <a:lnTo>
                <a:pt x="0" y="487590"/>
              </a:lnTo>
              <a:lnTo>
                <a:pt x="1690106" y="487590"/>
              </a:lnTo>
              <a:lnTo>
                <a:pt x="1690106" y="5740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B26EE-25FC-496D-BA61-B07DB07551D6}">
      <dsp:nvSpPr>
        <dsp:cNvPr id="0" name=""/>
        <dsp:cNvSpPr/>
      </dsp:nvSpPr>
      <dsp:spPr>
        <a:xfrm>
          <a:off x="3529550" y="1492666"/>
          <a:ext cx="469631" cy="574049"/>
        </a:xfrm>
        <a:custGeom>
          <a:avLst/>
          <a:gdLst/>
          <a:ahLst/>
          <a:cxnLst/>
          <a:rect l="0" t="0" r="0" b="0"/>
          <a:pathLst>
            <a:path>
              <a:moveTo>
                <a:pt x="0" y="0"/>
              </a:moveTo>
              <a:lnTo>
                <a:pt x="0" y="487590"/>
              </a:lnTo>
              <a:lnTo>
                <a:pt x="469631" y="487590"/>
              </a:lnTo>
              <a:lnTo>
                <a:pt x="469631" y="5740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7BA8F1-F2B1-468F-8AED-AE82A25500F6}">
      <dsp:nvSpPr>
        <dsp:cNvPr id="0" name=""/>
        <dsp:cNvSpPr/>
      </dsp:nvSpPr>
      <dsp:spPr>
        <a:xfrm>
          <a:off x="3919867" y="4100424"/>
          <a:ext cx="91440" cy="237615"/>
        </a:xfrm>
        <a:custGeom>
          <a:avLst/>
          <a:gdLst/>
          <a:ahLst/>
          <a:cxnLst/>
          <a:rect l="0" t="0" r="0" b="0"/>
          <a:pathLst>
            <a:path>
              <a:moveTo>
                <a:pt x="45720" y="0"/>
              </a:moveTo>
              <a:lnTo>
                <a:pt x="45720" y="23761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E79D8-FCEF-4AB6-86CF-C326FAE3C194}">
      <dsp:nvSpPr>
        <dsp:cNvPr id="0" name=""/>
        <dsp:cNvSpPr/>
      </dsp:nvSpPr>
      <dsp:spPr>
        <a:xfrm>
          <a:off x="2824890" y="2659360"/>
          <a:ext cx="1140696" cy="848420"/>
        </a:xfrm>
        <a:custGeom>
          <a:avLst/>
          <a:gdLst/>
          <a:ahLst/>
          <a:cxnLst/>
          <a:rect l="0" t="0" r="0" b="0"/>
          <a:pathLst>
            <a:path>
              <a:moveTo>
                <a:pt x="0" y="0"/>
              </a:moveTo>
              <a:lnTo>
                <a:pt x="0" y="761960"/>
              </a:lnTo>
              <a:lnTo>
                <a:pt x="1140696" y="761960"/>
              </a:lnTo>
              <a:lnTo>
                <a:pt x="1140696" y="8484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C706C9-9644-40FA-9B55-B7E841FD2B9C}">
      <dsp:nvSpPr>
        <dsp:cNvPr id="0" name=""/>
        <dsp:cNvSpPr/>
      </dsp:nvSpPr>
      <dsp:spPr>
        <a:xfrm>
          <a:off x="2779170" y="4100424"/>
          <a:ext cx="91440" cy="237615"/>
        </a:xfrm>
        <a:custGeom>
          <a:avLst/>
          <a:gdLst/>
          <a:ahLst/>
          <a:cxnLst/>
          <a:rect l="0" t="0" r="0" b="0"/>
          <a:pathLst>
            <a:path>
              <a:moveTo>
                <a:pt x="45720" y="0"/>
              </a:moveTo>
              <a:lnTo>
                <a:pt x="45720" y="23761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05E203-6A4E-47AF-9C45-427B031AFEB3}">
      <dsp:nvSpPr>
        <dsp:cNvPr id="0" name=""/>
        <dsp:cNvSpPr/>
      </dsp:nvSpPr>
      <dsp:spPr>
        <a:xfrm>
          <a:off x="2779170" y="2659360"/>
          <a:ext cx="91440" cy="848420"/>
        </a:xfrm>
        <a:custGeom>
          <a:avLst/>
          <a:gdLst/>
          <a:ahLst/>
          <a:cxnLst/>
          <a:rect l="0" t="0" r="0" b="0"/>
          <a:pathLst>
            <a:path>
              <a:moveTo>
                <a:pt x="45720" y="0"/>
              </a:moveTo>
              <a:lnTo>
                <a:pt x="45720" y="8484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272991-4FD2-4D01-BDC1-7CAE6D1D008F}">
      <dsp:nvSpPr>
        <dsp:cNvPr id="0" name=""/>
        <dsp:cNvSpPr/>
      </dsp:nvSpPr>
      <dsp:spPr>
        <a:xfrm>
          <a:off x="1684193" y="2659360"/>
          <a:ext cx="1140696" cy="848414"/>
        </a:xfrm>
        <a:custGeom>
          <a:avLst/>
          <a:gdLst/>
          <a:ahLst/>
          <a:cxnLst/>
          <a:rect l="0" t="0" r="0" b="0"/>
          <a:pathLst>
            <a:path>
              <a:moveTo>
                <a:pt x="1140696" y="0"/>
              </a:moveTo>
              <a:lnTo>
                <a:pt x="1140696" y="761954"/>
              </a:lnTo>
              <a:lnTo>
                <a:pt x="0" y="761954"/>
              </a:lnTo>
              <a:lnTo>
                <a:pt x="0" y="8484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C14D87-401D-4D8A-8CE7-060719E56763}">
      <dsp:nvSpPr>
        <dsp:cNvPr id="0" name=""/>
        <dsp:cNvSpPr/>
      </dsp:nvSpPr>
      <dsp:spPr>
        <a:xfrm>
          <a:off x="2824890" y="1492666"/>
          <a:ext cx="704659" cy="574049"/>
        </a:xfrm>
        <a:custGeom>
          <a:avLst/>
          <a:gdLst/>
          <a:ahLst/>
          <a:cxnLst/>
          <a:rect l="0" t="0" r="0" b="0"/>
          <a:pathLst>
            <a:path>
              <a:moveTo>
                <a:pt x="704659" y="0"/>
              </a:moveTo>
              <a:lnTo>
                <a:pt x="704659" y="487590"/>
              </a:lnTo>
              <a:lnTo>
                <a:pt x="0" y="487590"/>
              </a:lnTo>
              <a:lnTo>
                <a:pt x="0" y="5740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E1E107-719E-49E9-9686-AA068281E805}">
      <dsp:nvSpPr>
        <dsp:cNvPr id="0" name=""/>
        <dsp:cNvSpPr/>
      </dsp:nvSpPr>
      <dsp:spPr>
        <a:xfrm>
          <a:off x="1684193" y="1492666"/>
          <a:ext cx="1845356" cy="574049"/>
        </a:xfrm>
        <a:custGeom>
          <a:avLst/>
          <a:gdLst/>
          <a:ahLst/>
          <a:cxnLst/>
          <a:rect l="0" t="0" r="0" b="0"/>
          <a:pathLst>
            <a:path>
              <a:moveTo>
                <a:pt x="1845356" y="0"/>
              </a:moveTo>
              <a:lnTo>
                <a:pt x="1845356" y="487590"/>
              </a:lnTo>
              <a:lnTo>
                <a:pt x="0" y="487590"/>
              </a:lnTo>
              <a:lnTo>
                <a:pt x="0" y="5740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B141BA-A494-4292-9C7B-EC89D6302E18}">
      <dsp:nvSpPr>
        <dsp:cNvPr id="0" name=""/>
        <dsp:cNvSpPr/>
      </dsp:nvSpPr>
      <dsp:spPr>
        <a:xfrm>
          <a:off x="459726" y="2659360"/>
          <a:ext cx="91440" cy="848420"/>
        </a:xfrm>
        <a:custGeom>
          <a:avLst/>
          <a:gdLst/>
          <a:ahLst/>
          <a:cxnLst/>
          <a:rect l="0" t="0" r="0" b="0"/>
          <a:pathLst>
            <a:path>
              <a:moveTo>
                <a:pt x="45720" y="0"/>
              </a:moveTo>
              <a:lnTo>
                <a:pt x="45720" y="8484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52A50C-5F19-47BE-A8AC-44B90B5304E9}">
      <dsp:nvSpPr>
        <dsp:cNvPr id="0" name=""/>
        <dsp:cNvSpPr/>
      </dsp:nvSpPr>
      <dsp:spPr>
        <a:xfrm>
          <a:off x="505446" y="1492666"/>
          <a:ext cx="3024103" cy="574049"/>
        </a:xfrm>
        <a:custGeom>
          <a:avLst/>
          <a:gdLst/>
          <a:ahLst/>
          <a:cxnLst/>
          <a:rect l="0" t="0" r="0" b="0"/>
          <a:pathLst>
            <a:path>
              <a:moveTo>
                <a:pt x="3024103" y="0"/>
              </a:moveTo>
              <a:lnTo>
                <a:pt x="3024103" y="487590"/>
              </a:lnTo>
              <a:lnTo>
                <a:pt x="0" y="487590"/>
              </a:lnTo>
              <a:lnTo>
                <a:pt x="0" y="5740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459D59-6AED-45CC-8540-DC3F6A6F897A}">
      <dsp:nvSpPr>
        <dsp:cNvPr id="0" name=""/>
        <dsp:cNvSpPr/>
      </dsp:nvSpPr>
      <dsp:spPr>
        <a:xfrm>
          <a:off x="2782072" y="900022"/>
          <a:ext cx="1494955" cy="59264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3984C-0A6A-4C4C-B996-CAD98C136991}">
      <dsp:nvSpPr>
        <dsp:cNvPr id="0" name=""/>
        <dsp:cNvSpPr/>
      </dsp:nvSpPr>
      <dsp:spPr>
        <a:xfrm>
          <a:off x="2885771" y="998537"/>
          <a:ext cx="1494955" cy="59264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CMS CONTRACTOR</a:t>
          </a:r>
        </a:p>
      </dsp:txBody>
      <dsp:txXfrm>
        <a:off x="2903129" y="1015895"/>
        <a:ext cx="1460239" cy="557927"/>
      </dsp:txXfrm>
    </dsp:sp>
    <dsp:sp modelId="{A49B509E-8FBC-48EB-ADE8-24AA7F0A2C58}">
      <dsp:nvSpPr>
        <dsp:cNvPr id="0" name=""/>
        <dsp:cNvSpPr/>
      </dsp:nvSpPr>
      <dsp:spPr>
        <a:xfrm>
          <a:off x="747" y="2066716"/>
          <a:ext cx="1009398" cy="5926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377394-1C34-4523-B482-AA186F38A823}">
      <dsp:nvSpPr>
        <dsp:cNvPr id="0" name=""/>
        <dsp:cNvSpPr/>
      </dsp:nvSpPr>
      <dsp:spPr>
        <a:xfrm>
          <a:off x="104447" y="2165231"/>
          <a:ext cx="1009398" cy="59264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INDEPENDENT PRACTICES</a:t>
          </a:r>
        </a:p>
      </dsp:txBody>
      <dsp:txXfrm>
        <a:off x="121805" y="2182589"/>
        <a:ext cx="974682" cy="557927"/>
      </dsp:txXfrm>
    </dsp:sp>
    <dsp:sp modelId="{A15B3C42-0391-4E43-83C9-083B9EDF5DE4}">
      <dsp:nvSpPr>
        <dsp:cNvPr id="0" name=""/>
        <dsp:cNvSpPr/>
      </dsp:nvSpPr>
      <dsp:spPr>
        <a:xfrm>
          <a:off x="38797" y="3507780"/>
          <a:ext cx="933297" cy="5926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3E1B2-11AC-488A-915C-41757A248D48}">
      <dsp:nvSpPr>
        <dsp:cNvPr id="0" name=""/>
        <dsp:cNvSpPr/>
      </dsp:nvSpPr>
      <dsp:spPr>
        <a:xfrm>
          <a:off x="142497" y="3606295"/>
          <a:ext cx="933297" cy="5926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PROVIDERS</a:t>
          </a:r>
        </a:p>
      </dsp:txBody>
      <dsp:txXfrm>
        <a:off x="159855" y="3623653"/>
        <a:ext cx="898581" cy="557927"/>
      </dsp:txXfrm>
    </dsp:sp>
    <dsp:sp modelId="{0974532E-F262-44FA-9442-BB241959D914}">
      <dsp:nvSpPr>
        <dsp:cNvPr id="0" name=""/>
        <dsp:cNvSpPr/>
      </dsp:nvSpPr>
      <dsp:spPr>
        <a:xfrm>
          <a:off x="1217545" y="2066716"/>
          <a:ext cx="933297" cy="5926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884CE-B3AD-4947-9BA9-8C596B3BC695}">
      <dsp:nvSpPr>
        <dsp:cNvPr id="0" name=""/>
        <dsp:cNvSpPr/>
      </dsp:nvSpPr>
      <dsp:spPr>
        <a:xfrm>
          <a:off x="1321244" y="2165231"/>
          <a:ext cx="933297" cy="59264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CALL CENTERS</a:t>
          </a:r>
        </a:p>
      </dsp:txBody>
      <dsp:txXfrm>
        <a:off x="1338602" y="2182589"/>
        <a:ext cx="898581" cy="557927"/>
      </dsp:txXfrm>
    </dsp:sp>
    <dsp:sp modelId="{5BC626B2-F0A9-47A4-AC86-607DD4750D13}">
      <dsp:nvSpPr>
        <dsp:cNvPr id="0" name=""/>
        <dsp:cNvSpPr/>
      </dsp:nvSpPr>
      <dsp:spPr>
        <a:xfrm>
          <a:off x="2358242" y="2066716"/>
          <a:ext cx="933297" cy="5926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51FD1-2D2F-4B9A-A622-70C736B5DA12}">
      <dsp:nvSpPr>
        <dsp:cNvPr id="0" name=""/>
        <dsp:cNvSpPr/>
      </dsp:nvSpPr>
      <dsp:spPr>
        <a:xfrm>
          <a:off x="2461941" y="2165231"/>
          <a:ext cx="933297" cy="59264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HEALTH SERVICES/ HOSPITAL GROUPS</a:t>
          </a:r>
        </a:p>
      </dsp:txBody>
      <dsp:txXfrm>
        <a:off x="2479299" y="2182589"/>
        <a:ext cx="898581" cy="557927"/>
      </dsp:txXfrm>
    </dsp:sp>
    <dsp:sp modelId="{450F0016-2525-443B-B2A9-DE05979DBF49}">
      <dsp:nvSpPr>
        <dsp:cNvPr id="0" name=""/>
        <dsp:cNvSpPr/>
      </dsp:nvSpPr>
      <dsp:spPr>
        <a:xfrm>
          <a:off x="1217545" y="3507774"/>
          <a:ext cx="933297" cy="5926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7C282D-A2FC-4286-8E42-DFCFF7B9FA3B}">
      <dsp:nvSpPr>
        <dsp:cNvPr id="0" name=""/>
        <dsp:cNvSpPr/>
      </dsp:nvSpPr>
      <dsp:spPr>
        <a:xfrm>
          <a:off x="1321244" y="3606289"/>
          <a:ext cx="933297" cy="5926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RADIOLOGY</a:t>
          </a:r>
          <a:endParaRPr lang="en-US" sz="1400" kern="1200" dirty="0">
            <a:latin typeface="+mj-lt"/>
          </a:endParaRPr>
        </a:p>
      </dsp:txBody>
      <dsp:txXfrm>
        <a:off x="1338602" y="3623647"/>
        <a:ext cx="898581" cy="557927"/>
      </dsp:txXfrm>
    </dsp:sp>
    <dsp:sp modelId="{0B443A44-C08F-4224-8FC5-20BB2662896F}">
      <dsp:nvSpPr>
        <dsp:cNvPr id="0" name=""/>
        <dsp:cNvSpPr/>
      </dsp:nvSpPr>
      <dsp:spPr>
        <a:xfrm>
          <a:off x="2358242" y="3507780"/>
          <a:ext cx="933297" cy="5926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6ACD0-14D9-4DFD-A358-C9F4031C7A4F}">
      <dsp:nvSpPr>
        <dsp:cNvPr id="0" name=""/>
        <dsp:cNvSpPr/>
      </dsp:nvSpPr>
      <dsp:spPr>
        <a:xfrm>
          <a:off x="2461941" y="3606295"/>
          <a:ext cx="933297" cy="5926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HOSPITAL</a:t>
          </a:r>
          <a:endParaRPr lang="en-US" sz="1400" kern="1200" dirty="0">
            <a:latin typeface="+mj-lt"/>
          </a:endParaRPr>
        </a:p>
      </dsp:txBody>
      <dsp:txXfrm>
        <a:off x="2479299" y="3623653"/>
        <a:ext cx="898581" cy="557927"/>
      </dsp:txXfrm>
    </dsp:sp>
    <dsp:sp modelId="{3DBE65D2-FB17-4C24-9A90-80AE6D01D965}">
      <dsp:nvSpPr>
        <dsp:cNvPr id="0" name=""/>
        <dsp:cNvSpPr/>
      </dsp:nvSpPr>
      <dsp:spPr>
        <a:xfrm>
          <a:off x="2358242" y="4338040"/>
          <a:ext cx="933297" cy="59264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544BA-E544-488D-A88D-148E20497253}">
      <dsp:nvSpPr>
        <dsp:cNvPr id="0" name=""/>
        <dsp:cNvSpPr/>
      </dsp:nvSpPr>
      <dsp:spPr>
        <a:xfrm>
          <a:off x="2461941" y="4436555"/>
          <a:ext cx="933297" cy="59264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PROVIDERS</a:t>
          </a:r>
          <a:endParaRPr lang="en-US" sz="1400" kern="1200" dirty="0">
            <a:latin typeface="+mj-lt"/>
          </a:endParaRPr>
        </a:p>
      </dsp:txBody>
      <dsp:txXfrm>
        <a:off x="2479299" y="4453913"/>
        <a:ext cx="898581" cy="557927"/>
      </dsp:txXfrm>
    </dsp:sp>
    <dsp:sp modelId="{E5E3229B-1DAE-4F47-A5AD-0D6A7CAA6946}">
      <dsp:nvSpPr>
        <dsp:cNvPr id="0" name=""/>
        <dsp:cNvSpPr/>
      </dsp:nvSpPr>
      <dsp:spPr>
        <a:xfrm>
          <a:off x="3498939" y="3507780"/>
          <a:ext cx="933297" cy="5926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DC9FD1-65C7-42FA-890B-9A0CA09E7802}">
      <dsp:nvSpPr>
        <dsp:cNvPr id="0" name=""/>
        <dsp:cNvSpPr/>
      </dsp:nvSpPr>
      <dsp:spPr>
        <a:xfrm>
          <a:off x="3602638" y="3606295"/>
          <a:ext cx="933297" cy="5926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MENTAL</a:t>
          </a:r>
          <a:r>
            <a:rPr lang="en-US" sz="1400" kern="1200" dirty="0">
              <a:latin typeface="+mj-lt"/>
            </a:rPr>
            <a:t> </a:t>
          </a:r>
          <a:r>
            <a:rPr lang="en-US" sz="1200" kern="1200" dirty="0">
              <a:latin typeface="+mj-lt"/>
            </a:rPr>
            <a:t>HEALTH</a:t>
          </a:r>
          <a:endParaRPr lang="en-US" sz="1400" kern="1200" dirty="0">
            <a:latin typeface="+mj-lt"/>
          </a:endParaRPr>
        </a:p>
      </dsp:txBody>
      <dsp:txXfrm>
        <a:off x="3619996" y="3623653"/>
        <a:ext cx="898581" cy="557927"/>
      </dsp:txXfrm>
    </dsp:sp>
    <dsp:sp modelId="{5BDE89AC-30BD-475D-92CA-52242ED2456E}">
      <dsp:nvSpPr>
        <dsp:cNvPr id="0" name=""/>
        <dsp:cNvSpPr/>
      </dsp:nvSpPr>
      <dsp:spPr>
        <a:xfrm>
          <a:off x="3498939" y="4338040"/>
          <a:ext cx="933297" cy="59264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D2A4C-8633-4744-B7E6-63ADF0A51B57}">
      <dsp:nvSpPr>
        <dsp:cNvPr id="0" name=""/>
        <dsp:cNvSpPr/>
      </dsp:nvSpPr>
      <dsp:spPr>
        <a:xfrm>
          <a:off x="3602638" y="4436555"/>
          <a:ext cx="933297" cy="59264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PROVIDERS</a:t>
          </a:r>
          <a:endParaRPr lang="en-US" sz="1400" kern="1200" dirty="0">
            <a:latin typeface="+mj-lt"/>
          </a:endParaRPr>
        </a:p>
      </dsp:txBody>
      <dsp:txXfrm>
        <a:off x="3619996" y="4453913"/>
        <a:ext cx="898581" cy="557927"/>
      </dsp:txXfrm>
    </dsp:sp>
    <dsp:sp modelId="{D14A64DF-B7C3-431D-B77C-BDFA895619A2}">
      <dsp:nvSpPr>
        <dsp:cNvPr id="0" name=""/>
        <dsp:cNvSpPr/>
      </dsp:nvSpPr>
      <dsp:spPr>
        <a:xfrm>
          <a:off x="3498939" y="2066716"/>
          <a:ext cx="1000485" cy="5926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850A1E-CA24-4103-BDD9-ACE43C40E296}">
      <dsp:nvSpPr>
        <dsp:cNvPr id="0" name=""/>
        <dsp:cNvSpPr/>
      </dsp:nvSpPr>
      <dsp:spPr>
        <a:xfrm>
          <a:off x="3602638" y="2165231"/>
          <a:ext cx="1000485" cy="59264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FULLFILLMENT </a:t>
          </a:r>
          <a:r>
            <a:rPr lang="en-US" sz="1100" kern="1200" dirty="0">
              <a:latin typeface="+mj-lt"/>
            </a:rPr>
            <a:t>VENDORS</a:t>
          </a:r>
        </a:p>
      </dsp:txBody>
      <dsp:txXfrm>
        <a:off x="3619996" y="2182589"/>
        <a:ext cx="965769" cy="557927"/>
      </dsp:txXfrm>
    </dsp:sp>
    <dsp:sp modelId="{ED138606-FB68-45E6-B826-F51280D2BDC3}">
      <dsp:nvSpPr>
        <dsp:cNvPr id="0" name=""/>
        <dsp:cNvSpPr/>
      </dsp:nvSpPr>
      <dsp:spPr>
        <a:xfrm>
          <a:off x="4706040" y="2066716"/>
          <a:ext cx="1027233" cy="5926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9C7096-ADBA-417C-8B23-EC1C49A098F0}">
      <dsp:nvSpPr>
        <dsp:cNvPr id="0" name=""/>
        <dsp:cNvSpPr/>
      </dsp:nvSpPr>
      <dsp:spPr>
        <a:xfrm>
          <a:off x="4809739" y="2165231"/>
          <a:ext cx="1027233" cy="59264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FIELD MARKETING </a:t>
          </a:r>
          <a:r>
            <a:rPr lang="en-US" sz="1000" kern="1200" dirty="0">
              <a:latin typeface="+mj-lt"/>
            </a:rPr>
            <a:t>ORGANIZATIONS</a:t>
          </a:r>
        </a:p>
      </dsp:txBody>
      <dsp:txXfrm>
        <a:off x="4827097" y="2182589"/>
        <a:ext cx="992517" cy="557927"/>
      </dsp:txXfrm>
    </dsp:sp>
    <dsp:sp modelId="{E7806159-66D5-4506-8EE1-AAFF35340C4A}">
      <dsp:nvSpPr>
        <dsp:cNvPr id="0" name=""/>
        <dsp:cNvSpPr/>
      </dsp:nvSpPr>
      <dsp:spPr>
        <a:xfrm>
          <a:off x="4753792" y="3507780"/>
          <a:ext cx="933297" cy="5926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DCA5A3-4986-4028-9115-E7D6EB23941F}">
      <dsp:nvSpPr>
        <dsp:cNvPr id="0" name=""/>
        <dsp:cNvSpPr/>
      </dsp:nvSpPr>
      <dsp:spPr>
        <a:xfrm>
          <a:off x="4857491" y="3606295"/>
          <a:ext cx="933297" cy="5926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AGENTS</a:t>
          </a:r>
          <a:endParaRPr lang="en-US" sz="1400" kern="1200" dirty="0">
            <a:latin typeface="+mj-lt"/>
          </a:endParaRPr>
        </a:p>
      </dsp:txBody>
      <dsp:txXfrm>
        <a:off x="4874849" y="3623653"/>
        <a:ext cx="898581" cy="557927"/>
      </dsp:txXfrm>
    </dsp:sp>
    <dsp:sp modelId="{1B839358-BD67-4B27-9394-39910B990A55}">
      <dsp:nvSpPr>
        <dsp:cNvPr id="0" name=""/>
        <dsp:cNvSpPr/>
      </dsp:nvSpPr>
      <dsp:spPr>
        <a:xfrm>
          <a:off x="5941457" y="2066716"/>
          <a:ext cx="1116895" cy="5926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64B89-DB57-438B-B695-FDBC224DFA95}">
      <dsp:nvSpPr>
        <dsp:cNvPr id="0" name=""/>
        <dsp:cNvSpPr/>
      </dsp:nvSpPr>
      <dsp:spPr>
        <a:xfrm>
          <a:off x="6045156" y="2165231"/>
          <a:ext cx="1116895" cy="59264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CREDENTIALING</a:t>
          </a:r>
        </a:p>
      </dsp:txBody>
      <dsp:txXfrm>
        <a:off x="6062514" y="2182589"/>
        <a:ext cx="1082179" cy="557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3B3C5-34E0-47B1-A73A-70A9C1183956}">
      <dsp:nvSpPr>
        <dsp:cNvPr id="0" name=""/>
        <dsp:cNvSpPr/>
      </dsp:nvSpPr>
      <dsp:spPr>
        <a:xfrm>
          <a:off x="6296175" y="2302970"/>
          <a:ext cx="91440" cy="810377"/>
        </a:xfrm>
        <a:custGeom>
          <a:avLst/>
          <a:gdLst/>
          <a:ahLst/>
          <a:cxnLst/>
          <a:rect l="0" t="0" r="0" b="0"/>
          <a:pathLst>
            <a:path>
              <a:moveTo>
                <a:pt x="45720" y="0"/>
              </a:moveTo>
              <a:lnTo>
                <a:pt x="45720" y="81037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F01C1-A2DF-479C-BBCF-F06ED7A3E4D9}">
      <dsp:nvSpPr>
        <dsp:cNvPr id="0" name=""/>
        <dsp:cNvSpPr/>
      </dsp:nvSpPr>
      <dsp:spPr>
        <a:xfrm>
          <a:off x="3875317" y="1075844"/>
          <a:ext cx="2466578" cy="480573"/>
        </a:xfrm>
        <a:custGeom>
          <a:avLst/>
          <a:gdLst/>
          <a:ahLst/>
          <a:cxnLst/>
          <a:rect l="0" t="0" r="0" b="0"/>
          <a:pathLst>
            <a:path>
              <a:moveTo>
                <a:pt x="0" y="0"/>
              </a:moveTo>
              <a:lnTo>
                <a:pt x="0" y="371661"/>
              </a:lnTo>
              <a:lnTo>
                <a:pt x="2466578" y="371661"/>
              </a:lnTo>
              <a:lnTo>
                <a:pt x="2466578" y="4805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93E1B4-ED95-4A28-9C5A-108D751D5B16}">
      <dsp:nvSpPr>
        <dsp:cNvPr id="0" name=""/>
        <dsp:cNvSpPr/>
      </dsp:nvSpPr>
      <dsp:spPr>
        <a:xfrm>
          <a:off x="2677967" y="2302970"/>
          <a:ext cx="2011860" cy="810377"/>
        </a:xfrm>
        <a:custGeom>
          <a:avLst/>
          <a:gdLst/>
          <a:ahLst/>
          <a:cxnLst/>
          <a:rect l="0" t="0" r="0" b="0"/>
          <a:pathLst>
            <a:path>
              <a:moveTo>
                <a:pt x="0" y="0"/>
              </a:moveTo>
              <a:lnTo>
                <a:pt x="0" y="701465"/>
              </a:lnTo>
              <a:lnTo>
                <a:pt x="2011860" y="701465"/>
              </a:lnTo>
              <a:lnTo>
                <a:pt x="2011860" y="81037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9F0F6D-5D79-4607-92D0-C90B9A9F2A50}">
      <dsp:nvSpPr>
        <dsp:cNvPr id="0" name=""/>
        <dsp:cNvSpPr/>
      </dsp:nvSpPr>
      <dsp:spPr>
        <a:xfrm>
          <a:off x="2677967" y="2302970"/>
          <a:ext cx="585074" cy="810377"/>
        </a:xfrm>
        <a:custGeom>
          <a:avLst/>
          <a:gdLst/>
          <a:ahLst/>
          <a:cxnLst/>
          <a:rect l="0" t="0" r="0" b="0"/>
          <a:pathLst>
            <a:path>
              <a:moveTo>
                <a:pt x="0" y="0"/>
              </a:moveTo>
              <a:lnTo>
                <a:pt x="0" y="701465"/>
              </a:lnTo>
              <a:lnTo>
                <a:pt x="585074" y="701465"/>
              </a:lnTo>
              <a:lnTo>
                <a:pt x="585074" y="81037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9CE57-B5BB-4B01-82EC-6D8D721A0F58}">
      <dsp:nvSpPr>
        <dsp:cNvPr id="0" name=""/>
        <dsp:cNvSpPr/>
      </dsp:nvSpPr>
      <dsp:spPr>
        <a:xfrm>
          <a:off x="1911346" y="2302970"/>
          <a:ext cx="766621" cy="810377"/>
        </a:xfrm>
        <a:custGeom>
          <a:avLst/>
          <a:gdLst/>
          <a:ahLst/>
          <a:cxnLst/>
          <a:rect l="0" t="0" r="0" b="0"/>
          <a:pathLst>
            <a:path>
              <a:moveTo>
                <a:pt x="766621" y="0"/>
              </a:moveTo>
              <a:lnTo>
                <a:pt x="766621" y="701465"/>
              </a:lnTo>
              <a:lnTo>
                <a:pt x="0" y="701465"/>
              </a:lnTo>
              <a:lnTo>
                <a:pt x="0" y="81037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726D76-820D-4D02-B8B2-BFA02B7189EA}">
      <dsp:nvSpPr>
        <dsp:cNvPr id="0" name=""/>
        <dsp:cNvSpPr/>
      </dsp:nvSpPr>
      <dsp:spPr>
        <a:xfrm>
          <a:off x="484549" y="2302970"/>
          <a:ext cx="2193418" cy="810377"/>
        </a:xfrm>
        <a:custGeom>
          <a:avLst/>
          <a:gdLst/>
          <a:ahLst/>
          <a:cxnLst/>
          <a:rect l="0" t="0" r="0" b="0"/>
          <a:pathLst>
            <a:path>
              <a:moveTo>
                <a:pt x="2193418" y="0"/>
              </a:moveTo>
              <a:lnTo>
                <a:pt x="2193418" y="701465"/>
              </a:lnTo>
              <a:lnTo>
                <a:pt x="0" y="701465"/>
              </a:lnTo>
              <a:lnTo>
                <a:pt x="0" y="81037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7D4FC-C89B-4480-B1C9-9AC51BC88582}">
      <dsp:nvSpPr>
        <dsp:cNvPr id="0" name=""/>
        <dsp:cNvSpPr/>
      </dsp:nvSpPr>
      <dsp:spPr>
        <a:xfrm>
          <a:off x="2677967" y="1075844"/>
          <a:ext cx="1197349" cy="480573"/>
        </a:xfrm>
        <a:custGeom>
          <a:avLst/>
          <a:gdLst/>
          <a:ahLst/>
          <a:cxnLst/>
          <a:rect l="0" t="0" r="0" b="0"/>
          <a:pathLst>
            <a:path>
              <a:moveTo>
                <a:pt x="1197349" y="0"/>
              </a:moveTo>
              <a:lnTo>
                <a:pt x="1197349" y="371661"/>
              </a:lnTo>
              <a:lnTo>
                <a:pt x="0" y="371661"/>
              </a:lnTo>
              <a:lnTo>
                <a:pt x="0" y="4805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6493D8-0E67-42DE-8390-245336941C65}">
      <dsp:nvSpPr>
        <dsp:cNvPr id="0" name=""/>
        <dsp:cNvSpPr/>
      </dsp:nvSpPr>
      <dsp:spPr>
        <a:xfrm>
          <a:off x="799653" y="1075844"/>
          <a:ext cx="3075664" cy="480573"/>
        </a:xfrm>
        <a:custGeom>
          <a:avLst/>
          <a:gdLst/>
          <a:ahLst/>
          <a:cxnLst/>
          <a:rect l="0" t="0" r="0" b="0"/>
          <a:pathLst>
            <a:path>
              <a:moveTo>
                <a:pt x="3075664" y="0"/>
              </a:moveTo>
              <a:lnTo>
                <a:pt x="3075664" y="371661"/>
              </a:lnTo>
              <a:lnTo>
                <a:pt x="0" y="371661"/>
              </a:lnTo>
              <a:lnTo>
                <a:pt x="0" y="4805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E8632-C1FF-43DA-BE99-20F853287BA8}">
      <dsp:nvSpPr>
        <dsp:cNvPr id="0" name=""/>
        <dsp:cNvSpPr/>
      </dsp:nvSpPr>
      <dsp:spPr>
        <a:xfrm>
          <a:off x="3173447" y="329293"/>
          <a:ext cx="1403740" cy="7465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097B4-278F-4FBF-BE86-E66094E43A71}">
      <dsp:nvSpPr>
        <dsp:cNvPr id="0" name=""/>
        <dsp:cNvSpPr/>
      </dsp:nvSpPr>
      <dsp:spPr>
        <a:xfrm>
          <a:off x="3304078" y="453392"/>
          <a:ext cx="1403740" cy="74655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CMS CONTRACTOR</a:t>
          </a:r>
        </a:p>
      </dsp:txBody>
      <dsp:txXfrm>
        <a:off x="3325944" y="475258"/>
        <a:ext cx="1360008" cy="702819"/>
      </dsp:txXfrm>
    </dsp:sp>
    <dsp:sp modelId="{31066DBB-4D4F-46B1-9AB2-F7D0E875E939}">
      <dsp:nvSpPr>
        <dsp:cNvPr id="0" name=""/>
        <dsp:cNvSpPr/>
      </dsp:nvSpPr>
      <dsp:spPr>
        <a:xfrm>
          <a:off x="211818" y="1556418"/>
          <a:ext cx="1175671" cy="74655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47AEBC-D652-4FDA-ABCF-91F729B11CFB}">
      <dsp:nvSpPr>
        <dsp:cNvPr id="0" name=""/>
        <dsp:cNvSpPr/>
      </dsp:nvSpPr>
      <dsp:spPr>
        <a:xfrm>
          <a:off x="342448" y="1680517"/>
          <a:ext cx="1175671" cy="74655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CALL CENTERS</a:t>
          </a:r>
        </a:p>
      </dsp:txBody>
      <dsp:txXfrm>
        <a:off x="364314" y="1702383"/>
        <a:ext cx="1131939" cy="702819"/>
      </dsp:txXfrm>
    </dsp:sp>
    <dsp:sp modelId="{94C9B586-F184-44B8-9476-BA9084F94805}">
      <dsp:nvSpPr>
        <dsp:cNvPr id="0" name=""/>
        <dsp:cNvSpPr/>
      </dsp:nvSpPr>
      <dsp:spPr>
        <a:xfrm>
          <a:off x="2090132" y="1556418"/>
          <a:ext cx="1175671" cy="74655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91F536-D97A-4083-8605-87DA58A2EB97}">
      <dsp:nvSpPr>
        <dsp:cNvPr id="0" name=""/>
        <dsp:cNvSpPr/>
      </dsp:nvSpPr>
      <dsp:spPr>
        <a:xfrm>
          <a:off x="2220762" y="1680517"/>
          <a:ext cx="1175671" cy="74655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PBMs</a:t>
          </a:r>
        </a:p>
      </dsp:txBody>
      <dsp:txXfrm>
        <a:off x="2242628" y="1702383"/>
        <a:ext cx="1131939" cy="702819"/>
      </dsp:txXfrm>
    </dsp:sp>
    <dsp:sp modelId="{7684EC78-2312-497A-8B22-BA2E1791015B}">
      <dsp:nvSpPr>
        <dsp:cNvPr id="0" name=""/>
        <dsp:cNvSpPr/>
      </dsp:nvSpPr>
      <dsp:spPr>
        <a:xfrm>
          <a:off x="-103286" y="3113348"/>
          <a:ext cx="1175671" cy="74655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CB30C-CD1A-4B30-888A-C00F0BF01A3B}">
      <dsp:nvSpPr>
        <dsp:cNvPr id="0" name=""/>
        <dsp:cNvSpPr/>
      </dsp:nvSpPr>
      <dsp:spPr>
        <a:xfrm>
          <a:off x="27343" y="3237446"/>
          <a:ext cx="1175671" cy="74655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PHARMACY</a:t>
          </a:r>
        </a:p>
      </dsp:txBody>
      <dsp:txXfrm>
        <a:off x="49209" y="3259312"/>
        <a:ext cx="1131939" cy="702819"/>
      </dsp:txXfrm>
    </dsp:sp>
    <dsp:sp modelId="{32689580-9BAD-4E5C-83F7-F49FEED08885}">
      <dsp:nvSpPr>
        <dsp:cNvPr id="0" name=""/>
        <dsp:cNvSpPr/>
      </dsp:nvSpPr>
      <dsp:spPr>
        <a:xfrm>
          <a:off x="1323510" y="3113348"/>
          <a:ext cx="1175671" cy="74655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D1379-9A97-41D0-AE35-D642B8A75D5B}">
      <dsp:nvSpPr>
        <dsp:cNvPr id="0" name=""/>
        <dsp:cNvSpPr/>
      </dsp:nvSpPr>
      <dsp:spPr>
        <a:xfrm>
          <a:off x="1454140" y="3237446"/>
          <a:ext cx="1175671" cy="74655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MARKETING FIRM</a:t>
          </a:r>
        </a:p>
      </dsp:txBody>
      <dsp:txXfrm>
        <a:off x="1476006" y="3259312"/>
        <a:ext cx="1131939" cy="702819"/>
      </dsp:txXfrm>
    </dsp:sp>
    <dsp:sp modelId="{DB26EB38-9A43-4563-9A3E-24B9179C7CA5}">
      <dsp:nvSpPr>
        <dsp:cNvPr id="0" name=""/>
        <dsp:cNvSpPr/>
      </dsp:nvSpPr>
      <dsp:spPr>
        <a:xfrm>
          <a:off x="2675206" y="3113348"/>
          <a:ext cx="1175671" cy="74655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575B3-E1D5-4B21-8E0A-AEA3F7A8A281}">
      <dsp:nvSpPr>
        <dsp:cNvPr id="0" name=""/>
        <dsp:cNvSpPr/>
      </dsp:nvSpPr>
      <dsp:spPr>
        <a:xfrm>
          <a:off x="2805836" y="3237446"/>
          <a:ext cx="1175671" cy="74655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QUALITY ASSURANCE FIRM</a:t>
          </a:r>
        </a:p>
      </dsp:txBody>
      <dsp:txXfrm>
        <a:off x="2827702" y="3259312"/>
        <a:ext cx="1131939" cy="702819"/>
      </dsp:txXfrm>
    </dsp:sp>
    <dsp:sp modelId="{4B95A0F9-FB8C-4D60-AB89-4A347A52B882}">
      <dsp:nvSpPr>
        <dsp:cNvPr id="0" name=""/>
        <dsp:cNvSpPr/>
      </dsp:nvSpPr>
      <dsp:spPr>
        <a:xfrm>
          <a:off x="4101992" y="3113348"/>
          <a:ext cx="1175671" cy="74655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8A9A9-2B20-4A64-AFF1-13DFB42222B8}">
      <dsp:nvSpPr>
        <dsp:cNvPr id="0" name=""/>
        <dsp:cNvSpPr/>
      </dsp:nvSpPr>
      <dsp:spPr>
        <a:xfrm>
          <a:off x="4232622" y="3237446"/>
          <a:ext cx="1175671" cy="74655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CLAIMS PROCESSING FIRM</a:t>
          </a:r>
        </a:p>
      </dsp:txBody>
      <dsp:txXfrm>
        <a:off x="4254488" y="3259312"/>
        <a:ext cx="1131939" cy="702819"/>
      </dsp:txXfrm>
    </dsp:sp>
    <dsp:sp modelId="{FE2BDBB0-6D17-4D11-8E88-36F50EAD33A4}">
      <dsp:nvSpPr>
        <dsp:cNvPr id="0" name=""/>
        <dsp:cNvSpPr/>
      </dsp:nvSpPr>
      <dsp:spPr>
        <a:xfrm>
          <a:off x="5653134" y="1556418"/>
          <a:ext cx="1377522" cy="74655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A0BE2-A4DE-44AE-826C-7F9D704FF73F}">
      <dsp:nvSpPr>
        <dsp:cNvPr id="0" name=""/>
        <dsp:cNvSpPr/>
      </dsp:nvSpPr>
      <dsp:spPr>
        <a:xfrm>
          <a:off x="5783764" y="1680517"/>
          <a:ext cx="1377522" cy="74655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FIELD MARKETING ORGANIZATIONS</a:t>
          </a:r>
        </a:p>
      </dsp:txBody>
      <dsp:txXfrm>
        <a:off x="5805630" y="1702383"/>
        <a:ext cx="1333790" cy="702819"/>
      </dsp:txXfrm>
    </dsp:sp>
    <dsp:sp modelId="{C29CBA0E-462F-4977-A3FD-96BE18C9775B}">
      <dsp:nvSpPr>
        <dsp:cNvPr id="0" name=""/>
        <dsp:cNvSpPr/>
      </dsp:nvSpPr>
      <dsp:spPr>
        <a:xfrm>
          <a:off x="5754060" y="3113348"/>
          <a:ext cx="1175671" cy="74655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57D76-FCF7-4F62-87B2-CACE7F2C90B6}">
      <dsp:nvSpPr>
        <dsp:cNvPr id="0" name=""/>
        <dsp:cNvSpPr/>
      </dsp:nvSpPr>
      <dsp:spPr>
        <a:xfrm>
          <a:off x="5884690" y="3237446"/>
          <a:ext cx="1175671" cy="74655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AGENTS</a:t>
          </a:r>
        </a:p>
      </dsp:txBody>
      <dsp:txXfrm>
        <a:off x="5906556" y="3259312"/>
        <a:ext cx="1131939" cy="702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42F9D-1D76-4A8F-A07C-E3819F7B6A9C}">
      <dsp:nvSpPr>
        <dsp:cNvPr id="0" name=""/>
        <dsp:cNvSpPr/>
      </dsp:nvSpPr>
      <dsp:spPr>
        <a:xfrm>
          <a:off x="2511176" y="1940"/>
          <a:ext cx="2140446" cy="1070223"/>
        </a:xfrm>
        <a:prstGeom prst="roundRect">
          <a:avLst>
            <a:gd name="adj" fmla="val 10000"/>
          </a:avLst>
        </a:prstGeom>
        <a:gradFill rotWithShape="0">
          <a:gsLst>
            <a:gs pos="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Act fairly and honestly</a:t>
          </a:r>
        </a:p>
      </dsp:txBody>
      <dsp:txXfrm>
        <a:off x="2542522" y="33286"/>
        <a:ext cx="2077754" cy="1007531"/>
      </dsp:txXfrm>
    </dsp:sp>
    <dsp:sp modelId="{55232EAB-D580-46A9-B394-0721A7BDA2DD}">
      <dsp:nvSpPr>
        <dsp:cNvPr id="0" name=""/>
        <dsp:cNvSpPr/>
      </dsp:nvSpPr>
      <dsp:spPr>
        <a:xfrm rot="2443005">
          <a:off x="4463502" y="1377068"/>
          <a:ext cx="1121470" cy="374578"/>
        </a:xfrm>
        <a:prstGeom prst="leftRightArrow">
          <a:avLst>
            <a:gd name="adj1" fmla="val 60000"/>
            <a:gd name="adj2" fmla="val 5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4575875" y="1451984"/>
        <a:ext cx="896724" cy="224746"/>
      </dsp:txXfrm>
    </dsp:sp>
    <dsp:sp modelId="{22496DA6-C8F1-4C7C-88E4-116A619364BB}">
      <dsp:nvSpPr>
        <dsp:cNvPr id="0" name=""/>
        <dsp:cNvSpPr/>
      </dsp:nvSpPr>
      <dsp:spPr>
        <a:xfrm>
          <a:off x="4898470" y="2056551"/>
          <a:ext cx="2140446" cy="1070223"/>
        </a:xfrm>
        <a:prstGeom prst="roundRect">
          <a:avLst>
            <a:gd name="adj" fmla="val 10000"/>
          </a:avLst>
        </a:prstGeom>
        <a:gradFill rotWithShape="0">
          <a:gsLst>
            <a:gs pos="0">
              <a:schemeClr val="accent3">
                <a:hueOff val="0"/>
                <a:satOff val="0"/>
                <a:lumOff val="0"/>
                <a:alphaOff val="0"/>
                <a:tint val="44000"/>
                <a:satMod val="165000"/>
              </a:schemeClr>
            </a:gs>
            <a:gs pos="89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Adhere to high ethical standards in all you do </a:t>
          </a:r>
        </a:p>
      </dsp:txBody>
      <dsp:txXfrm>
        <a:off x="4929816" y="2087897"/>
        <a:ext cx="2077754" cy="1007531"/>
      </dsp:txXfrm>
    </dsp:sp>
    <dsp:sp modelId="{CF163708-4D0E-462B-8044-02EB793F726C}">
      <dsp:nvSpPr>
        <dsp:cNvPr id="0" name=""/>
        <dsp:cNvSpPr/>
      </dsp:nvSpPr>
      <dsp:spPr>
        <a:xfrm rot="8365489">
          <a:off x="4514581" y="3436336"/>
          <a:ext cx="1121470" cy="374578"/>
        </a:xfrm>
        <a:prstGeom prst="leftRightArrow">
          <a:avLst>
            <a:gd name="adj1" fmla="val 60000"/>
            <a:gd name="adj2" fmla="val 50000"/>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10800000">
        <a:off x="4626954" y="3511252"/>
        <a:ext cx="896724" cy="224746"/>
      </dsp:txXfrm>
    </dsp:sp>
    <dsp:sp modelId="{2D5376EA-4B12-4DAC-8772-2ECA9D1CC04A}">
      <dsp:nvSpPr>
        <dsp:cNvPr id="0" name=""/>
        <dsp:cNvSpPr/>
      </dsp:nvSpPr>
      <dsp:spPr>
        <a:xfrm>
          <a:off x="2583953" y="4038593"/>
          <a:ext cx="2140446" cy="1070223"/>
        </a:xfrm>
        <a:prstGeom prst="roundRect">
          <a:avLst>
            <a:gd name="adj" fmla="val 10000"/>
          </a:avLst>
        </a:prstGeom>
        <a:gradFill rotWithShape="0">
          <a:gsLst>
            <a:gs pos="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Comply with all applicable laws, regulations and CMS requirements</a:t>
          </a:r>
        </a:p>
      </dsp:txBody>
      <dsp:txXfrm>
        <a:off x="2615299" y="4069939"/>
        <a:ext cx="2077754" cy="1007531"/>
      </dsp:txXfrm>
    </dsp:sp>
    <dsp:sp modelId="{B342C19D-BF62-4BEF-B1F7-3572262DEFAB}">
      <dsp:nvSpPr>
        <dsp:cNvPr id="0" name=""/>
        <dsp:cNvSpPr/>
      </dsp:nvSpPr>
      <dsp:spPr>
        <a:xfrm rot="13131472">
          <a:off x="1725892" y="3431717"/>
          <a:ext cx="1121470" cy="374578"/>
        </a:xfrm>
        <a:prstGeom prst="leftRightArrow">
          <a:avLst>
            <a:gd name="adj1" fmla="val 60000"/>
            <a:gd name="adj2" fmla="val 50000"/>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10800000">
        <a:off x="1838265" y="3506633"/>
        <a:ext cx="896724" cy="224746"/>
      </dsp:txXfrm>
    </dsp:sp>
    <dsp:sp modelId="{D8FC16BE-AB9D-4F66-A820-F618BE85730E}">
      <dsp:nvSpPr>
        <dsp:cNvPr id="0" name=""/>
        <dsp:cNvSpPr/>
      </dsp:nvSpPr>
      <dsp:spPr>
        <a:xfrm>
          <a:off x="123883" y="2056551"/>
          <a:ext cx="2140446" cy="1070223"/>
        </a:xfrm>
        <a:prstGeom prst="roundRect">
          <a:avLst>
            <a:gd name="adj" fmla="val 10000"/>
          </a:avLst>
        </a:prstGeom>
        <a:gradFill rotWithShape="0">
          <a:gsLst>
            <a:gs pos="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Report suspected violations</a:t>
          </a:r>
        </a:p>
      </dsp:txBody>
      <dsp:txXfrm>
        <a:off x="155229" y="2087897"/>
        <a:ext cx="2077754" cy="1007531"/>
      </dsp:txXfrm>
    </dsp:sp>
    <dsp:sp modelId="{56706A1A-A628-4812-97BC-50B6C4CC65DE}">
      <dsp:nvSpPr>
        <dsp:cNvPr id="0" name=""/>
        <dsp:cNvSpPr/>
      </dsp:nvSpPr>
      <dsp:spPr>
        <a:xfrm rot="19156995">
          <a:off x="1650711" y="1377068"/>
          <a:ext cx="1121470" cy="374578"/>
        </a:xfrm>
        <a:prstGeom prst="leftRightArrow">
          <a:avLst>
            <a:gd name="adj1" fmla="val 60000"/>
            <a:gd name="adj2" fmla="val 50000"/>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763084" y="1451984"/>
        <a:ext cx="896724" cy="2247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4CA56-3E1F-4FFF-9709-65CC47228437}">
      <dsp:nvSpPr>
        <dsp:cNvPr id="0" name=""/>
        <dsp:cNvSpPr/>
      </dsp:nvSpPr>
      <dsp:spPr>
        <a:xfrm>
          <a:off x="238763" y="2397019"/>
          <a:ext cx="2074770" cy="1993345"/>
        </a:xfrm>
        <a:prstGeom prst="ellipse">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cs typeface="Times New Roman" pitchFamily="18" charset="0"/>
            </a:rPr>
            <a:t>High Risk Areas</a:t>
          </a:r>
        </a:p>
      </dsp:txBody>
      <dsp:txXfrm>
        <a:off x="542606" y="2688938"/>
        <a:ext cx="1467084" cy="1409507"/>
      </dsp:txXfrm>
    </dsp:sp>
    <dsp:sp modelId="{DCFE38E3-1CCE-42E8-8F83-1F1CFC6FC641}">
      <dsp:nvSpPr>
        <dsp:cNvPr id="0" name=""/>
        <dsp:cNvSpPr/>
      </dsp:nvSpPr>
      <dsp:spPr>
        <a:xfrm rot="20473660">
          <a:off x="2119361" y="2237711"/>
          <a:ext cx="5067184" cy="16481"/>
        </a:xfrm>
        <a:custGeom>
          <a:avLst/>
          <a:gdLst/>
          <a:ahLst/>
          <a:cxnLst/>
          <a:rect l="0" t="0" r="0" b="0"/>
          <a:pathLst>
            <a:path>
              <a:moveTo>
                <a:pt x="0" y="8240"/>
              </a:moveTo>
              <a:lnTo>
                <a:pt x="5067184"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526274" y="2119273"/>
        <a:ext cx="253359" cy="253359"/>
      </dsp:txXfrm>
    </dsp:sp>
    <dsp:sp modelId="{D401FCC4-004E-4666-BE4F-1DCEB5457C9D}">
      <dsp:nvSpPr>
        <dsp:cNvPr id="0" name=""/>
        <dsp:cNvSpPr/>
      </dsp:nvSpPr>
      <dsp:spPr>
        <a:xfrm>
          <a:off x="6995685" y="295887"/>
          <a:ext cx="1825406" cy="1687156"/>
        </a:xfrm>
        <a:prstGeom prst="ellipse">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cs typeface="Times New Roman" pitchFamily="18" charset="0"/>
            </a:rPr>
            <a:t>Appeals and Grievance Review (for example, coverage and organization determinations)</a:t>
          </a:r>
        </a:p>
      </dsp:txBody>
      <dsp:txXfrm>
        <a:off x="7263010" y="542965"/>
        <a:ext cx="1290756" cy="1193000"/>
      </dsp:txXfrm>
    </dsp:sp>
    <dsp:sp modelId="{D0F22670-7DFD-42FB-871A-81FED74D8EB2}">
      <dsp:nvSpPr>
        <dsp:cNvPr id="0" name=""/>
        <dsp:cNvSpPr/>
      </dsp:nvSpPr>
      <dsp:spPr>
        <a:xfrm rot="19921649">
          <a:off x="1930642" y="1885867"/>
          <a:ext cx="4338161" cy="16481"/>
        </a:xfrm>
        <a:custGeom>
          <a:avLst/>
          <a:gdLst/>
          <a:ahLst/>
          <a:cxnLst/>
          <a:rect l="0" t="0" r="0" b="0"/>
          <a:pathLst>
            <a:path>
              <a:moveTo>
                <a:pt x="0" y="8240"/>
              </a:moveTo>
              <a:lnTo>
                <a:pt x="4338161"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991269" y="1785653"/>
        <a:ext cx="216908" cy="216908"/>
      </dsp:txXfrm>
    </dsp:sp>
    <dsp:sp modelId="{F08EDC5E-D424-4E4D-B648-464122761A1C}">
      <dsp:nvSpPr>
        <dsp:cNvPr id="0" name=""/>
        <dsp:cNvSpPr/>
      </dsp:nvSpPr>
      <dsp:spPr>
        <a:xfrm>
          <a:off x="5962518" y="84573"/>
          <a:ext cx="1021643" cy="1097840"/>
        </a:xfrm>
        <a:prstGeom prst="ellipse">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cs typeface="Times New Roman" pitchFamily="18" charset="0"/>
            </a:rPr>
            <a:t>Claims Processing</a:t>
          </a:r>
        </a:p>
      </dsp:txBody>
      <dsp:txXfrm>
        <a:off x="6112134" y="245348"/>
        <a:ext cx="722411" cy="776290"/>
      </dsp:txXfrm>
    </dsp:sp>
    <dsp:sp modelId="{1FD5BD2D-B57A-421A-8A40-C29D89B0DAFC}">
      <dsp:nvSpPr>
        <dsp:cNvPr id="0" name=""/>
        <dsp:cNvSpPr/>
      </dsp:nvSpPr>
      <dsp:spPr>
        <a:xfrm rot="20717000">
          <a:off x="2212798" y="2626921"/>
          <a:ext cx="3902545" cy="16481"/>
        </a:xfrm>
        <a:custGeom>
          <a:avLst/>
          <a:gdLst/>
          <a:ahLst/>
          <a:cxnLst/>
          <a:rect l="0" t="0" r="0" b="0"/>
          <a:pathLst>
            <a:path>
              <a:moveTo>
                <a:pt x="0" y="8240"/>
              </a:moveTo>
              <a:lnTo>
                <a:pt x="3902545"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066508" y="2537598"/>
        <a:ext cx="195127" cy="195127"/>
      </dsp:txXfrm>
    </dsp:sp>
    <dsp:sp modelId="{52209A68-6C67-4B2F-AE37-25B52F11A2AA}">
      <dsp:nvSpPr>
        <dsp:cNvPr id="0" name=""/>
        <dsp:cNvSpPr/>
      </dsp:nvSpPr>
      <dsp:spPr>
        <a:xfrm>
          <a:off x="6036298" y="1403231"/>
          <a:ext cx="1090258" cy="1193994"/>
        </a:xfrm>
        <a:prstGeom prst="ellipse">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cs typeface="Times New Roman" pitchFamily="18" charset="0"/>
            </a:rPr>
            <a:t>Marketing and Enrollment</a:t>
          </a:r>
        </a:p>
      </dsp:txBody>
      <dsp:txXfrm>
        <a:off x="6195963" y="1578087"/>
        <a:ext cx="770928" cy="844282"/>
      </dsp:txXfrm>
    </dsp:sp>
    <dsp:sp modelId="{0AA94EF1-12ED-41EB-A924-53CDEB4C347E}">
      <dsp:nvSpPr>
        <dsp:cNvPr id="0" name=""/>
        <dsp:cNvSpPr/>
      </dsp:nvSpPr>
      <dsp:spPr>
        <a:xfrm rot="21374196">
          <a:off x="2306174" y="3167128"/>
          <a:ext cx="4578089" cy="16481"/>
        </a:xfrm>
        <a:custGeom>
          <a:avLst/>
          <a:gdLst/>
          <a:ahLst/>
          <a:cxnLst/>
          <a:rect l="0" t="0" r="0" b="0"/>
          <a:pathLst>
            <a:path>
              <a:moveTo>
                <a:pt x="0" y="8240"/>
              </a:moveTo>
              <a:lnTo>
                <a:pt x="4578089"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480766" y="3060917"/>
        <a:ext cx="228904" cy="228904"/>
      </dsp:txXfrm>
    </dsp:sp>
    <dsp:sp modelId="{3B75A671-E2FB-4F71-92FC-044ACED164BD}">
      <dsp:nvSpPr>
        <dsp:cNvPr id="0" name=""/>
        <dsp:cNvSpPr/>
      </dsp:nvSpPr>
      <dsp:spPr>
        <a:xfrm>
          <a:off x="6877530" y="2178281"/>
          <a:ext cx="1613841" cy="1587766"/>
        </a:xfrm>
        <a:prstGeom prst="ellipse">
          <a:avLst/>
        </a:prstGeom>
        <a:solidFill>
          <a:srgbClr val="FFFFCC"/>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100000"/>
            </a:lnSpc>
            <a:spcBef>
              <a:spcPct val="0"/>
            </a:spcBef>
            <a:spcAft>
              <a:spcPts val="0"/>
            </a:spcAft>
            <a:buNone/>
          </a:pPr>
          <a:r>
            <a:rPr lang="en-US" sz="1200" kern="1200" dirty="0">
              <a:latin typeface="+mj-lt"/>
              <a:cs typeface="Times New Roman" pitchFamily="18" charset="0"/>
            </a:rPr>
            <a:t>Agent/Broker misrepresentation</a:t>
          </a:r>
        </a:p>
      </dsp:txBody>
      <dsp:txXfrm>
        <a:off x="7113872" y="2410804"/>
        <a:ext cx="1141157" cy="1122720"/>
      </dsp:txXfrm>
    </dsp:sp>
    <dsp:sp modelId="{58F2CF8E-A83B-4126-9632-F8733D1A3139}">
      <dsp:nvSpPr>
        <dsp:cNvPr id="0" name=""/>
        <dsp:cNvSpPr/>
      </dsp:nvSpPr>
      <dsp:spPr>
        <a:xfrm rot="783216">
          <a:off x="2231737" y="4081173"/>
          <a:ext cx="4090213" cy="16481"/>
        </a:xfrm>
        <a:custGeom>
          <a:avLst/>
          <a:gdLst/>
          <a:ahLst/>
          <a:cxnLst/>
          <a:rect l="0" t="0" r="0" b="0"/>
          <a:pathLst>
            <a:path>
              <a:moveTo>
                <a:pt x="0" y="8240"/>
              </a:moveTo>
              <a:lnTo>
                <a:pt x="4090213"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174588" y="3987159"/>
        <a:ext cx="204510" cy="204510"/>
      </dsp:txXfrm>
    </dsp:sp>
    <dsp:sp modelId="{5D77EAA7-69D9-42CE-A17D-B24FF3EC7E25}">
      <dsp:nvSpPr>
        <dsp:cNvPr id="0" name=""/>
        <dsp:cNvSpPr/>
      </dsp:nvSpPr>
      <dsp:spPr>
        <a:xfrm>
          <a:off x="6236058" y="4134338"/>
          <a:ext cx="1536342" cy="1174861"/>
        </a:xfrm>
        <a:prstGeom prst="ellipse">
          <a:avLst/>
        </a:prstGeom>
        <a:gradFill rotWithShape="0">
          <a:gsLst>
            <a:gs pos="0">
              <a:schemeClr val="accent6">
                <a:hueOff val="0"/>
                <a:satOff val="0"/>
                <a:lumOff val="0"/>
                <a:alphaOff val="0"/>
                <a:tint val="70000"/>
                <a:satMod val="130000"/>
              </a:schemeClr>
            </a:gs>
            <a:gs pos="43000">
              <a:schemeClr val="accent6">
                <a:hueOff val="0"/>
                <a:satOff val="0"/>
                <a:lumOff val="0"/>
                <a:alphaOff val="0"/>
                <a:tint val="44000"/>
                <a:satMod val="165000"/>
              </a:schemeClr>
            </a:gs>
            <a:gs pos="93000">
              <a:schemeClr val="accent6">
                <a:hueOff val="0"/>
                <a:satOff val="0"/>
                <a:lumOff val="0"/>
                <a:alphaOff val="0"/>
                <a:tint val="15000"/>
                <a:satMod val="165000"/>
              </a:schemeClr>
            </a:gs>
            <a:gs pos="100000">
              <a:schemeClr val="accent6">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cs typeface="Times New Roman" pitchFamily="18" charset="0"/>
            </a:rPr>
            <a:t>Formulary Administration</a:t>
          </a:r>
        </a:p>
      </dsp:txBody>
      <dsp:txXfrm>
        <a:off x="6461050" y="4306392"/>
        <a:ext cx="1086358" cy="830753"/>
      </dsp:txXfrm>
    </dsp:sp>
    <dsp:sp modelId="{E247B0A8-A02F-4B7B-B74D-D9C5F494AD50}">
      <dsp:nvSpPr>
        <dsp:cNvPr id="0" name=""/>
        <dsp:cNvSpPr/>
      </dsp:nvSpPr>
      <dsp:spPr>
        <a:xfrm rot="20056042">
          <a:off x="2052844" y="2279412"/>
          <a:ext cx="3036273" cy="16481"/>
        </a:xfrm>
        <a:custGeom>
          <a:avLst/>
          <a:gdLst/>
          <a:ahLst/>
          <a:cxnLst/>
          <a:rect l="0" t="0" r="0" b="0"/>
          <a:pathLst>
            <a:path>
              <a:moveTo>
                <a:pt x="0" y="8240"/>
              </a:moveTo>
              <a:lnTo>
                <a:pt x="3036273"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495074" y="2211746"/>
        <a:ext cx="151813" cy="151813"/>
      </dsp:txXfrm>
    </dsp:sp>
    <dsp:sp modelId="{07542B1C-B09C-4DED-B136-E625AE894FBB}">
      <dsp:nvSpPr>
        <dsp:cNvPr id="0" name=""/>
        <dsp:cNvSpPr/>
      </dsp:nvSpPr>
      <dsp:spPr>
        <a:xfrm>
          <a:off x="4873296" y="838548"/>
          <a:ext cx="1163647" cy="1082016"/>
        </a:xfrm>
        <a:prstGeom prst="ellipse">
          <a:avLst/>
        </a:prstGeom>
        <a:solidFill>
          <a:srgbClr val="FFFFCC"/>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FDR oversight and monitoring</a:t>
          </a:r>
        </a:p>
      </dsp:txBody>
      <dsp:txXfrm>
        <a:off x="5043708" y="997006"/>
        <a:ext cx="822823" cy="765100"/>
      </dsp:txXfrm>
    </dsp:sp>
    <dsp:sp modelId="{F263A28F-3B0C-44A5-829A-06D0573C21CA}">
      <dsp:nvSpPr>
        <dsp:cNvPr id="0" name=""/>
        <dsp:cNvSpPr/>
      </dsp:nvSpPr>
      <dsp:spPr>
        <a:xfrm rot="423200">
          <a:off x="2284648" y="3843570"/>
          <a:ext cx="5388167" cy="16481"/>
        </a:xfrm>
        <a:custGeom>
          <a:avLst/>
          <a:gdLst/>
          <a:ahLst/>
          <a:cxnLst/>
          <a:rect l="0" t="0" r="0" b="0"/>
          <a:pathLst>
            <a:path>
              <a:moveTo>
                <a:pt x="0" y="8240"/>
              </a:moveTo>
              <a:lnTo>
                <a:pt x="5388167"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844027" y="3717107"/>
        <a:ext cx="269408" cy="269408"/>
      </dsp:txXfrm>
    </dsp:sp>
    <dsp:sp modelId="{8E324C65-CFA8-4060-ACCE-0BD13D12C794}">
      <dsp:nvSpPr>
        <dsp:cNvPr id="0" name=""/>
        <dsp:cNvSpPr/>
      </dsp:nvSpPr>
      <dsp:spPr>
        <a:xfrm>
          <a:off x="7648190" y="3691470"/>
          <a:ext cx="1119847" cy="1119823"/>
        </a:xfrm>
        <a:prstGeom prst="ellipse">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cs typeface="Times New Roman" pitchFamily="18" charset="0"/>
            </a:rPr>
            <a:t>Quality of Care</a:t>
          </a:r>
        </a:p>
      </dsp:txBody>
      <dsp:txXfrm>
        <a:off x="7812188" y="3855464"/>
        <a:ext cx="791851" cy="791835"/>
      </dsp:txXfrm>
    </dsp:sp>
    <dsp:sp modelId="{4D277B0C-64FC-403C-8624-A044FAA9DAAC}">
      <dsp:nvSpPr>
        <dsp:cNvPr id="0" name=""/>
        <dsp:cNvSpPr/>
      </dsp:nvSpPr>
      <dsp:spPr>
        <a:xfrm rot="979316">
          <a:off x="2213237" y="4061134"/>
          <a:ext cx="2740576" cy="16481"/>
        </a:xfrm>
        <a:custGeom>
          <a:avLst/>
          <a:gdLst/>
          <a:ahLst/>
          <a:cxnLst/>
          <a:rect l="0" t="0" r="0" b="0"/>
          <a:pathLst>
            <a:path>
              <a:moveTo>
                <a:pt x="0" y="8240"/>
              </a:moveTo>
              <a:lnTo>
                <a:pt x="2740576"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515010" y="4000861"/>
        <a:ext cx="137028" cy="137028"/>
      </dsp:txXfrm>
    </dsp:sp>
    <dsp:sp modelId="{AA08D050-82C1-463D-BE86-1ED4B60D6178}">
      <dsp:nvSpPr>
        <dsp:cNvPr id="0" name=""/>
        <dsp:cNvSpPr/>
      </dsp:nvSpPr>
      <dsp:spPr>
        <a:xfrm>
          <a:off x="4876505" y="4060543"/>
          <a:ext cx="1095823" cy="1095823"/>
        </a:xfrm>
        <a:prstGeom prst="ellipse">
          <a:avLst/>
        </a:prstGeom>
        <a:solidFill>
          <a:srgbClr val="FFFFCC"/>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cs typeface="Times New Roman" pitchFamily="18" charset="0"/>
            </a:rPr>
            <a:t>Beneficiary Notices</a:t>
          </a:r>
        </a:p>
      </dsp:txBody>
      <dsp:txXfrm>
        <a:off x="5036985" y="4221023"/>
        <a:ext cx="774863" cy="774863"/>
      </dsp:txXfrm>
    </dsp:sp>
    <dsp:sp modelId="{D6F69738-AABC-4FAB-81A3-67A94318C495}">
      <dsp:nvSpPr>
        <dsp:cNvPr id="0" name=""/>
        <dsp:cNvSpPr/>
      </dsp:nvSpPr>
      <dsp:spPr>
        <a:xfrm rot="21058362">
          <a:off x="2284451" y="3030521"/>
          <a:ext cx="2451487" cy="16481"/>
        </a:xfrm>
        <a:custGeom>
          <a:avLst/>
          <a:gdLst/>
          <a:ahLst/>
          <a:cxnLst/>
          <a:rect l="0" t="0" r="0" b="0"/>
          <a:pathLst>
            <a:path>
              <a:moveTo>
                <a:pt x="0" y="8240"/>
              </a:moveTo>
              <a:lnTo>
                <a:pt x="2451487"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448908" y="2977475"/>
        <a:ext cx="122574" cy="122574"/>
      </dsp:txXfrm>
    </dsp:sp>
    <dsp:sp modelId="{70BAAE50-120F-4F4E-9A88-B38FC1153F91}">
      <dsp:nvSpPr>
        <dsp:cNvPr id="0" name=""/>
        <dsp:cNvSpPr/>
      </dsp:nvSpPr>
      <dsp:spPr>
        <a:xfrm>
          <a:off x="4712587" y="2067504"/>
          <a:ext cx="1338106" cy="1347871"/>
        </a:xfrm>
        <a:prstGeom prst="ellipse">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Pharmacy, formulary, and benefit administration</a:t>
          </a:r>
        </a:p>
      </dsp:txBody>
      <dsp:txXfrm>
        <a:off x="4908548" y="2264895"/>
        <a:ext cx="946184" cy="953089"/>
      </dsp:txXfrm>
    </dsp:sp>
    <dsp:sp modelId="{DC1D4F9B-3F26-4213-9F1E-02D797D83E6B}">
      <dsp:nvSpPr>
        <dsp:cNvPr id="0" name=""/>
        <dsp:cNvSpPr/>
      </dsp:nvSpPr>
      <dsp:spPr>
        <a:xfrm rot="1699228">
          <a:off x="2125284" y="4093542"/>
          <a:ext cx="929611" cy="16481"/>
        </a:xfrm>
        <a:custGeom>
          <a:avLst/>
          <a:gdLst/>
          <a:ahLst/>
          <a:cxnLst/>
          <a:rect l="0" t="0" r="0" b="0"/>
          <a:pathLst>
            <a:path>
              <a:moveTo>
                <a:pt x="0" y="8240"/>
              </a:moveTo>
              <a:lnTo>
                <a:pt x="929611"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566849" y="4078542"/>
        <a:ext cx="46480" cy="46480"/>
      </dsp:txXfrm>
    </dsp:sp>
    <dsp:sp modelId="{90EEEFB4-3566-4C69-AABF-0ABC2141395B}">
      <dsp:nvSpPr>
        <dsp:cNvPr id="0" name=""/>
        <dsp:cNvSpPr/>
      </dsp:nvSpPr>
      <dsp:spPr>
        <a:xfrm>
          <a:off x="2903191" y="3986672"/>
          <a:ext cx="1436113" cy="1341614"/>
        </a:xfrm>
        <a:prstGeom prst="ellipse">
          <a:avLst/>
        </a:prstGeom>
        <a:gradFill rotWithShape="0">
          <a:gsLst>
            <a:gs pos="0">
              <a:schemeClr val="accent6">
                <a:hueOff val="0"/>
                <a:satOff val="0"/>
                <a:lumOff val="0"/>
                <a:alphaOff val="0"/>
                <a:tint val="70000"/>
                <a:satMod val="130000"/>
              </a:schemeClr>
            </a:gs>
            <a:gs pos="43000">
              <a:schemeClr val="accent6">
                <a:hueOff val="0"/>
                <a:satOff val="0"/>
                <a:lumOff val="0"/>
                <a:alphaOff val="0"/>
                <a:tint val="44000"/>
                <a:satMod val="165000"/>
              </a:schemeClr>
            </a:gs>
            <a:gs pos="93000">
              <a:schemeClr val="accent6">
                <a:hueOff val="0"/>
                <a:satOff val="0"/>
                <a:lumOff val="0"/>
                <a:alphaOff val="0"/>
                <a:tint val="15000"/>
                <a:satMod val="165000"/>
              </a:schemeClr>
            </a:gs>
            <a:gs pos="100000">
              <a:schemeClr val="accent6">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cs typeface="Times New Roman" pitchFamily="18" charset="0"/>
            </a:rPr>
            <a:t>Documentation and Timeliness requirements</a:t>
          </a:r>
        </a:p>
      </dsp:txBody>
      <dsp:txXfrm>
        <a:off x="3113505" y="4183147"/>
        <a:ext cx="1015485" cy="948664"/>
      </dsp:txXfrm>
    </dsp:sp>
    <dsp:sp modelId="{CF838E54-456B-4BED-B629-AF449B1FB6A5}">
      <dsp:nvSpPr>
        <dsp:cNvPr id="0" name=""/>
        <dsp:cNvSpPr/>
      </dsp:nvSpPr>
      <dsp:spPr>
        <a:xfrm rot="149845">
          <a:off x="2310831" y="3505639"/>
          <a:ext cx="3441852" cy="16481"/>
        </a:xfrm>
        <a:custGeom>
          <a:avLst/>
          <a:gdLst/>
          <a:ahLst/>
          <a:cxnLst/>
          <a:rect l="0" t="0" r="0" b="0"/>
          <a:pathLst>
            <a:path>
              <a:moveTo>
                <a:pt x="0" y="8240"/>
              </a:moveTo>
              <a:lnTo>
                <a:pt x="3441852"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945711" y="3427833"/>
        <a:ext cx="172092" cy="172092"/>
      </dsp:txXfrm>
    </dsp:sp>
    <dsp:sp modelId="{BC4A7ED9-FD1A-45CA-8D3E-D19E49F6E8A6}">
      <dsp:nvSpPr>
        <dsp:cNvPr id="0" name=""/>
        <dsp:cNvSpPr/>
      </dsp:nvSpPr>
      <dsp:spPr>
        <a:xfrm>
          <a:off x="5750387" y="3027131"/>
          <a:ext cx="1246167" cy="1177767"/>
        </a:xfrm>
        <a:prstGeom prst="ellipse">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cs typeface="Times New Roman" pitchFamily="18" charset="0"/>
            </a:rPr>
            <a:t>Credentialing and provider networks</a:t>
          </a:r>
        </a:p>
      </dsp:txBody>
      <dsp:txXfrm>
        <a:off x="5932884" y="3199611"/>
        <a:ext cx="881173" cy="832807"/>
      </dsp:txXfrm>
    </dsp:sp>
    <dsp:sp modelId="{093CD74D-28B2-4364-B2FF-34626FD2A1CB}">
      <dsp:nvSpPr>
        <dsp:cNvPr id="0" name=""/>
        <dsp:cNvSpPr/>
      </dsp:nvSpPr>
      <dsp:spPr>
        <a:xfrm rot="358068">
          <a:off x="2302854" y="3581355"/>
          <a:ext cx="1694662" cy="16481"/>
        </a:xfrm>
        <a:custGeom>
          <a:avLst/>
          <a:gdLst/>
          <a:ahLst/>
          <a:cxnLst/>
          <a:rect l="0" t="0" r="0" b="0"/>
          <a:pathLst>
            <a:path>
              <a:moveTo>
                <a:pt x="0" y="8240"/>
              </a:moveTo>
              <a:lnTo>
                <a:pt x="1694662"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107819" y="3547230"/>
        <a:ext cx="84733" cy="84733"/>
      </dsp:txXfrm>
    </dsp:sp>
    <dsp:sp modelId="{FF4379FF-87C5-4DC2-9EB5-9FFD68DE4ABD}">
      <dsp:nvSpPr>
        <dsp:cNvPr id="0" name=""/>
        <dsp:cNvSpPr/>
      </dsp:nvSpPr>
      <dsp:spPr>
        <a:xfrm>
          <a:off x="3989949" y="3186788"/>
          <a:ext cx="1096622" cy="1095823"/>
        </a:xfrm>
        <a:prstGeom prst="ellipse">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cs typeface="Times New Roman" pitchFamily="18" charset="0"/>
            </a:rPr>
            <a:t>Ethics</a:t>
          </a:r>
        </a:p>
      </dsp:txBody>
      <dsp:txXfrm>
        <a:off x="4150546" y="3347268"/>
        <a:ext cx="775428" cy="774863"/>
      </dsp:txXfrm>
    </dsp:sp>
    <dsp:sp modelId="{48765A2A-2B9F-4CE4-AE5A-420E6A3F6137}">
      <dsp:nvSpPr>
        <dsp:cNvPr id="0" name=""/>
        <dsp:cNvSpPr/>
      </dsp:nvSpPr>
      <dsp:spPr>
        <a:xfrm rot="20519246">
          <a:off x="2225108" y="2853489"/>
          <a:ext cx="1374056" cy="16481"/>
        </a:xfrm>
        <a:custGeom>
          <a:avLst/>
          <a:gdLst/>
          <a:ahLst/>
          <a:cxnLst/>
          <a:rect l="0" t="0" r="0" b="0"/>
          <a:pathLst>
            <a:path>
              <a:moveTo>
                <a:pt x="0" y="8240"/>
              </a:moveTo>
              <a:lnTo>
                <a:pt x="1374056"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877785" y="2827378"/>
        <a:ext cx="68702" cy="68702"/>
      </dsp:txXfrm>
    </dsp:sp>
    <dsp:sp modelId="{124924FC-789A-4E57-B1E7-59544B4F1D31}">
      <dsp:nvSpPr>
        <dsp:cNvPr id="0" name=""/>
        <dsp:cNvSpPr/>
      </dsp:nvSpPr>
      <dsp:spPr>
        <a:xfrm>
          <a:off x="3538639" y="1931943"/>
          <a:ext cx="1095823" cy="1095823"/>
        </a:xfrm>
        <a:prstGeom prst="ellipse">
          <a:avLst/>
        </a:prstGeom>
        <a:solidFill>
          <a:schemeClr val="accent4">
            <a:lumMod val="20000"/>
            <a:lumOff val="8000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cs typeface="Times New Roman" pitchFamily="18" charset="0"/>
            </a:rPr>
            <a:t>HIPAA</a:t>
          </a:r>
        </a:p>
      </dsp:txBody>
      <dsp:txXfrm>
        <a:off x="3699119" y="2092423"/>
        <a:ext cx="774863" cy="774863"/>
      </dsp:txXfrm>
    </dsp:sp>
    <dsp:sp modelId="{0E8C8048-EA2C-4255-BCDA-0FF7B387A0CF}">
      <dsp:nvSpPr>
        <dsp:cNvPr id="0" name=""/>
        <dsp:cNvSpPr/>
      </dsp:nvSpPr>
      <dsp:spPr>
        <a:xfrm rot="21549452">
          <a:off x="2313397" y="3368232"/>
          <a:ext cx="267407" cy="16481"/>
        </a:xfrm>
        <a:custGeom>
          <a:avLst/>
          <a:gdLst/>
          <a:ahLst/>
          <a:cxnLst/>
          <a:rect l="0" t="0" r="0" b="0"/>
          <a:pathLst>
            <a:path>
              <a:moveTo>
                <a:pt x="0" y="8240"/>
              </a:moveTo>
              <a:lnTo>
                <a:pt x="267407" y="82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440416" y="3369788"/>
        <a:ext cx="13370" cy="13370"/>
      </dsp:txXfrm>
    </dsp:sp>
    <dsp:sp modelId="{6D34B4DA-B509-4B59-B792-6D7C42355DB7}">
      <dsp:nvSpPr>
        <dsp:cNvPr id="0" name=""/>
        <dsp:cNvSpPr/>
      </dsp:nvSpPr>
      <dsp:spPr>
        <a:xfrm>
          <a:off x="2580730" y="2805706"/>
          <a:ext cx="1122449" cy="1121099"/>
        </a:xfrm>
        <a:prstGeom prst="ellipse">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cs typeface="Times New Roman" pitchFamily="18" charset="0"/>
            </a:rPr>
            <a:t>Conflicts of Interest</a:t>
          </a:r>
        </a:p>
      </dsp:txBody>
      <dsp:txXfrm>
        <a:off x="2745109" y="2969887"/>
        <a:ext cx="793691" cy="792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CCA44-7406-4D69-A15F-3B75B03CD6C6}">
      <dsp:nvSpPr>
        <dsp:cNvPr id="0" name=""/>
        <dsp:cNvSpPr/>
      </dsp:nvSpPr>
      <dsp:spPr>
        <a:xfrm rot="10800000">
          <a:off x="2943254" y="0"/>
          <a:ext cx="1704945" cy="777874"/>
        </a:xfrm>
        <a:prstGeom prst="rightArrow">
          <a:avLst>
            <a:gd name="adj1" fmla="val 75000"/>
            <a:gd name="adj2" fmla="val 50000"/>
          </a:avLst>
        </a:prstGeom>
        <a:solidFill>
          <a:schemeClr val="accent2">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0840EC0-7D3A-4FB4-9631-8A864851ADA3}">
      <dsp:nvSpPr>
        <dsp:cNvPr id="0" name=""/>
        <dsp:cNvSpPr/>
      </dsp:nvSpPr>
      <dsp:spPr>
        <a:xfrm>
          <a:off x="504991" y="0"/>
          <a:ext cx="2941064" cy="777874"/>
        </a:xfrm>
        <a:prstGeom prst="roundRect">
          <a:avLst/>
        </a:prstGeom>
        <a:solidFill>
          <a:schemeClr val="accent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1"/>
              </a:solidFill>
              <a:effectLst>
                <a:outerShdw blurRad="50800" dist="38100" dir="2700000" algn="tl" rotWithShape="0">
                  <a:prstClr val="black">
                    <a:alpha val="40000"/>
                  </a:prstClr>
                </a:outerShdw>
              </a:effectLst>
              <a:latin typeface="+mn-lt"/>
            </a:rPr>
            <a:t>Mandatory training or re-training</a:t>
          </a:r>
        </a:p>
      </dsp:txBody>
      <dsp:txXfrm>
        <a:off x="542964" y="37973"/>
        <a:ext cx="2865118" cy="701928"/>
      </dsp:txXfrm>
    </dsp:sp>
    <dsp:sp modelId="{6E6D4257-B294-4788-B993-9DB4B2903EAC}">
      <dsp:nvSpPr>
        <dsp:cNvPr id="0" name=""/>
        <dsp:cNvSpPr/>
      </dsp:nvSpPr>
      <dsp:spPr>
        <a:xfrm rot="10800000">
          <a:off x="2905124" y="855662"/>
          <a:ext cx="1743075" cy="777874"/>
        </a:xfrm>
        <a:prstGeom prst="rightArrow">
          <a:avLst>
            <a:gd name="adj1" fmla="val 75000"/>
            <a:gd name="adj2" fmla="val 50000"/>
          </a:avLst>
        </a:prstGeom>
        <a:solidFill>
          <a:schemeClr val="accent2">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BB77576-1914-44F1-852E-3C8206162348}">
      <dsp:nvSpPr>
        <dsp:cNvPr id="0" name=""/>
        <dsp:cNvSpPr/>
      </dsp:nvSpPr>
      <dsp:spPr>
        <a:xfrm>
          <a:off x="523881" y="855662"/>
          <a:ext cx="2905124" cy="777874"/>
        </a:xfrm>
        <a:prstGeom prst="roundRect">
          <a:avLst/>
        </a:prstGeom>
        <a:solidFill>
          <a:schemeClr val="accent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effectLst>
                <a:outerShdw blurRad="50800" dist="38100" dir="2700000" algn="tl" rotWithShape="0">
                  <a:prstClr val="black">
                    <a:alpha val="40000"/>
                  </a:prstClr>
                </a:outerShdw>
              </a:effectLst>
              <a:latin typeface="+mn-lt"/>
            </a:rPr>
            <a:t>Disciplinary action</a:t>
          </a:r>
        </a:p>
      </dsp:txBody>
      <dsp:txXfrm>
        <a:off x="561854" y="893635"/>
        <a:ext cx="2829178" cy="701928"/>
      </dsp:txXfrm>
    </dsp:sp>
    <dsp:sp modelId="{66D798B1-DF9D-4D9B-BEB2-D5A660F8A8FE}">
      <dsp:nvSpPr>
        <dsp:cNvPr id="0" name=""/>
        <dsp:cNvSpPr/>
      </dsp:nvSpPr>
      <dsp:spPr>
        <a:xfrm rot="10800000">
          <a:off x="2905124" y="1711325"/>
          <a:ext cx="1743075" cy="777874"/>
        </a:xfrm>
        <a:prstGeom prst="rightArrow">
          <a:avLst>
            <a:gd name="adj1" fmla="val 75000"/>
            <a:gd name="adj2" fmla="val 50000"/>
          </a:avLst>
        </a:prstGeom>
        <a:blipFill rotWithShape="0">
          <a:blip xmlns:r="http://schemas.openxmlformats.org/officeDocument/2006/relationships" r:embed="rId1">
            <a:duotone>
              <a:schemeClr val="accent2">
                <a:alpha val="90000"/>
                <a:hueOff val="0"/>
                <a:satOff val="0"/>
                <a:lumOff val="0"/>
                <a:alphaOff val="0"/>
                <a:shade val="20000"/>
                <a:satMod val="200000"/>
              </a:schemeClr>
              <a:schemeClr val="accent2">
                <a:alpha val="90000"/>
                <a:hueOff val="0"/>
                <a:satOff val="0"/>
                <a:lumOff val="0"/>
                <a:alphaOff val="0"/>
                <a:tint val="12000"/>
                <a:satMod val="190000"/>
              </a:schemeClr>
            </a:duotone>
          </a:blip>
          <a:stretch>
            <a:fillRect/>
          </a:stretch>
        </a:blipFill>
        <a:ln w="9525" cap="flat" cmpd="sng" algn="ctr">
          <a:solidFill>
            <a:schemeClr val="l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4672B20-4B5F-4305-B175-C8F3356E52CE}">
      <dsp:nvSpPr>
        <dsp:cNvPr id="0" name=""/>
        <dsp:cNvSpPr/>
      </dsp:nvSpPr>
      <dsp:spPr>
        <a:xfrm>
          <a:off x="523881" y="1711325"/>
          <a:ext cx="2905124" cy="777874"/>
        </a:xfrm>
        <a:prstGeom prst="roundRect">
          <a:avLst/>
        </a:prstGeom>
        <a:solidFill>
          <a:schemeClr val="accent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effectLst>
                <a:outerShdw blurRad="50800" dist="38100" dir="2700000" algn="tl" rotWithShape="0">
                  <a:prstClr val="black">
                    <a:alpha val="40000"/>
                  </a:prstClr>
                </a:outerShdw>
              </a:effectLst>
              <a:latin typeface="+mn-lt"/>
            </a:rPr>
            <a:t>Termination</a:t>
          </a:r>
        </a:p>
      </dsp:txBody>
      <dsp:txXfrm>
        <a:off x="561854" y="1749298"/>
        <a:ext cx="2829178" cy="7019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7E61E-814C-4967-BF38-7CDF0BCDEAF3}">
      <dsp:nvSpPr>
        <dsp:cNvPr id="0" name=""/>
        <dsp:cNvSpPr/>
      </dsp:nvSpPr>
      <dsp:spPr>
        <a:xfrm rot="16200000">
          <a:off x="-1313417" y="1314487"/>
          <a:ext cx="5410200" cy="2781225"/>
        </a:xfrm>
        <a:prstGeom prst="flowChartManualOperation">
          <a:avLst/>
        </a:prstGeom>
        <a:solidFill>
          <a:schemeClr val="accent5">
            <a:lumMod val="20000"/>
            <a:lumOff val="80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effectLst/>
              <a:latin typeface="+mj-lt"/>
              <a:cs typeface="Times New Roman" pitchFamily="18" charset="0"/>
            </a:rPr>
            <a:t>Employees of a Sponsor</a:t>
          </a:r>
        </a:p>
        <a:p>
          <a:pPr marL="228600" lvl="1" indent="-228600" algn="l" defTabSz="933450">
            <a:lnSpc>
              <a:spcPct val="90000"/>
            </a:lnSpc>
            <a:spcBef>
              <a:spcPct val="0"/>
            </a:spcBef>
            <a:spcAft>
              <a:spcPct val="15000"/>
            </a:spcAft>
            <a:buChar char="•"/>
          </a:pPr>
          <a:r>
            <a:rPr lang="en-US" sz="2100" kern="1200" dirty="0">
              <a:solidFill>
                <a:schemeClr val="tx1"/>
              </a:solidFill>
              <a:effectLst/>
              <a:latin typeface="+mj-lt"/>
              <a:cs typeface="Times New Roman" pitchFamily="18" charset="0"/>
            </a:rPr>
            <a:t>Call the Medicare Compliance Officer</a:t>
          </a:r>
        </a:p>
        <a:p>
          <a:pPr marL="228600" lvl="1" indent="-228600" algn="l" defTabSz="933450">
            <a:lnSpc>
              <a:spcPct val="90000"/>
            </a:lnSpc>
            <a:spcBef>
              <a:spcPct val="0"/>
            </a:spcBef>
            <a:spcAft>
              <a:spcPct val="15000"/>
            </a:spcAft>
            <a:buChar char="•"/>
          </a:pPr>
          <a:r>
            <a:rPr lang="en-US" sz="2100" kern="1200" dirty="0">
              <a:solidFill>
                <a:schemeClr val="tx1"/>
              </a:solidFill>
              <a:effectLst/>
              <a:latin typeface="+mj-lt"/>
              <a:cs typeface="Times New Roman" pitchFamily="18" charset="0"/>
            </a:rPr>
            <a:t>Make a report through your organization’s website</a:t>
          </a:r>
        </a:p>
        <a:p>
          <a:pPr marL="228600" lvl="1" indent="-228600" algn="l" defTabSz="933450">
            <a:lnSpc>
              <a:spcPct val="90000"/>
            </a:lnSpc>
            <a:spcBef>
              <a:spcPct val="0"/>
            </a:spcBef>
            <a:spcAft>
              <a:spcPct val="15000"/>
            </a:spcAft>
            <a:buChar char="•"/>
          </a:pPr>
          <a:r>
            <a:rPr lang="en-US" sz="2100" kern="1200" dirty="0">
              <a:solidFill>
                <a:schemeClr val="tx1"/>
              </a:solidFill>
              <a:effectLst/>
              <a:latin typeface="+mj-lt"/>
              <a:cs typeface="Times New Roman" pitchFamily="18" charset="0"/>
            </a:rPr>
            <a:t>Call the Compliance Hotline.</a:t>
          </a:r>
        </a:p>
      </dsp:txBody>
      <dsp:txXfrm rot="5400000">
        <a:off x="1070" y="1082040"/>
        <a:ext cx="2781225" cy="3246120"/>
      </dsp:txXfrm>
    </dsp:sp>
    <dsp:sp modelId="{31E7197F-BD1F-4C22-BE31-C72D0E1BABD6}">
      <dsp:nvSpPr>
        <dsp:cNvPr id="0" name=""/>
        <dsp:cNvSpPr/>
      </dsp:nvSpPr>
      <dsp:spPr>
        <a:xfrm rot="16200000">
          <a:off x="1676399" y="1314487"/>
          <a:ext cx="5410200" cy="2781225"/>
        </a:xfrm>
        <a:prstGeom prst="flowChartManualOperation">
          <a:avLst/>
        </a:prstGeom>
        <a:solidFill>
          <a:schemeClr val="bg2"/>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effectLst/>
              <a:latin typeface="+mj-lt"/>
              <a:cs typeface="Times New Roman" pitchFamily="18" charset="0"/>
            </a:rPr>
            <a:t>First-Tier, Downstream, or Related Entity (FDR) Employees</a:t>
          </a:r>
        </a:p>
        <a:p>
          <a:pPr marL="228600" lvl="1" indent="-228600" algn="l" defTabSz="933450">
            <a:lnSpc>
              <a:spcPct val="90000"/>
            </a:lnSpc>
            <a:spcBef>
              <a:spcPct val="0"/>
            </a:spcBef>
            <a:spcAft>
              <a:spcPct val="15000"/>
            </a:spcAft>
            <a:buChar char="•"/>
          </a:pPr>
          <a:r>
            <a:rPr lang="en-US" sz="2100" kern="1200" dirty="0">
              <a:solidFill>
                <a:schemeClr val="tx1"/>
              </a:solidFill>
              <a:effectLst/>
              <a:latin typeface="+mj-lt"/>
              <a:cs typeface="Times New Roman" pitchFamily="18" charset="0"/>
            </a:rPr>
            <a:t>Talk to a Manager or Supervisor</a:t>
          </a:r>
        </a:p>
        <a:p>
          <a:pPr marL="228600" lvl="1" indent="-228600" algn="l" defTabSz="933450">
            <a:lnSpc>
              <a:spcPct val="90000"/>
            </a:lnSpc>
            <a:spcBef>
              <a:spcPct val="0"/>
            </a:spcBef>
            <a:spcAft>
              <a:spcPct val="15000"/>
            </a:spcAft>
            <a:buChar char="•"/>
          </a:pPr>
          <a:r>
            <a:rPr lang="en-US" sz="2100" kern="1200" dirty="0">
              <a:solidFill>
                <a:schemeClr val="tx1"/>
              </a:solidFill>
              <a:effectLst/>
              <a:latin typeface="+mj-lt"/>
              <a:cs typeface="Times New Roman" pitchFamily="18" charset="0"/>
            </a:rPr>
            <a:t>Call Your Ethics/Compliance Help Line</a:t>
          </a:r>
        </a:p>
        <a:p>
          <a:pPr marL="228600" lvl="1" indent="-228600" algn="l" defTabSz="933450">
            <a:lnSpc>
              <a:spcPct val="90000"/>
            </a:lnSpc>
            <a:spcBef>
              <a:spcPct val="0"/>
            </a:spcBef>
            <a:spcAft>
              <a:spcPct val="15000"/>
            </a:spcAft>
            <a:buChar char="•"/>
          </a:pPr>
          <a:r>
            <a:rPr lang="en-US" sz="2100" kern="1200" dirty="0">
              <a:solidFill>
                <a:schemeClr val="tx1"/>
              </a:solidFill>
              <a:effectLst/>
              <a:latin typeface="+mj-lt"/>
              <a:cs typeface="Times New Roman" pitchFamily="18" charset="0"/>
            </a:rPr>
            <a:t>Report to the Sponsor</a:t>
          </a:r>
        </a:p>
      </dsp:txBody>
      <dsp:txXfrm rot="5400000">
        <a:off x="2990886" y="1082040"/>
        <a:ext cx="2781225" cy="3246120"/>
      </dsp:txXfrm>
    </dsp:sp>
    <dsp:sp modelId="{E8DA521E-42E8-49D9-8D31-58F084BB6D3A}">
      <dsp:nvSpPr>
        <dsp:cNvPr id="0" name=""/>
        <dsp:cNvSpPr/>
      </dsp:nvSpPr>
      <dsp:spPr>
        <a:xfrm rot="16200000">
          <a:off x="4666217" y="1314487"/>
          <a:ext cx="5410200" cy="2781225"/>
        </a:xfrm>
        <a:prstGeom prst="flowChartManualOperation">
          <a:avLst/>
        </a:prstGeom>
        <a:solidFill>
          <a:schemeClr val="accent5">
            <a:lumMod val="20000"/>
            <a:lumOff val="80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889000">
            <a:lnSpc>
              <a:spcPct val="90000"/>
            </a:lnSpc>
            <a:spcBef>
              <a:spcPct val="0"/>
            </a:spcBef>
            <a:spcAft>
              <a:spcPct val="35000"/>
            </a:spcAft>
            <a:buNone/>
          </a:pPr>
          <a:r>
            <a:rPr lang="en-US" sz="2400" b="1" kern="1200" dirty="0">
              <a:solidFill>
                <a:schemeClr val="tx1"/>
              </a:solidFill>
              <a:effectLst/>
              <a:latin typeface="+mj-lt"/>
              <a:cs typeface="Times New Roman" pitchFamily="18" charset="0"/>
            </a:rPr>
            <a:t>Beneficiaries</a:t>
          </a:r>
        </a:p>
        <a:p>
          <a:pPr marL="228600" lvl="1" indent="-228600" algn="l" defTabSz="933450">
            <a:lnSpc>
              <a:spcPct val="90000"/>
            </a:lnSpc>
            <a:spcBef>
              <a:spcPct val="0"/>
            </a:spcBef>
            <a:spcAft>
              <a:spcPct val="15000"/>
            </a:spcAft>
            <a:buChar char="•"/>
          </a:pPr>
          <a:r>
            <a:rPr lang="en-US" sz="2100" kern="1200" dirty="0">
              <a:solidFill>
                <a:schemeClr val="tx1"/>
              </a:solidFill>
              <a:effectLst/>
              <a:latin typeface="+mj-lt"/>
              <a:cs typeface="Times New Roman" pitchFamily="18" charset="0"/>
            </a:rPr>
            <a:t>Call the Sponsor’s Compliance Hotline or Customer Service</a:t>
          </a:r>
          <a:endParaRPr lang="en-US" sz="2100" kern="1200" dirty="0">
            <a:solidFill>
              <a:schemeClr val="tx1"/>
            </a:solidFill>
            <a:effectLst/>
            <a:latin typeface="+mj-lt"/>
          </a:endParaRPr>
        </a:p>
        <a:p>
          <a:pPr marL="228600" lvl="1" indent="-228600" algn="l" defTabSz="933450">
            <a:lnSpc>
              <a:spcPct val="90000"/>
            </a:lnSpc>
            <a:spcBef>
              <a:spcPct val="0"/>
            </a:spcBef>
            <a:spcAft>
              <a:spcPct val="15000"/>
            </a:spcAft>
            <a:buChar char="•"/>
          </a:pPr>
          <a:r>
            <a:rPr lang="en-US" sz="2100" kern="1200" dirty="0">
              <a:solidFill>
                <a:schemeClr val="tx1"/>
              </a:solidFill>
              <a:effectLst/>
              <a:latin typeface="+mj-lt"/>
              <a:cs typeface="Times New Roman" pitchFamily="18" charset="0"/>
            </a:rPr>
            <a:t>Make a report through the Sponsor’s website</a:t>
          </a:r>
        </a:p>
        <a:p>
          <a:pPr marL="228600" lvl="1" indent="-228600" algn="l" defTabSz="933450">
            <a:lnSpc>
              <a:spcPct val="90000"/>
            </a:lnSpc>
            <a:spcBef>
              <a:spcPct val="0"/>
            </a:spcBef>
            <a:spcAft>
              <a:spcPct val="15000"/>
            </a:spcAft>
            <a:buChar char="•"/>
          </a:pPr>
          <a:r>
            <a:rPr lang="en-US" sz="2100" kern="1200" dirty="0">
              <a:solidFill>
                <a:schemeClr val="tx1"/>
              </a:solidFill>
              <a:effectLst/>
              <a:latin typeface="+mj-lt"/>
              <a:cs typeface="Times New Roman" pitchFamily="18" charset="0"/>
            </a:rPr>
            <a:t>Call 1-800-Medicare</a:t>
          </a:r>
        </a:p>
      </dsp:txBody>
      <dsp:txXfrm rot="5400000">
        <a:off x="5980704" y="1082040"/>
        <a:ext cx="2781225" cy="324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C502F-B53C-41DE-94EC-8B52B80C2899}">
      <dsp:nvSpPr>
        <dsp:cNvPr id="0" name=""/>
        <dsp:cNvSpPr/>
      </dsp:nvSpPr>
      <dsp:spPr>
        <a:xfrm>
          <a:off x="2544" y="1411877"/>
          <a:ext cx="3100610" cy="1240244"/>
        </a:xfrm>
        <a:prstGeom prst="chevron">
          <a:avLst/>
        </a:prstGeom>
        <a:gradFill rotWithShape="0">
          <a:gsLst>
            <a:gs pos="0">
              <a:schemeClr val="accent3">
                <a:shade val="80000"/>
                <a:hueOff val="0"/>
                <a:satOff val="0"/>
                <a:lumOff val="0"/>
                <a:alphaOff val="0"/>
                <a:tint val="70000"/>
                <a:satMod val="130000"/>
              </a:schemeClr>
            </a:gs>
            <a:gs pos="43000">
              <a:schemeClr val="accent3">
                <a:shade val="80000"/>
                <a:hueOff val="0"/>
                <a:satOff val="0"/>
                <a:lumOff val="0"/>
                <a:alphaOff val="0"/>
                <a:tint val="44000"/>
                <a:satMod val="165000"/>
              </a:schemeClr>
            </a:gs>
            <a:gs pos="93000">
              <a:schemeClr val="accent3">
                <a:shade val="80000"/>
                <a:hueOff val="0"/>
                <a:satOff val="0"/>
                <a:lumOff val="0"/>
                <a:alphaOff val="0"/>
                <a:tint val="15000"/>
                <a:satMod val="165000"/>
              </a:schemeClr>
            </a:gs>
            <a:gs pos="100000">
              <a:schemeClr val="accent3">
                <a:shade val="8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shade val="80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After non-compliance is been detected…</a:t>
          </a:r>
        </a:p>
      </dsp:txBody>
      <dsp:txXfrm>
        <a:off x="622666" y="1411877"/>
        <a:ext cx="1860366" cy="1240244"/>
      </dsp:txXfrm>
    </dsp:sp>
    <dsp:sp modelId="{55DBB32E-8373-4ECE-A9A6-762B403D36FA}">
      <dsp:nvSpPr>
        <dsp:cNvPr id="0" name=""/>
        <dsp:cNvSpPr/>
      </dsp:nvSpPr>
      <dsp:spPr>
        <a:xfrm>
          <a:off x="2793094" y="1411877"/>
          <a:ext cx="3100610" cy="1240244"/>
        </a:xfrm>
        <a:prstGeom prst="chevron">
          <a:avLst/>
        </a:prstGeom>
        <a:gradFill rotWithShape="0">
          <a:gsLst>
            <a:gs pos="0">
              <a:schemeClr val="accent3">
                <a:shade val="80000"/>
                <a:hueOff val="46133"/>
                <a:satOff val="270"/>
                <a:lumOff val="10921"/>
                <a:alphaOff val="0"/>
                <a:tint val="70000"/>
                <a:satMod val="130000"/>
              </a:schemeClr>
            </a:gs>
            <a:gs pos="43000">
              <a:schemeClr val="accent3">
                <a:shade val="80000"/>
                <a:hueOff val="46133"/>
                <a:satOff val="270"/>
                <a:lumOff val="10921"/>
                <a:alphaOff val="0"/>
                <a:tint val="44000"/>
                <a:satMod val="165000"/>
              </a:schemeClr>
            </a:gs>
            <a:gs pos="93000">
              <a:schemeClr val="accent3">
                <a:shade val="80000"/>
                <a:hueOff val="46133"/>
                <a:satOff val="270"/>
                <a:lumOff val="10921"/>
                <a:alphaOff val="0"/>
                <a:tint val="15000"/>
                <a:satMod val="165000"/>
              </a:schemeClr>
            </a:gs>
            <a:gs pos="100000">
              <a:schemeClr val="accent3">
                <a:shade val="80000"/>
                <a:hueOff val="46133"/>
                <a:satOff val="270"/>
                <a:lumOff val="10921"/>
                <a:alphaOff val="0"/>
                <a:tint val="5000"/>
                <a:satMod val="250000"/>
              </a:schemeClr>
            </a:gs>
          </a:gsLst>
          <a:path path="circle">
            <a:fillToRect l="50000" t="130000" r="50000" b="-30000"/>
          </a:path>
        </a:gradFill>
        <a:ln>
          <a:noFill/>
        </a:ln>
        <a:effectLst>
          <a:outerShdw blurRad="57150" dist="38100" dir="5400000" algn="ctr" rotWithShape="0">
            <a:schemeClr val="accent3">
              <a:shade val="80000"/>
              <a:hueOff val="46133"/>
              <a:satOff val="270"/>
              <a:lumOff val="10921"/>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It must be investigated immediately…</a:t>
          </a:r>
        </a:p>
      </dsp:txBody>
      <dsp:txXfrm>
        <a:off x="3413216" y="1411877"/>
        <a:ext cx="1860366" cy="1240244"/>
      </dsp:txXfrm>
    </dsp:sp>
    <dsp:sp modelId="{313F83F7-7FFE-46D8-A0C8-F6D00E0EE126}">
      <dsp:nvSpPr>
        <dsp:cNvPr id="0" name=""/>
        <dsp:cNvSpPr/>
      </dsp:nvSpPr>
      <dsp:spPr>
        <a:xfrm>
          <a:off x="5583644" y="1411877"/>
          <a:ext cx="3100610" cy="1240244"/>
        </a:xfrm>
        <a:prstGeom prst="chevron">
          <a:avLst/>
        </a:prstGeom>
        <a:gradFill rotWithShape="0">
          <a:gsLst>
            <a:gs pos="0">
              <a:schemeClr val="accent3">
                <a:shade val="80000"/>
                <a:hueOff val="92265"/>
                <a:satOff val="540"/>
                <a:lumOff val="21842"/>
                <a:alphaOff val="0"/>
                <a:tint val="70000"/>
                <a:satMod val="130000"/>
              </a:schemeClr>
            </a:gs>
            <a:gs pos="43000">
              <a:schemeClr val="accent3">
                <a:shade val="80000"/>
                <a:hueOff val="92265"/>
                <a:satOff val="540"/>
                <a:lumOff val="21842"/>
                <a:alphaOff val="0"/>
                <a:tint val="44000"/>
                <a:satMod val="165000"/>
              </a:schemeClr>
            </a:gs>
            <a:gs pos="93000">
              <a:schemeClr val="accent3">
                <a:shade val="80000"/>
                <a:hueOff val="92265"/>
                <a:satOff val="540"/>
                <a:lumOff val="21842"/>
                <a:alphaOff val="0"/>
                <a:tint val="15000"/>
                <a:satMod val="165000"/>
              </a:schemeClr>
            </a:gs>
            <a:gs pos="100000">
              <a:schemeClr val="accent3">
                <a:shade val="80000"/>
                <a:hueOff val="92265"/>
                <a:satOff val="540"/>
                <a:lumOff val="21842"/>
                <a:alphaOff val="0"/>
                <a:tint val="5000"/>
                <a:satMod val="250000"/>
              </a:schemeClr>
            </a:gs>
          </a:gsLst>
          <a:path path="circle">
            <a:fillToRect l="50000" t="130000" r="50000" b="-30000"/>
          </a:path>
        </a:gradFill>
        <a:ln>
          <a:noFill/>
        </a:ln>
        <a:effectLst>
          <a:outerShdw blurRad="57150" dist="38100" dir="5400000" algn="ctr" rotWithShape="0">
            <a:schemeClr val="accent3">
              <a:shade val="80000"/>
              <a:hueOff val="92265"/>
              <a:satOff val="540"/>
              <a:lumOff val="21842"/>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And promptly corrected</a:t>
          </a:r>
        </a:p>
      </dsp:txBody>
      <dsp:txXfrm>
        <a:off x="6203766" y="1411877"/>
        <a:ext cx="1860366" cy="12402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15B86-E00B-45D8-BD1B-C0A5C24057F8}">
      <dsp:nvSpPr>
        <dsp:cNvPr id="0" name=""/>
        <dsp:cNvSpPr/>
      </dsp:nvSpPr>
      <dsp:spPr>
        <a:xfrm>
          <a:off x="1491815" y="258644"/>
          <a:ext cx="1207368" cy="784789"/>
        </a:xfrm>
        <a:prstGeom prst="roundRect">
          <a:avLst/>
        </a:prstGeom>
        <a:solidFill>
          <a:schemeClr val="accent4">
            <a:lumMod val="40000"/>
            <a:lumOff val="6000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a:ea typeface="+mn-ea"/>
              <a:cs typeface="Times New Roman" pitchFamily="18" charset="0"/>
            </a:rPr>
            <a:t>Prevent</a:t>
          </a:r>
        </a:p>
      </dsp:txBody>
      <dsp:txXfrm>
        <a:off x="1530125" y="296954"/>
        <a:ext cx="1130748" cy="708169"/>
      </dsp:txXfrm>
    </dsp:sp>
    <dsp:sp modelId="{BF98246C-B936-4ED5-9A73-EC1AAF0D5F81}">
      <dsp:nvSpPr>
        <dsp:cNvPr id="0" name=""/>
        <dsp:cNvSpPr/>
      </dsp:nvSpPr>
      <dsp:spPr>
        <a:xfrm>
          <a:off x="527283" y="651038"/>
          <a:ext cx="3136432" cy="3136432"/>
        </a:xfrm>
        <a:custGeom>
          <a:avLst/>
          <a:gdLst/>
          <a:ahLst/>
          <a:cxnLst/>
          <a:rect l="0" t="0" r="0" b="0"/>
          <a:pathLst>
            <a:path>
              <a:moveTo>
                <a:pt x="2333718" y="199527"/>
              </a:moveTo>
              <a:arcTo wR="1568216" hR="1568216" stAng="17953086" swAng="121209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06F679-8458-4225-9E54-D9B06B15BDF2}">
      <dsp:nvSpPr>
        <dsp:cNvPr id="0" name=""/>
        <dsp:cNvSpPr/>
      </dsp:nvSpPr>
      <dsp:spPr>
        <a:xfrm>
          <a:off x="2983278" y="1342255"/>
          <a:ext cx="1207368" cy="784789"/>
        </a:xfrm>
        <a:prstGeom prst="roundRect">
          <a:avLst/>
        </a:prstGeom>
        <a:solidFill>
          <a:schemeClr val="accent1">
            <a:lumMod val="40000"/>
            <a:lumOff val="6000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a:ea typeface="+mn-ea"/>
              <a:cs typeface="Times New Roman" pitchFamily="18" charset="0"/>
            </a:rPr>
            <a:t>Detect</a:t>
          </a:r>
        </a:p>
      </dsp:txBody>
      <dsp:txXfrm>
        <a:off x="3021588" y="1380565"/>
        <a:ext cx="1130748" cy="708169"/>
      </dsp:txXfrm>
    </dsp:sp>
    <dsp:sp modelId="{65C8755B-BD21-4F35-93B3-7FBCE78D70C3}">
      <dsp:nvSpPr>
        <dsp:cNvPr id="0" name=""/>
        <dsp:cNvSpPr/>
      </dsp:nvSpPr>
      <dsp:spPr>
        <a:xfrm>
          <a:off x="527283" y="651038"/>
          <a:ext cx="3136432" cy="3136432"/>
        </a:xfrm>
        <a:custGeom>
          <a:avLst/>
          <a:gdLst/>
          <a:ahLst/>
          <a:cxnLst/>
          <a:rect l="0" t="0" r="0" b="0"/>
          <a:pathLst>
            <a:path>
              <a:moveTo>
                <a:pt x="3132676" y="1676690"/>
              </a:moveTo>
              <a:arcTo wR="1568216" hR="1568216" stAng="21837980" swAng="1360155"/>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8CAE733-DE45-4135-8751-A84A502E8ADA}">
      <dsp:nvSpPr>
        <dsp:cNvPr id="0" name=""/>
        <dsp:cNvSpPr/>
      </dsp:nvSpPr>
      <dsp:spPr>
        <a:xfrm>
          <a:off x="2413590" y="3095574"/>
          <a:ext cx="1207368" cy="784789"/>
        </a:xfrm>
        <a:prstGeom prst="roundRect">
          <a:avLst/>
        </a:prstGeom>
        <a:solidFill>
          <a:schemeClr val="accent3">
            <a:lumMod val="60000"/>
            <a:lumOff val="4000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a:ea typeface="+mn-ea"/>
              <a:cs typeface="Times New Roman" pitchFamily="18" charset="0"/>
            </a:rPr>
            <a:t>Report</a:t>
          </a:r>
        </a:p>
      </dsp:txBody>
      <dsp:txXfrm>
        <a:off x="2451900" y="3133884"/>
        <a:ext cx="1130748" cy="708169"/>
      </dsp:txXfrm>
    </dsp:sp>
    <dsp:sp modelId="{C786CEA2-57C5-46B5-894A-95825063C94F}">
      <dsp:nvSpPr>
        <dsp:cNvPr id="0" name=""/>
        <dsp:cNvSpPr/>
      </dsp:nvSpPr>
      <dsp:spPr>
        <a:xfrm>
          <a:off x="527283" y="651038"/>
          <a:ext cx="3136432" cy="3136432"/>
        </a:xfrm>
        <a:custGeom>
          <a:avLst/>
          <a:gdLst/>
          <a:ahLst/>
          <a:cxnLst/>
          <a:rect l="0" t="0" r="0" b="0"/>
          <a:pathLst>
            <a:path>
              <a:moveTo>
                <a:pt x="1760805" y="3124562"/>
              </a:moveTo>
              <a:arcTo wR="1568216" hR="1568216" stAng="4976749" swAng="846502"/>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146F7B-542A-4660-B436-718819E5519E}">
      <dsp:nvSpPr>
        <dsp:cNvPr id="0" name=""/>
        <dsp:cNvSpPr/>
      </dsp:nvSpPr>
      <dsp:spPr>
        <a:xfrm>
          <a:off x="570041" y="3095574"/>
          <a:ext cx="1207368" cy="784789"/>
        </a:xfrm>
        <a:prstGeom prst="roundRect">
          <a:avLst/>
        </a:prstGeom>
        <a:solidFill>
          <a:schemeClr val="accent2">
            <a:lumMod val="60000"/>
            <a:lumOff val="4000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a:ea typeface="+mn-ea"/>
              <a:cs typeface="Times New Roman" pitchFamily="18" charset="0"/>
            </a:rPr>
            <a:t>Correct</a:t>
          </a:r>
        </a:p>
      </dsp:txBody>
      <dsp:txXfrm>
        <a:off x="608351" y="3133884"/>
        <a:ext cx="1130748" cy="708169"/>
      </dsp:txXfrm>
    </dsp:sp>
    <dsp:sp modelId="{5EB2C77E-E9A3-489B-9E1E-834B73AF5011}">
      <dsp:nvSpPr>
        <dsp:cNvPr id="0" name=""/>
        <dsp:cNvSpPr/>
      </dsp:nvSpPr>
      <dsp:spPr>
        <a:xfrm>
          <a:off x="527283" y="651038"/>
          <a:ext cx="3136432" cy="3136432"/>
        </a:xfrm>
        <a:custGeom>
          <a:avLst/>
          <a:gdLst/>
          <a:ahLst/>
          <a:cxnLst/>
          <a:rect l="0" t="0" r="0" b="0"/>
          <a:pathLst>
            <a:path>
              <a:moveTo>
                <a:pt x="166425" y="2271270"/>
              </a:moveTo>
              <a:arcTo wR="1568216" hR="1568216" stAng="9201865" swAng="1360155"/>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B1A837A-3CA6-45B6-ACE2-65083FA8DD03}">
      <dsp:nvSpPr>
        <dsp:cNvPr id="0" name=""/>
        <dsp:cNvSpPr/>
      </dsp:nvSpPr>
      <dsp:spPr>
        <a:xfrm>
          <a:off x="353" y="1342255"/>
          <a:ext cx="1207368" cy="784789"/>
        </a:xfrm>
        <a:prstGeom prst="roundRect">
          <a:avLst/>
        </a:prstGeom>
        <a:solidFill>
          <a:schemeClr val="accent3">
            <a:lumMod val="40000"/>
            <a:lumOff val="6000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a:ea typeface="+mn-ea"/>
              <a:cs typeface="Times New Roman" pitchFamily="18" charset="0"/>
            </a:rPr>
            <a:t>Monitor/ Audit</a:t>
          </a:r>
        </a:p>
      </dsp:txBody>
      <dsp:txXfrm>
        <a:off x="38663" y="1380565"/>
        <a:ext cx="1130748" cy="708169"/>
      </dsp:txXfrm>
    </dsp:sp>
    <dsp:sp modelId="{7EB82C45-09C2-46D5-ACDD-D5C4B656D994}">
      <dsp:nvSpPr>
        <dsp:cNvPr id="0" name=""/>
        <dsp:cNvSpPr/>
      </dsp:nvSpPr>
      <dsp:spPr>
        <a:xfrm>
          <a:off x="527283" y="651038"/>
          <a:ext cx="3136432" cy="3136432"/>
        </a:xfrm>
        <a:custGeom>
          <a:avLst/>
          <a:gdLst/>
          <a:ahLst/>
          <a:cxnLst/>
          <a:rect l="0" t="0" r="0" b="0"/>
          <a:pathLst>
            <a:path>
              <a:moveTo>
                <a:pt x="377164" y="548070"/>
              </a:moveTo>
              <a:arcTo wR="1568216" hR="1568216" stAng="13234821" swAng="1212094"/>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76368-0829-4C14-967A-4E7498CC4FC0}">
      <dsp:nvSpPr>
        <dsp:cNvPr id="0" name=""/>
        <dsp:cNvSpPr/>
      </dsp:nvSpPr>
      <dsp:spPr>
        <a:xfrm rot="5400000">
          <a:off x="5419821" y="-2142732"/>
          <a:ext cx="1132879" cy="57058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rPr>
            <a:t>Operate within your organization’s ethical expectations to prevent non-compliance!</a:t>
          </a:r>
        </a:p>
      </dsp:txBody>
      <dsp:txXfrm rot="-5400000">
        <a:off x="3133333" y="199059"/>
        <a:ext cx="5650553" cy="1022273"/>
      </dsp:txXfrm>
    </dsp:sp>
    <dsp:sp modelId="{C3A3DA77-34FD-4C2C-A7AD-FED154206225}">
      <dsp:nvSpPr>
        <dsp:cNvPr id="0" name=""/>
        <dsp:cNvSpPr/>
      </dsp:nvSpPr>
      <dsp:spPr>
        <a:xfrm>
          <a:off x="76210" y="2145"/>
          <a:ext cx="3057122" cy="1416099"/>
        </a:xfrm>
        <a:prstGeom prst="round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1" kern="1200" dirty="0">
              <a:effectLst/>
              <a:latin typeface="Calibri" panose="020F0502020204030204" pitchFamily="34" charset="0"/>
            </a:rPr>
            <a:t>Prevent:</a:t>
          </a:r>
        </a:p>
      </dsp:txBody>
      <dsp:txXfrm>
        <a:off x="145338" y="71273"/>
        <a:ext cx="2918866" cy="1277843"/>
      </dsp:txXfrm>
    </dsp:sp>
    <dsp:sp modelId="{799C943A-7F7D-4BC6-8432-62B4B685B881}">
      <dsp:nvSpPr>
        <dsp:cNvPr id="0" name=""/>
        <dsp:cNvSpPr/>
      </dsp:nvSpPr>
      <dsp:spPr>
        <a:xfrm rot="5400000">
          <a:off x="5401559" y="-655828"/>
          <a:ext cx="1132879" cy="57058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rPr>
            <a:t>Report detected potential non-compliance!</a:t>
          </a:r>
        </a:p>
      </dsp:txBody>
      <dsp:txXfrm rot="-5400000">
        <a:off x="3115071" y="1685963"/>
        <a:ext cx="5650553" cy="1022273"/>
      </dsp:txXfrm>
    </dsp:sp>
    <dsp:sp modelId="{6CB1A278-7CD9-472E-B1A0-812CC813FADA}">
      <dsp:nvSpPr>
        <dsp:cNvPr id="0" name=""/>
        <dsp:cNvSpPr/>
      </dsp:nvSpPr>
      <dsp:spPr>
        <a:xfrm>
          <a:off x="76210" y="1489050"/>
          <a:ext cx="3038860" cy="1416099"/>
        </a:xfrm>
        <a:prstGeom prst="round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1" kern="1200" dirty="0">
              <a:effectLst/>
              <a:latin typeface="Calibri" panose="020F0502020204030204" pitchFamily="34" charset="0"/>
            </a:rPr>
            <a:t>Detect &amp; Report:</a:t>
          </a:r>
        </a:p>
      </dsp:txBody>
      <dsp:txXfrm>
        <a:off x="145338" y="1558178"/>
        <a:ext cx="2900604" cy="1277843"/>
      </dsp:txXfrm>
    </dsp:sp>
    <dsp:sp modelId="{05237895-7416-4869-B61C-3E72C65A975A}">
      <dsp:nvSpPr>
        <dsp:cNvPr id="0" name=""/>
        <dsp:cNvSpPr/>
      </dsp:nvSpPr>
      <dsp:spPr>
        <a:xfrm rot="5400000">
          <a:off x="5419821" y="831076"/>
          <a:ext cx="1132879" cy="57058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rPr>
            <a:t>Correct non-compliance to protect beneficiaries and save money!</a:t>
          </a:r>
        </a:p>
      </dsp:txBody>
      <dsp:txXfrm rot="-5400000">
        <a:off x="3133333" y="3172868"/>
        <a:ext cx="5650553" cy="1022273"/>
      </dsp:txXfrm>
    </dsp:sp>
    <dsp:sp modelId="{17F5BB7D-A569-4B5B-A7BA-8E35371096B9}">
      <dsp:nvSpPr>
        <dsp:cNvPr id="0" name=""/>
        <dsp:cNvSpPr/>
      </dsp:nvSpPr>
      <dsp:spPr>
        <a:xfrm>
          <a:off x="76210" y="2975954"/>
          <a:ext cx="3057122" cy="1416099"/>
        </a:xfrm>
        <a:prstGeom prst="round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1" kern="1200">
              <a:effectLst/>
              <a:latin typeface="Calibri" panose="020F0502020204030204" pitchFamily="34" charset="0"/>
            </a:rPr>
            <a:t>Correct:</a:t>
          </a:r>
          <a:endParaRPr lang="en-US" sz="4000" b="1" kern="1200" dirty="0">
            <a:effectLst/>
            <a:latin typeface="Calibri" panose="020F0502020204030204" pitchFamily="34" charset="0"/>
          </a:endParaRPr>
        </a:p>
      </dsp:txBody>
      <dsp:txXfrm>
        <a:off x="145338" y="3045082"/>
        <a:ext cx="2918866" cy="12778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46D3EA1-A9D4-45CD-97FC-8D69BEFF5B3C}" type="datetimeFigureOut">
              <a:rPr lang="en-US" smtClean="0"/>
              <a:t>9/1/2022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F5F14F9-3EA8-4096-9D9C-713B5E7235AD}" type="slidenum">
              <a:rPr lang="en-US" smtClean="0"/>
              <a:t>‹#›</a:t>
            </a:fld>
            <a:endParaRPr lang="en-US" dirty="0"/>
          </a:p>
        </p:txBody>
      </p:sp>
    </p:spTree>
    <p:extLst>
      <p:ext uri="{BB962C8B-B14F-4D97-AF65-F5344CB8AC3E}">
        <p14:creationId xmlns:p14="http://schemas.microsoft.com/office/powerpoint/2010/main" val="2667986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7FD7D2-F51E-4AAD-AEB8-923F9851CF4B}" type="datetimeFigureOut">
              <a:rPr lang="en-US" smtClean="0"/>
              <a:t>9/1/2022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0B3C5E-D392-4755-AD20-6372E498A1D7}" type="slidenum">
              <a:rPr lang="en-US" smtClean="0"/>
              <a:t>‹#›</a:t>
            </a:fld>
            <a:endParaRPr lang="en-US" dirty="0"/>
          </a:p>
        </p:txBody>
      </p:sp>
    </p:spTree>
    <p:extLst>
      <p:ext uri="{BB962C8B-B14F-4D97-AF65-F5344CB8AC3E}">
        <p14:creationId xmlns:p14="http://schemas.microsoft.com/office/powerpoint/2010/main" val="40103143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Regulations-and-Guidance/Guidance/Manuals/Downloads/mc86c21.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ms.gov/Medicare/Prescription-Drug-Coverage/PrescriptionDrugCovContra/Downloads/Chapter9.pdf"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a:t>
            </a:fld>
            <a:endParaRPr lang="en-US" dirty="0"/>
          </a:p>
        </p:txBody>
      </p:sp>
    </p:spTree>
    <p:extLst>
      <p:ext uri="{BB962C8B-B14F-4D97-AF65-F5344CB8AC3E}">
        <p14:creationId xmlns:p14="http://schemas.microsoft.com/office/powerpoint/2010/main" val="3547380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10</a:t>
            </a:fld>
            <a:endParaRPr lang="en-US" dirty="0"/>
          </a:p>
        </p:txBody>
      </p:sp>
    </p:spTree>
    <p:extLst>
      <p:ext uri="{BB962C8B-B14F-4D97-AF65-F5344CB8AC3E}">
        <p14:creationId xmlns:p14="http://schemas.microsoft.com/office/powerpoint/2010/main" val="23733056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100</a:t>
            </a:fld>
            <a:endParaRPr lang="en-US" dirty="0"/>
          </a:p>
        </p:txBody>
      </p:sp>
    </p:spTree>
    <p:extLst>
      <p:ext uri="{BB962C8B-B14F-4D97-AF65-F5344CB8AC3E}">
        <p14:creationId xmlns:p14="http://schemas.microsoft.com/office/powerpoint/2010/main" val="358157446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101</a:t>
            </a:fld>
            <a:endParaRPr lang="en-US" dirty="0"/>
          </a:p>
        </p:txBody>
      </p:sp>
    </p:spTree>
    <p:extLst>
      <p:ext uri="{BB962C8B-B14F-4D97-AF65-F5344CB8AC3E}">
        <p14:creationId xmlns:p14="http://schemas.microsoft.com/office/powerpoint/2010/main" val="9160704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102</a:t>
            </a:fld>
            <a:endParaRPr lang="en-US" dirty="0"/>
          </a:p>
        </p:txBody>
      </p:sp>
    </p:spTree>
    <p:extLst>
      <p:ext uri="{BB962C8B-B14F-4D97-AF65-F5344CB8AC3E}">
        <p14:creationId xmlns:p14="http://schemas.microsoft.com/office/powerpoint/2010/main" val="40107630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103</a:t>
            </a:fld>
            <a:endParaRPr lang="en-US" dirty="0"/>
          </a:p>
        </p:txBody>
      </p:sp>
    </p:spTree>
    <p:extLst>
      <p:ext uri="{BB962C8B-B14F-4D97-AF65-F5344CB8AC3E}">
        <p14:creationId xmlns:p14="http://schemas.microsoft.com/office/powerpoint/2010/main" val="36801784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104</a:t>
            </a:fld>
            <a:endParaRPr lang="en-US" dirty="0"/>
          </a:p>
        </p:txBody>
      </p:sp>
    </p:spTree>
    <p:extLst>
      <p:ext uri="{BB962C8B-B14F-4D97-AF65-F5344CB8AC3E}">
        <p14:creationId xmlns:p14="http://schemas.microsoft.com/office/powerpoint/2010/main" val="245587435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105</a:t>
            </a:fld>
            <a:endParaRPr lang="en-US" dirty="0"/>
          </a:p>
        </p:txBody>
      </p:sp>
    </p:spTree>
    <p:extLst>
      <p:ext uri="{BB962C8B-B14F-4D97-AF65-F5344CB8AC3E}">
        <p14:creationId xmlns:p14="http://schemas.microsoft.com/office/powerpoint/2010/main" val="247682047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106</a:t>
            </a:fld>
            <a:endParaRPr lang="en-US" dirty="0"/>
          </a:p>
        </p:txBody>
      </p:sp>
    </p:spTree>
    <p:extLst>
      <p:ext uri="{BB962C8B-B14F-4D97-AF65-F5344CB8AC3E}">
        <p14:creationId xmlns:p14="http://schemas.microsoft.com/office/powerpoint/2010/main" val="10019175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107</a:t>
            </a:fld>
            <a:endParaRPr lang="en-US" dirty="0"/>
          </a:p>
        </p:txBody>
      </p:sp>
    </p:spTree>
    <p:extLst>
      <p:ext uri="{BB962C8B-B14F-4D97-AF65-F5344CB8AC3E}">
        <p14:creationId xmlns:p14="http://schemas.microsoft.com/office/powerpoint/2010/main" val="28858314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108</a:t>
            </a:fld>
            <a:endParaRPr lang="en-US" dirty="0"/>
          </a:p>
        </p:txBody>
      </p:sp>
    </p:spTree>
    <p:extLst>
      <p:ext uri="{BB962C8B-B14F-4D97-AF65-F5344CB8AC3E}">
        <p14:creationId xmlns:p14="http://schemas.microsoft.com/office/powerpoint/2010/main" val="309891723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B3C5E-D392-4755-AD20-6372E498A1D7}" type="slidenum">
              <a:rPr lang="en-US" smtClean="0"/>
              <a:t>109</a:t>
            </a:fld>
            <a:endParaRPr lang="en-US" dirty="0"/>
          </a:p>
        </p:txBody>
      </p:sp>
    </p:spTree>
    <p:extLst>
      <p:ext uri="{BB962C8B-B14F-4D97-AF65-F5344CB8AC3E}">
        <p14:creationId xmlns:p14="http://schemas.microsoft.com/office/powerpoint/2010/main" val="1713443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11</a:t>
            </a:fld>
            <a:endParaRPr lang="en-US" dirty="0"/>
          </a:p>
        </p:txBody>
      </p:sp>
    </p:spTree>
    <p:extLst>
      <p:ext uri="{BB962C8B-B14F-4D97-AF65-F5344CB8AC3E}">
        <p14:creationId xmlns:p14="http://schemas.microsoft.com/office/powerpoint/2010/main" val="175072431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111</a:t>
            </a:fld>
            <a:endParaRPr lang="en-US" dirty="0"/>
          </a:p>
        </p:txBody>
      </p:sp>
    </p:spTree>
    <p:extLst>
      <p:ext uri="{BB962C8B-B14F-4D97-AF65-F5344CB8AC3E}">
        <p14:creationId xmlns:p14="http://schemas.microsoft.com/office/powerpoint/2010/main" val="72141730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0B3C5E-D392-4755-AD20-6372E498A1D7}" type="slidenum">
              <a:rPr lang="en-US" smtClean="0"/>
              <a:t>112</a:t>
            </a:fld>
            <a:endParaRPr lang="en-US" dirty="0"/>
          </a:p>
        </p:txBody>
      </p:sp>
    </p:spTree>
    <p:extLst>
      <p:ext uri="{BB962C8B-B14F-4D97-AF65-F5344CB8AC3E}">
        <p14:creationId xmlns:p14="http://schemas.microsoft.com/office/powerpoint/2010/main" val="30615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12</a:t>
            </a:fld>
            <a:endParaRPr lang="en-US" dirty="0"/>
          </a:p>
        </p:txBody>
      </p:sp>
    </p:spTree>
    <p:extLst>
      <p:ext uri="{BB962C8B-B14F-4D97-AF65-F5344CB8AC3E}">
        <p14:creationId xmlns:p14="http://schemas.microsoft.com/office/powerpoint/2010/main" val="3640957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13</a:t>
            </a:fld>
            <a:endParaRPr lang="en-US" dirty="0"/>
          </a:p>
        </p:txBody>
      </p:sp>
    </p:spTree>
    <p:extLst>
      <p:ext uri="{BB962C8B-B14F-4D97-AF65-F5344CB8AC3E}">
        <p14:creationId xmlns:p14="http://schemas.microsoft.com/office/powerpoint/2010/main" val="220160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14</a:t>
            </a:fld>
            <a:endParaRPr lang="en-US" dirty="0"/>
          </a:p>
        </p:txBody>
      </p:sp>
    </p:spTree>
    <p:extLst>
      <p:ext uri="{BB962C8B-B14F-4D97-AF65-F5344CB8AC3E}">
        <p14:creationId xmlns:p14="http://schemas.microsoft.com/office/powerpoint/2010/main" val="2905022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15</a:t>
            </a:fld>
            <a:endParaRPr lang="en-US" dirty="0"/>
          </a:p>
        </p:txBody>
      </p:sp>
    </p:spTree>
    <p:extLst>
      <p:ext uri="{BB962C8B-B14F-4D97-AF65-F5344CB8AC3E}">
        <p14:creationId xmlns:p14="http://schemas.microsoft.com/office/powerpoint/2010/main" val="2905022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16</a:t>
            </a:fld>
            <a:endParaRPr lang="en-US" dirty="0"/>
          </a:p>
        </p:txBody>
      </p:sp>
    </p:spTree>
    <p:extLst>
      <p:ext uri="{BB962C8B-B14F-4D97-AF65-F5344CB8AC3E}">
        <p14:creationId xmlns:p14="http://schemas.microsoft.com/office/powerpoint/2010/main" val="2795232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refer to 18 U.S.C. Section 1346 on the Internet.</a:t>
            </a:r>
          </a:p>
        </p:txBody>
      </p:sp>
      <p:sp>
        <p:nvSpPr>
          <p:cNvPr id="4" name="Slide Number Placeholder 3"/>
          <p:cNvSpPr>
            <a:spLocks noGrp="1"/>
          </p:cNvSpPr>
          <p:nvPr>
            <p:ph type="sldNum" sz="quarter" idx="10"/>
          </p:nvPr>
        </p:nvSpPr>
        <p:spPr/>
        <p:txBody>
          <a:bodyPr/>
          <a:lstStyle/>
          <a:p>
            <a:fld id="{0A0B3C5E-D392-4755-AD20-6372E498A1D7}" type="slidenum">
              <a:rPr lang="en-US" smtClean="0"/>
              <a:t>17</a:t>
            </a:fld>
            <a:endParaRPr lang="en-US" dirty="0"/>
          </a:p>
        </p:txBody>
      </p:sp>
    </p:spTree>
    <p:extLst>
      <p:ext uri="{BB962C8B-B14F-4D97-AF65-F5344CB8AC3E}">
        <p14:creationId xmlns:p14="http://schemas.microsoft.com/office/powerpoint/2010/main" val="2668700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18</a:t>
            </a:fld>
            <a:endParaRPr lang="en-US" dirty="0"/>
          </a:p>
        </p:txBody>
      </p:sp>
    </p:spTree>
    <p:extLst>
      <p:ext uri="{BB962C8B-B14F-4D97-AF65-F5344CB8AC3E}">
        <p14:creationId xmlns:p14="http://schemas.microsoft.com/office/powerpoint/2010/main" val="1971607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19</a:t>
            </a:fld>
            <a:endParaRPr lang="en-US" dirty="0"/>
          </a:p>
        </p:txBody>
      </p:sp>
    </p:spTree>
    <p:extLst>
      <p:ext uri="{BB962C8B-B14F-4D97-AF65-F5344CB8AC3E}">
        <p14:creationId xmlns:p14="http://schemas.microsoft.com/office/powerpoint/2010/main" val="197160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2</a:t>
            </a:fld>
            <a:endParaRPr lang="en-US" dirty="0"/>
          </a:p>
        </p:txBody>
      </p:sp>
    </p:spTree>
    <p:extLst>
      <p:ext uri="{BB962C8B-B14F-4D97-AF65-F5344CB8AC3E}">
        <p14:creationId xmlns:p14="http://schemas.microsoft.com/office/powerpoint/2010/main" val="3714939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refer to 18 U.S.C. Section 1347 on the Internet.</a:t>
            </a:r>
          </a:p>
        </p:txBody>
      </p:sp>
      <p:sp>
        <p:nvSpPr>
          <p:cNvPr id="4" name="Slide Number Placeholder 3"/>
          <p:cNvSpPr>
            <a:spLocks noGrp="1"/>
          </p:cNvSpPr>
          <p:nvPr>
            <p:ph type="sldNum" sz="quarter" idx="10"/>
          </p:nvPr>
        </p:nvSpPr>
        <p:spPr/>
        <p:txBody>
          <a:bodyPr/>
          <a:lstStyle/>
          <a:p>
            <a:fld id="{0A0B3C5E-D392-4755-AD20-6372E498A1D7}" type="slidenum">
              <a:rPr lang="en-US" smtClean="0"/>
              <a:t>20</a:t>
            </a:fld>
            <a:endParaRPr lang="en-US" dirty="0"/>
          </a:p>
        </p:txBody>
      </p:sp>
    </p:spTree>
    <p:extLst>
      <p:ext uri="{BB962C8B-B14F-4D97-AF65-F5344CB8AC3E}">
        <p14:creationId xmlns:p14="http://schemas.microsoft.com/office/powerpoint/2010/main" val="3556695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refer to 42 U.S.C. Section 1320A-7b(b) on the Internet.</a:t>
            </a:r>
          </a:p>
        </p:txBody>
      </p:sp>
      <p:sp>
        <p:nvSpPr>
          <p:cNvPr id="4" name="Slide Number Placeholder 3"/>
          <p:cNvSpPr>
            <a:spLocks noGrp="1"/>
          </p:cNvSpPr>
          <p:nvPr>
            <p:ph type="sldNum" sz="quarter" idx="10"/>
          </p:nvPr>
        </p:nvSpPr>
        <p:spPr/>
        <p:txBody>
          <a:bodyPr/>
          <a:lstStyle/>
          <a:p>
            <a:fld id="{0A0B3C5E-D392-4755-AD20-6372E498A1D7}" type="slidenum">
              <a:rPr lang="en-US" smtClean="0"/>
              <a:t>21</a:t>
            </a:fld>
            <a:endParaRPr lang="en-US" dirty="0"/>
          </a:p>
        </p:txBody>
      </p:sp>
    </p:spTree>
    <p:extLst>
      <p:ext uri="{BB962C8B-B14F-4D97-AF65-F5344CB8AC3E}">
        <p14:creationId xmlns:p14="http://schemas.microsoft.com/office/powerpoint/2010/main" val="4174840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22</a:t>
            </a:fld>
            <a:endParaRPr lang="en-US" dirty="0"/>
          </a:p>
        </p:txBody>
      </p:sp>
    </p:spTree>
    <p:extLst>
      <p:ext uri="{BB962C8B-B14F-4D97-AF65-F5344CB8AC3E}">
        <p14:creationId xmlns:p14="http://schemas.microsoft.com/office/powerpoint/2010/main" val="2276820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23</a:t>
            </a:fld>
            <a:endParaRPr lang="en-US" dirty="0"/>
          </a:p>
        </p:txBody>
      </p:sp>
    </p:spTree>
    <p:extLst>
      <p:ext uri="{BB962C8B-B14F-4D97-AF65-F5344CB8AC3E}">
        <p14:creationId xmlns:p14="http://schemas.microsoft.com/office/powerpoint/2010/main" val="1082990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DHS categories defined by the Code List are: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clinical laboratory services;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physical therapy services, occupational therapy services, outpatient speech-language pathology services;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radiology and certain other imaging services;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radiation therapy services and supplies.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durable medical equipment and supplies;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parenteral and enteral nutrients, equipment and supplies;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prosthetics, orthotics, and prosthetic devices and supplies;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home health services;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outpatient prescription drugs;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inpatient and outpatient hospital services.</a:t>
            </a:r>
          </a:p>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24</a:t>
            </a:fld>
            <a:endParaRPr lang="en-US" dirty="0"/>
          </a:p>
        </p:txBody>
      </p:sp>
    </p:spTree>
    <p:extLst>
      <p:ext uri="{BB962C8B-B14F-4D97-AF65-F5344CB8AC3E}">
        <p14:creationId xmlns:p14="http://schemas.microsoft.com/office/powerpoint/2010/main" val="3322018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DHS categories defined by the Code List are: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clinical laboratory services;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physical therapy services, occupational therapy services, outpatient speech-language pathology services;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radiology and certain other imaging services;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radiation therapy services and supplies.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durable medical equipment and supplies;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parenteral and enteral nutrients, equipment and supplies;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prosthetics, orthotics, and prosthetic devices and supplies;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home health services;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outpatient prescription drugs;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inpatient and outpatient hospital services.</a:t>
            </a:r>
          </a:p>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25</a:t>
            </a:fld>
            <a:endParaRPr lang="en-US" dirty="0"/>
          </a:p>
        </p:txBody>
      </p:sp>
    </p:spTree>
    <p:extLst>
      <p:ext uri="{BB962C8B-B14F-4D97-AF65-F5344CB8AC3E}">
        <p14:creationId xmlns:p14="http://schemas.microsoft.com/office/powerpoint/2010/main" val="3322018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26</a:t>
            </a:fld>
            <a:endParaRPr lang="en-US" dirty="0"/>
          </a:p>
        </p:txBody>
      </p:sp>
    </p:spTree>
    <p:extLst>
      <p:ext uri="{BB962C8B-B14F-4D97-AF65-F5344CB8AC3E}">
        <p14:creationId xmlns:p14="http://schemas.microsoft.com/office/powerpoint/2010/main" val="2854443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27</a:t>
            </a:fld>
            <a:endParaRPr lang="en-US" dirty="0"/>
          </a:p>
        </p:txBody>
      </p:sp>
    </p:spTree>
    <p:extLst>
      <p:ext uri="{BB962C8B-B14F-4D97-AF65-F5344CB8AC3E}">
        <p14:creationId xmlns:p14="http://schemas.microsoft.com/office/powerpoint/2010/main" val="1484611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28</a:t>
            </a:fld>
            <a:endParaRPr lang="en-US" dirty="0"/>
          </a:p>
        </p:txBody>
      </p:sp>
    </p:spTree>
    <p:extLst>
      <p:ext uri="{BB962C8B-B14F-4D97-AF65-F5344CB8AC3E}">
        <p14:creationId xmlns:p14="http://schemas.microsoft.com/office/powerpoint/2010/main" val="504678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Military</a:t>
            </a:r>
            <a:r>
              <a:rPr lang="en-US" baseline="0" dirty="0"/>
              <a:t> </a:t>
            </a:r>
          </a:p>
          <a:p>
            <a:r>
              <a:rPr lang="en-US" dirty="0"/>
              <a:t>Contractor</a:t>
            </a:r>
            <a:r>
              <a:rPr lang="en-US" baseline="0" dirty="0"/>
              <a:t> </a:t>
            </a:r>
          </a:p>
          <a:p>
            <a:r>
              <a:rPr lang="en-US" baseline="0" dirty="0"/>
              <a:t>Masonry</a:t>
            </a:r>
          </a:p>
          <a:p>
            <a:r>
              <a:rPr lang="en-US" baseline="0" dirty="0"/>
              <a:t>Paint shop</a:t>
            </a:r>
          </a:p>
          <a:p>
            <a:r>
              <a:rPr lang="en-US" baseline="0" dirty="0"/>
              <a:t>Cleaning Services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29</a:t>
            </a:fld>
            <a:endParaRPr lang="en-US" dirty="0"/>
          </a:p>
        </p:txBody>
      </p:sp>
    </p:spTree>
    <p:extLst>
      <p:ext uri="{BB962C8B-B14F-4D97-AF65-F5344CB8AC3E}">
        <p14:creationId xmlns:p14="http://schemas.microsoft.com/office/powerpoint/2010/main" val="405595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LEARN MORE ABOUT MEDICARE</a:t>
            </a:r>
            <a:r>
              <a:rPr lang="en-US" sz="1100" b="1" baseline="0" dirty="0"/>
              <a:t> PART C:</a:t>
            </a:r>
          </a:p>
          <a:p>
            <a:r>
              <a:rPr lang="en-US" sz="1100" dirty="0"/>
              <a:t>Medicare Part C, or Medicare Advantage (MA), is a health plan choice available to Medicare beneficiaries. MA is a program run by Medicare-approved private insurance companies. These companies arrange for, or directly provide, health care services to the beneficiaries who elect to enroll in an MA plan.</a:t>
            </a:r>
          </a:p>
          <a:p>
            <a:r>
              <a:rPr lang="en-US" sz="1100" dirty="0"/>
              <a:t>MA plans must cover all services that Medicare covers with the exception of hospice care. MA plans provide Part A and Part B benefits and may also include prescription drug coverage and other supplemental benefits.</a:t>
            </a:r>
          </a:p>
          <a:p>
            <a:pPr defTabSz="931774">
              <a:defRPr/>
            </a:pPr>
            <a:r>
              <a:rPr lang="en-US" sz="1100" b="1" dirty="0"/>
              <a:t>LEARN MORE ABOUT MEDICARE</a:t>
            </a:r>
            <a:r>
              <a:rPr lang="en-US" sz="1100" b="1" baseline="0" dirty="0"/>
              <a:t> PART D:</a:t>
            </a:r>
          </a:p>
          <a:p>
            <a:r>
              <a:rPr lang="en-US" sz="1100" dirty="0"/>
              <a:t>Medicare Part D, the Prescription Drug Benefit, provides prescription drug coverage to all beneficiaries enrolled in Part A and/or Part B who elect to enroll in a Medicare Prescription Drug Plan (PDP) or an MA Prescription Drug (MA-PD) plan. Insurance companies or other companies approved by Medicare provide prescription drug coverage to individuals who live in a plan’s service area</a:t>
            </a:r>
            <a:endParaRPr lang="en-US" sz="1100" b="0" dirty="0"/>
          </a:p>
        </p:txBody>
      </p:sp>
      <p:sp>
        <p:nvSpPr>
          <p:cNvPr id="4" name="Slide Number Placeholder 3"/>
          <p:cNvSpPr>
            <a:spLocks noGrp="1"/>
          </p:cNvSpPr>
          <p:nvPr>
            <p:ph type="sldNum" sz="quarter" idx="10"/>
          </p:nvPr>
        </p:nvSpPr>
        <p:spPr/>
        <p:txBody>
          <a:bodyPr/>
          <a:lstStyle/>
          <a:p>
            <a:fld id="{0A0B3C5E-D392-4755-AD20-6372E498A1D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85508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30</a:t>
            </a:fld>
            <a:endParaRPr lang="en-US" dirty="0"/>
          </a:p>
        </p:txBody>
      </p:sp>
    </p:spTree>
    <p:extLst>
      <p:ext uri="{BB962C8B-B14F-4D97-AF65-F5344CB8AC3E}">
        <p14:creationId xmlns:p14="http://schemas.microsoft.com/office/powerpoint/2010/main" val="317740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Office of Civil Rights (OCR) is responsible for administering and enforcing HIPAA privacy and security standards. </a:t>
            </a:r>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31</a:t>
            </a:fld>
            <a:endParaRPr lang="en-US" dirty="0"/>
          </a:p>
        </p:txBody>
      </p:sp>
    </p:spTree>
    <p:extLst>
      <p:ext uri="{BB962C8B-B14F-4D97-AF65-F5344CB8AC3E}">
        <p14:creationId xmlns:p14="http://schemas.microsoft.com/office/powerpoint/2010/main" val="527668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32</a:t>
            </a:fld>
            <a:endParaRPr lang="en-US" dirty="0"/>
          </a:p>
        </p:txBody>
      </p:sp>
    </p:spTree>
    <p:extLst>
      <p:ext uri="{BB962C8B-B14F-4D97-AF65-F5344CB8AC3E}">
        <p14:creationId xmlns:p14="http://schemas.microsoft.com/office/powerpoint/2010/main" val="1901035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33</a:t>
            </a:fld>
            <a:endParaRPr lang="en-US" dirty="0"/>
          </a:p>
        </p:txBody>
      </p:sp>
    </p:spTree>
    <p:extLst>
      <p:ext uri="{BB962C8B-B14F-4D97-AF65-F5344CB8AC3E}">
        <p14:creationId xmlns:p14="http://schemas.microsoft.com/office/powerpoint/2010/main" val="2560418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34</a:t>
            </a:fld>
            <a:endParaRPr lang="en-US" dirty="0"/>
          </a:p>
        </p:txBody>
      </p:sp>
    </p:spTree>
    <p:extLst>
      <p:ext uri="{BB962C8B-B14F-4D97-AF65-F5344CB8AC3E}">
        <p14:creationId xmlns:p14="http://schemas.microsoft.com/office/powerpoint/2010/main" val="1488572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35</a:t>
            </a:fld>
            <a:endParaRPr lang="en-US" dirty="0"/>
          </a:p>
        </p:txBody>
      </p:sp>
    </p:spTree>
    <p:extLst>
      <p:ext uri="{BB962C8B-B14F-4D97-AF65-F5344CB8AC3E}">
        <p14:creationId xmlns:p14="http://schemas.microsoft.com/office/powerpoint/2010/main" val="701931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36</a:t>
            </a:fld>
            <a:endParaRPr lang="en-US" dirty="0"/>
          </a:p>
        </p:txBody>
      </p:sp>
    </p:spTree>
    <p:extLst>
      <p:ext uri="{BB962C8B-B14F-4D97-AF65-F5344CB8AC3E}">
        <p14:creationId xmlns:p14="http://schemas.microsoft.com/office/powerpoint/2010/main" val="562427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37</a:t>
            </a:fld>
            <a:endParaRPr lang="en-US" dirty="0"/>
          </a:p>
        </p:txBody>
      </p:sp>
    </p:spTree>
    <p:extLst>
      <p:ext uri="{BB962C8B-B14F-4D97-AF65-F5344CB8AC3E}">
        <p14:creationId xmlns:p14="http://schemas.microsoft.com/office/powerpoint/2010/main" val="3552900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38</a:t>
            </a:fld>
            <a:endParaRPr lang="en-US" dirty="0"/>
          </a:p>
        </p:txBody>
      </p:sp>
    </p:spTree>
    <p:extLst>
      <p:ext uri="{BB962C8B-B14F-4D97-AF65-F5344CB8AC3E}">
        <p14:creationId xmlns:p14="http://schemas.microsoft.com/office/powerpoint/2010/main" val="31239908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39</a:t>
            </a:fld>
            <a:endParaRPr lang="en-US" dirty="0"/>
          </a:p>
        </p:txBody>
      </p:sp>
    </p:spTree>
    <p:extLst>
      <p:ext uri="{BB962C8B-B14F-4D97-AF65-F5344CB8AC3E}">
        <p14:creationId xmlns:p14="http://schemas.microsoft.com/office/powerpoint/2010/main" val="325355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4</a:t>
            </a:fld>
            <a:endParaRPr lang="en-US" dirty="0"/>
          </a:p>
        </p:txBody>
      </p:sp>
    </p:spTree>
    <p:extLst>
      <p:ext uri="{BB962C8B-B14F-4D97-AF65-F5344CB8AC3E}">
        <p14:creationId xmlns:p14="http://schemas.microsoft.com/office/powerpoint/2010/main" val="7441070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40</a:t>
            </a:fld>
            <a:endParaRPr lang="en-US" dirty="0"/>
          </a:p>
        </p:txBody>
      </p:sp>
    </p:spTree>
    <p:extLst>
      <p:ext uri="{BB962C8B-B14F-4D97-AF65-F5344CB8AC3E}">
        <p14:creationId xmlns:p14="http://schemas.microsoft.com/office/powerpoint/2010/main" val="2807691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41</a:t>
            </a:fld>
            <a:endParaRPr lang="en-US" dirty="0"/>
          </a:p>
        </p:txBody>
      </p:sp>
    </p:spTree>
    <p:extLst>
      <p:ext uri="{BB962C8B-B14F-4D97-AF65-F5344CB8AC3E}">
        <p14:creationId xmlns:p14="http://schemas.microsoft.com/office/powerpoint/2010/main" val="276811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42</a:t>
            </a:fld>
            <a:endParaRPr lang="en-US" dirty="0"/>
          </a:p>
        </p:txBody>
      </p:sp>
    </p:spTree>
    <p:extLst>
      <p:ext uri="{BB962C8B-B14F-4D97-AF65-F5344CB8AC3E}">
        <p14:creationId xmlns:p14="http://schemas.microsoft.com/office/powerpoint/2010/main" val="625117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43</a:t>
            </a:fld>
            <a:endParaRPr lang="en-US" dirty="0"/>
          </a:p>
        </p:txBody>
      </p:sp>
    </p:spTree>
    <p:extLst>
      <p:ext uri="{BB962C8B-B14F-4D97-AF65-F5344CB8AC3E}">
        <p14:creationId xmlns:p14="http://schemas.microsoft.com/office/powerpoint/2010/main" val="1059847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Fraud</a:t>
            </a:r>
            <a:r>
              <a:rPr lang="en-US" dirty="0"/>
              <a:t> is 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a:t>
            </a:r>
          </a:p>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44</a:t>
            </a:fld>
            <a:endParaRPr lang="en-US" dirty="0"/>
          </a:p>
        </p:txBody>
      </p:sp>
    </p:spTree>
    <p:extLst>
      <p:ext uri="{BB962C8B-B14F-4D97-AF65-F5344CB8AC3E}">
        <p14:creationId xmlns:p14="http://schemas.microsoft.com/office/powerpoint/2010/main" val="1651153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45</a:t>
            </a:fld>
            <a:endParaRPr lang="en-US" dirty="0"/>
          </a:p>
        </p:txBody>
      </p:sp>
    </p:spTree>
    <p:extLst>
      <p:ext uri="{BB962C8B-B14F-4D97-AF65-F5344CB8AC3E}">
        <p14:creationId xmlns:p14="http://schemas.microsoft.com/office/powerpoint/2010/main" val="55213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46</a:t>
            </a:fld>
            <a:endParaRPr lang="en-US" dirty="0"/>
          </a:p>
        </p:txBody>
      </p:sp>
    </p:spTree>
    <p:extLst>
      <p:ext uri="{BB962C8B-B14F-4D97-AF65-F5344CB8AC3E}">
        <p14:creationId xmlns:p14="http://schemas.microsoft.com/office/powerpoint/2010/main" val="21662110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23"/>
              </a:spcBef>
            </a:pPr>
            <a:r>
              <a:rPr lang="en-US" dirty="0"/>
              <a:t>Laws and regulations exist that prohibit FWA. Penalties for violating these laws may include:</a:t>
            </a:r>
          </a:p>
          <a:p>
            <a:pPr marL="465887" indent="-186355">
              <a:buFont typeface="Arial" panose="020B0604020202020204" pitchFamily="34" charset="0"/>
              <a:buChar char="•"/>
            </a:pPr>
            <a:r>
              <a:rPr lang="en-US" dirty="0"/>
              <a:t>Civil Monetary Penalties;</a:t>
            </a:r>
          </a:p>
          <a:p>
            <a:pPr marL="465887" indent="-186355">
              <a:buFont typeface="Arial" panose="020B0604020202020204" pitchFamily="34" charset="0"/>
              <a:buChar char="•"/>
            </a:pPr>
            <a:r>
              <a:rPr lang="en-US" dirty="0"/>
              <a:t>Civil prosecution;</a:t>
            </a:r>
          </a:p>
          <a:p>
            <a:pPr marL="465887" indent="-186355">
              <a:buFont typeface="Arial" panose="020B0604020202020204" pitchFamily="34" charset="0"/>
              <a:buChar char="•"/>
            </a:pPr>
            <a:r>
              <a:rPr lang="en-US" dirty="0"/>
              <a:t>Criminal conviction/fines;</a:t>
            </a:r>
          </a:p>
          <a:p>
            <a:pPr marL="465887" indent="-186355">
              <a:buFont typeface="Arial" panose="020B0604020202020204" pitchFamily="34" charset="0"/>
              <a:buChar char="•"/>
            </a:pPr>
            <a:r>
              <a:rPr lang="en-US" dirty="0"/>
              <a:t>Exclusion from participating in all Federal health care programs;</a:t>
            </a:r>
          </a:p>
          <a:p>
            <a:pPr marL="465887" indent="-186355">
              <a:buFont typeface="Arial" panose="020B0604020202020204" pitchFamily="34" charset="0"/>
              <a:buChar char="•"/>
            </a:pPr>
            <a:r>
              <a:rPr lang="en-US" dirty="0"/>
              <a:t>Imprisonment; or</a:t>
            </a:r>
          </a:p>
          <a:p>
            <a:pPr marL="465887" indent="-186355">
              <a:buFont typeface="Arial" panose="020B0604020202020204" pitchFamily="34" charset="0"/>
              <a:buChar char="•"/>
            </a:pPr>
            <a:r>
              <a:rPr lang="en-US" dirty="0"/>
              <a:t>Loss of provider license.</a:t>
            </a:r>
          </a:p>
        </p:txBody>
      </p:sp>
      <p:sp>
        <p:nvSpPr>
          <p:cNvPr id="4" name="Slide Number Placeholder 3"/>
          <p:cNvSpPr>
            <a:spLocks noGrp="1"/>
          </p:cNvSpPr>
          <p:nvPr>
            <p:ph type="sldNum" sz="quarter" idx="10"/>
          </p:nvPr>
        </p:nvSpPr>
        <p:spPr/>
        <p:txBody>
          <a:bodyPr/>
          <a:lstStyle/>
          <a:p>
            <a:fld id="{0A0B3C5E-D392-4755-AD20-6372E498A1D7}" type="slidenum">
              <a:rPr lang="en-US" smtClean="0"/>
              <a:t>47</a:t>
            </a:fld>
            <a:endParaRPr lang="en-US" dirty="0"/>
          </a:p>
        </p:txBody>
      </p:sp>
    </p:spTree>
    <p:extLst>
      <p:ext uri="{BB962C8B-B14F-4D97-AF65-F5344CB8AC3E}">
        <p14:creationId xmlns:p14="http://schemas.microsoft.com/office/powerpoint/2010/main" val="1352589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48</a:t>
            </a:fld>
            <a:endParaRPr lang="en-US" dirty="0"/>
          </a:p>
        </p:txBody>
      </p:sp>
    </p:spTree>
    <p:extLst>
      <p:ext uri="{BB962C8B-B14F-4D97-AF65-F5344CB8AC3E}">
        <p14:creationId xmlns:p14="http://schemas.microsoft.com/office/powerpoint/2010/main" val="41357740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Part C Plan Sponsor is a CMS Contractor. Part C Plan Sponsors may enter into contracts with FDRs. This stakeholder relationship shows examples of functions that relate to the Sponsor’s Medicare Part C contracts. First Tier and related entities of the Medicare Part C Plan Sponsor may contract with downstream entities to fulfill their contractual obligations to the Sponsor. </a:t>
            </a:r>
          </a:p>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49</a:t>
            </a:fld>
            <a:endParaRPr lang="en-US" dirty="0"/>
          </a:p>
        </p:txBody>
      </p:sp>
    </p:spTree>
    <p:extLst>
      <p:ext uri="{BB962C8B-B14F-4D97-AF65-F5344CB8AC3E}">
        <p14:creationId xmlns:p14="http://schemas.microsoft.com/office/powerpoint/2010/main" val="3898565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5</a:t>
            </a:fld>
            <a:endParaRPr lang="en-US" dirty="0"/>
          </a:p>
        </p:txBody>
      </p:sp>
    </p:spTree>
    <p:extLst>
      <p:ext uri="{BB962C8B-B14F-4D97-AF65-F5344CB8AC3E}">
        <p14:creationId xmlns:p14="http://schemas.microsoft.com/office/powerpoint/2010/main" val="10519722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50</a:t>
            </a:fld>
            <a:endParaRPr lang="en-US" dirty="0"/>
          </a:p>
        </p:txBody>
      </p:sp>
    </p:spTree>
    <p:extLst>
      <p:ext uri="{BB962C8B-B14F-4D97-AF65-F5344CB8AC3E}">
        <p14:creationId xmlns:p14="http://schemas.microsoft.com/office/powerpoint/2010/main" val="16203431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51</a:t>
            </a:fld>
            <a:endParaRPr lang="en-US" dirty="0"/>
          </a:p>
        </p:txBody>
      </p:sp>
    </p:spTree>
    <p:extLst>
      <p:ext uri="{BB962C8B-B14F-4D97-AF65-F5344CB8AC3E}">
        <p14:creationId xmlns:p14="http://schemas.microsoft.com/office/powerpoint/2010/main" val="19500303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52</a:t>
            </a:fld>
            <a:endParaRPr lang="en-US" dirty="0"/>
          </a:p>
        </p:txBody>
      </p:sp>
    </p:spTree>
    <p:extLst>
      <p:ext uri="{BB962C8B-B14F-4D97-AF65-F5344CB8AC3E}">
        <p14:creationId xmlns:p14="http://schemas.microsoft.com/office/powerpoint/2010/main" val="2342977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53</a:t>
            </a:fld>
            <a:endParaRPr lang="en-US" dirty="0"/>
          </a:p>
        </p:txBody>
      </p:sp>
    </p:spTree>
    <p:extLst>
      <p:ext uri="{BB962C8B-B14F-4D97-AF65-F5344CB8AC3E}">
        <p14:creationId xmlns:p14="http://schemas.microsoft.com/office/powerpoint/2010/main" val="3872881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54</a:t>
            </a:fld>
            <a:endParaRPr lang="en-US" dirty="0"/>
          </a:p>
        </p:txBody>
      </p:sp>
    </p:spTree>
    <p:extLst>
      <p:ext uri="{BB962C8B-B14F-4D97-AF65-F5344CB8AC3E}">
        <p14:creationId xmlns:p14="http://schemas.microsoft.com/office/powerpoint/2010/main" val="21014590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55</a:t>
            </a:fld>
            <a:endParaRPr lang="en-US" dirty="0"/>
          </a:p>
        </p:txBody>
      </p:sp>
    </p:spTree>
    <p:extLst>
      <p:ext uri="{BB962C8B-B14F-4D97-AF65-F5344CB8AC3E}">
        <p14:creationId xmlns:p14="http://schemas.microsoft.com/office/powerpoint/2010/main" val="5107958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56</a:t>
            </a:fld>
            <a:endParaRPr lang="en-US" dirty="0"/>
          </a:p>
        </p:txBody>
      </p:sp>
    </p:spTree>
    <p:extLst>
      <p:ext uri="{BB962C8B-B14F-4D97-AF65-F5344CB8AC3E}">
        <p14:creationId xmlns:p14="http://schemas.microsoft.com/office/powerpoint/2010/main" val="22229061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57</a:t>
            </a:fld>
            <a:endParaRPr lang="en-US" dirty="0"/>
          </a:p>
        </p:txBody>
      </p:sp>
    </p:spTree>
    <p:extLst>
      <p:ext uri="{BB962C8B-B14F-4D97-AF65-F5344CB8AC3E}">
        <p14:creationId xmlns:p14="http://schemas.microsoft.com/office/powerpoint/2010/main" val="33992545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58</a:t>
            </a:fld>
            <a:endParaRPr lang="en-US" dirty="0"/>
          </a:p>
        </p:txBody>
      </p:sp>
    </p:spTree>
    <p:extLst>
      <p:ext uri="{BB962C8B-B14F-4D97-AF65-F5344CB8AC3E}">
        <p14:creationId xmlns:p14="http://schemas.microsoft.com/office/powerpoint/2010/main" val="33992545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59</a:t>
            </a:fld>
            <a:endParaRPr lang="en-US" dirty="0"/>
          </a:p>
        </p:txBody>
      </p:sp>
    </p:spTree>
    <p:extLst>
      <p:ext uri="{BB962C8B-B14F-4D97-AF65-F5344CB8AC3E}">
        <p14:creationId xmlns:p14="http://schemas.microsoft.com/office/powerpoint/2010/main" val="184415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PAGE:</a:t>
            </a:r>
          </a:p>
          <a:p>
            <a:r>
              <a:rPr lang="en-US" dirty="0"/>
              <a:t>In other words, fraud is intentionally submitting false information to the Government or a Government contractor to get money or a benefit.</a:t>
            </a:r>
          </a:p>
        </p:txBody>
      </p:sp>
      <p:sp>
        <p:nvSpPr>
          <p:cNvPr id="4" name="Slide Number Placeholder 3"/>
          <p:cNvSpPr>
            <a:spLocks noGrp="1"/>
          </p:cNvSpPr>
          <p:nvPr>
            <p:ph type="sldNum" sz="quarter" idx="10"/>
          </p:nvPr>
        </p:nvSpPr>
        <p:spPr/>
        <p:txBody>
          <a:bodyPr/>
          <a:lstStyle/>
          <a:p>
            <a:fld id="{0A0B3C5E-D392-4755-AD20-6372E498A1D7}" type="slidenum">
              <a:rPr lang="en-US" smtClean="0"/>
              <a:t>6</a:t>
            </a:fld>
            <a:endParaRPr lang="en-US" dirty="0"/>
          </a:p>
        </p:txBody>
      </p:sp>
    </p:spTree>
    <p:extLst>
      <p:ext uri="{BB962C8B-B14F-4D97-AF65-F5344CB8AC3E}">
        <p14:creationId xmlns:p14="http://schemas.microsoft.com/office/powerpoint/2010/main" val="360133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60</a:t>
            </a:fld>
            <a:endParaRPr lang="en-US" dirty="0"/>
          </a:p>
        </p:txBody>
      </p:sp>
    </p:spTree>
    <p:extLst>
      <p:ext uri="{BB962C8B-B14F-4D97-AF65-F5344CB8AC3E}">
        <p14:creationId xmlns:p14="http://schemas.microsoft.com/office/powerpoint/2010/main" val="39187159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61</a:t>
            </a:fld>
            <a:endParaRPr lang="en-US" dirty="0"/>
          </a:p>
        </p:txBody>
      </p:sp>
    </p:spTree>
    <p:extLst>
      <p:ext uri="{BB962C8B-B14F-4D97-AF65-F5344CB8AC3E}">
        <p14:creationId xmlns:p14="http://schemas.microsoft.com/office/powerpoint/2010/main" val="14829976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62</a:t>
            </a:fld>
            <a:endParaRPr lang="en-US" dirty="0"/>
          </a:p>
        </p:txBody>
      </p:sp>
    </p:spTree>
    <p:extLst>
      <p:ext uri="{BB962C8B-B14F-4D97-AF65-F5344CB8AC3E}">
        <p14:creationId xmlns:p14="http://schemas.microsoft.com/office/powerpoint/2010/main" val="19347929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63</a:t>
            </a:fld>
            <a:endParaRPr lang="en-US" dirty="0"/>
          </a:p>
        </p:txBody>
      </p:sp>
    </p:spTree>
    <p:extLst>
      <p:ext uri="{BB962C8B-B14F-4D97-AF65-F5344CB8AC3E}">
        <p14:creationId xmlns:p14="http://schemas.microsoft.com/office/powerpoint/2010/main" val="37367231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64</a:t>
            </a:fld>
            <a:endParaRPr lang="en-US" dirty="0"/>
          </a:p>
        </p:txBody>
      </p:sp>
    </p:spTree>
    <p:extLst>
      <p:ext uri="{BB962C8B-B14F-4D97-AF65-F5344CB8AC3E}">
        <p14:creationId xmlns:p14="http://schemas.microsoft.com/office/powerpoint/2010/main" val="35044269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65</a:t>
            </a:fld>
            <a:endParaRPr lang="en-US" dirty="0"/>
          </a:p>
        </p:txBody>
      </p:sp>
    </p:spTree>
    <p:extLst>
      <p:ext uri="{BB962C8B-B14F-4D97-AF65-F5344CB8AC3E}">
        <p14:creationId xmlns:p14="http://schemas.microsoft.com/office/powerpoint/2010/main" val="4257980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66</a:t>
            </a:fld>
            <a:endParaRPr lang="en-US" dirty="0"/>
          </a:p>
        </p:txBody>
      </p:sp>
    </p:spTree>
    <p:extLst>
      <p:ext uri="{BB962C8B-B14F-4D97-AF65-F5344CB8AC3E}">
        <p14:creationId xmlns:p14="http://schemas.microsoft.com/office/powerpoint/2010/main" val="40202574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67</a:t>
            </a:fld>
            <a:endParaRPr lang="en-US" dirty="0"/>
          </a:p>
        </p:txBody>
      </p:sp>
    </p:spTree>
    <p:extLst>
      <p:ext uri="{BB962C8B-B14F-4D97-AF65-F5344CB8AC3E}">
        <p14:creationId xmlns:p14="http://schemas.microsoft.com/office/powerpoint/2010/main" val="27648260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68</a:t>
            </a:fld>
            <a:endParaRPr lang="en-US" dirty="0"/>
          </a:p>
        </p:txBody>
      </p:sp>
    </p:spTree>
    <p:extLst>
      <p:ext uri="{BB962C8B-B14F-4D97-AF65-F5344CB8AC3E}">
        <p14:creationId xmlns:p14="http://schemas.microsoft.com/office/powerpoint/2010/main" val="42766447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69</a:t>
            </a:fld>
            <a:endParaRPr lang="en-US" dirty="0"/>
          </a:p>
        </p:txBody>
      </p:sp>
    </p:spTree>
    <p:extLst>
      <p:ext uri="{BB962C8B-B14F-4D97-AF65-F5344CB8AC3E}">
        <p14:creationId xmlns:p14="http://schemas.microsoft.com/office/powerpoint/2010/main" val="100768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definitions of fraud, waste, and abuse, refer to Chapter 21, Section 20 of the “</a:t>
            </a:r>
            <a:r>
              <a:rPr lang="en-US" dirty="0">
                <a:hlinkClick r:id="rId3" tooltip="Opens a New Window to the Medicare Managed Care Manual, Chapter 21, Section 20"/>
              </a:rPr>
              <a:t>Medicare Managed Care Manual</a:t>
            </a:r>
            <a:r>
              <a:rPr lang="en-US" dirty="0"/>
              <a:t>” and Chapter 9 of the “</a:t>
            </a:r>
            <a:r>
              <a:rPr lang="en-US" dirty="0">
                <a:hlinkClick r:id="rId4" tooltip="Opens a New Window to the Prescription Drug Benefit Manual, Chapter 9"/>
              </a:rPr>
              <a:t>Prescription Drug Benefit Manual</a:t>
            </a:r>
            <a:r>
              <a:rPr lang="en-US" dirty="0"/>
              <a:t>” on the Centers for Medicare &amp; Medicaid Services (CMS) website.</a:t>
            </a:r>
          </a:p>
        </p:txBody>
      </p:sp>
      <p:sp>
        <p:nvSpPr>
          <p:cNvPr id="4" name="Slide Number Placeholder 3"/>
          <p:cNvSpPr>
            <a:spLocks noGrp="1"/>
          </p:cNvSpPr>
          <p:nvPr>
            <p:ph type="sldNum" sz="quarter" idx="10"/>
          </p:nvPr>
        </p:nvSpPr>
        <p:spPr/>
        <p:txBody>
          <a:bodyPr/>
          <a:lstStyle/>
          <a:p>
            <a:fld id="{0A0B3C5E-D392-4755-AD20-6372E498A1D7}" type="slidenum">
              <a:rPr lang="en-US" smtClean="0"/>
              <a:t>7</a:t>
            </a:fld>
            <a:endParaRPr lang="en-US" dirty="0"/>
          </a:p>
        </p:txBody>
      </p:sp>
    </p:spTree>
    <p:extLst>
      <p:ext uri="{BB962C8B-B14F-4D97-AF65-F5344CB8AC3E}">
        <p14:creationId xmlns:p14="http://schemas.microsoft.com/office/powerpoint/2010/main" val="16913347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70</a:t>
            </a:fld>
            <a:endParaRPr lang="en-US" dirty="0"/>
          </a:p>
        </p:txBody>
      </p:sp>
    </p:spTree>
    <p:extLst>
      <p:ext uri="{BB962C8B-B14F-4D97-AF65-F5344CB8AC3E}">
        <p14:creationId xmlns:p14="http://schemas.microsoft.com/office/powerpoint/2010/main" val="42653601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71</a:t>
            </a:fld>
            <a:endParaRPr lang="en-US" dirty="0"/>
          </a:p>
        </p:txBody>
      </p:sp>
    </p:spTree>
    <p:extLst>
      <p:ext uri="{BB962C8B-B14F-4D97-AF65-F5344CB8AC3E}">
        <p14:creationId xmlns:p14="http://schemas.microsoft.com/office/powerpoint/2010/main" val="26529275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72</a:t>
            </a:fld>
            <a:endParaRPr lang="en-US" dirty="0"/>
          </a:p>
        </p:txBody>
      </p:sp>
    </p:spTree>
    <p:extLst>
      <p:ext uri="{BB962C8B-B14F-4D97-AF65-F5344CB8AC3E}">
        <p14:creationId xmlns:p14="http://schemas.microsoft.com/office/powerpoint/2010/main" val="16804947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73</a:t>
            </a:fld>
            <a:endParaRPr lang="en-US" dirty="0"/>
          </a:p>
        </p:txBody>
      </p:sp>
    </p:spTree>
    <p:extLst>
      <p:ext uri="{BB962C8B-B14F-4D97-AF65-F5344CB8AC3E}">
        <p14:creationId xmlns:p14="http://schemas.microsoft.com/office/powerpoint/2010/main" val="12136028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74</a:t>
            </a:fld>
            <a:endParaRPr lang="en-US" dirty="0"/>
          </a:p>
        </p:txBody>
      </p:sp>
    </p:spTree>
    <p:extLst>
      <p:ext uri="{BB962C8B-B14F-4D97-AF65-F5344CB8AC3E}">
        <p14:creationId xmlns:p14="http://schemas.microsoft.com/office/powerpoint/2010/main" val="21825814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75</a:t>
            </a:fld>
            <a:endParaRPr lang="en-US" dirty="0"/>
          </a:p>
        </p:txBody>
      </p:sp>
    </p:spTree>
    <p:extLst>
      <p:ext uri="{BB962C8B-B14F-4D97-AF65-F5344CB8AC3E}">
        <p14:creationId xmlns:p14="http://schemas.microsoft.com/office/powerpoint/2010/main" val="5653071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76</a:t>
            </a:fld>
            <a:endParaRPr lang="en-US" dirty="0"/>
          </a:p>
        </p:txBody>
      </p:sp>
    </p:spTree>
    <p:extLst>
      <p:ext uri="{BB962C8B-B14F-4D97-AF65-F5344CB8AC3E}">
        <p14:creationId xmlns:p14="http://schemas.microsoft.com/office/powerpoint/2010/main" val="32346192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77</a:t>
            </a:fld>
            <a:endParaRPr lang="en-US" dirty="0"/>
          </a:p>
        </p:txBody>
      </p:sp>
    </p:spTree>
    <p:extLst>
      <p:ext uri="{BB962C8B-B14F-4D97-AF65-F5344CB8AC3E}">
        <p14:creationId xmlns:p14="http://schemas.microsoft.com/office/powerpoint/2010/main" val="42849006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78</a:t>
            </a:fld>
            <a:endParaRPr lang="en-US" dirty="0"/>
          </a:p>
        </p:txBody>
      </p:sp>
    </p:spTree>
    <p:extLst>
      <p:ext uri="{BB962C8B-B14F-4D97-AF65-F5344CB8AC3E}">
        <p14:creationId xmlns:p14="http://schemas.microsoft.com/office/powerpoint/2010/main" val="38931613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79</a:t>
            </a:fld>
            <a:endParaRPr lang="en-US" dirty="0"/>
          </a:p>
        </p:txBody>
      </p:sp>
    </p:spTree>
    <p:extLst>
      <p:ext uri="{BB962C8B-B14F-4D97-AF65-F5344CB8AC3E}">
        <p14:creationId xmlns:p14="http://schemas.microsoft.com/office/powerpoint/2010/main" val="2377071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8</a:t>
            </a:fld>
            <a:endParaRPr lang="en-US" dirty="0"/>
          </a:p>
        </p:txBody>
      </p:sp>
    </p:spTree>
    <p:extLst>
      <p:ext uri="{BB962C8B-B14F-4D97-AF65-F5344CB8AC3E}">
        <p14:creationId xmlns:p14="http://schemas.microsoft.com/office/powerpoint/2010/main" val="33201262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80</a:t>
            </a:fld>
            <a:endParaRPr lang="en-US" dirty="0"/>
          </a:p>
        </p:txBody>
      </p:sp>
    </p:spTree>
    <p:extLst>
      <p:ext uri="{BB962C8B-B14F-4D97-AF65-F5344CB8AC3E}">
        <p14:creationId xmlns:p14="http://schemas.microsoft.com/office/powerpoint/2010/main" val="42092843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81</a:t>
            </a:fld>
            <a:endParaRPr lang="en-US" dirty="0"/>
          </a:p>
        </p:txBody>
      </p:sp>
    </p:spTree>
    <p:extLst>
      <p:ext uri="{BB962C8B-B14F-4D97-AF65-F5344CB8AC3E}">
        <p14:creationId xmlns:p14="http://schemas.microsoft.com/office/powerpoint/2010/main" val="23087106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dirty="0"/>
          </a:p>
        </p:txBody>
      </p:sp>
      <p:sp>
        <p:nvSpPr>
          <p:cNvPr id="4" name="Slide Number Placeholder 3"/>
          <p:cNvSpPr>
            <a:spLocks noGrp="1"/>
          </p:cNvSpPr>
          <p:nvPr>
            <p:ph type="sldNum" sz="quarter" idx="10"/>
          </p:nvPr>
        </p:nvSpPr>
        <p:spPr/>
        <p:txBody>
          <a:bodyPr/>
          <a:lstStyle/>
          <a:p>
            <a:fld id="{0A0B3C5E-D392-4755-AD20-6372E498A1D7}"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25280802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0"/>
              </a:spcBef>
              <a:spcAft>
                <a:spcPct val="0"/>
              </a:spcAft>
              <a:defRPr/>
            </a:pPr>
            <a:endParaRPr lang="en-US" altLang="en-US" sz="1400" dirty="0">
              <a:solidFill>
                <a:prstClr val="black"/>
              </a:solidFill>
              <a:latin typeface="Arial" charset="0"/>
              <a:cs typeface="Arial" charset="0"/>
            </a:endParaRPr>
          </a:p>
        </p:txBody>
      </p:sp>
      <p:sp>
        <p:nvSpPr>
          <p:cNvPr id="4" name="Slide Number Placeholder 3"/>
          <p:cNvSpPr>
            <a:spLocks noGrp="1"/>
          </p:cNvSpPr>
          <p:nvPr>
            <p:ph type="sldNum" sz="quarter" idx="10"/>
          </p:nvPr>
        </p:nvSpPr>
        <p:spPr/>
        <p:txBody>
          <a:bodyPr/>
          <a:lstStyle/>
          <a:p>
            <a:fld id="{0A0B3C5E-D392-4755-AD20-6372E498A1D7}" type="slidenum">
              <a:rPr lang="en-US" smtClean="0"/>
              <a:t>83</a:t>
            </a:fld>
            <a:endParaRPr lang="en-US" dirty="0"/>
          </a:p>
        </p:txBody>
      </p:sp>
    </p:spTree>
    <p:extLst>
      <p:ext uri="{BB962C8B-B14F-4D97-AF65-F5344CB8AC3E}">
        <p14:creationId xmlns:p14="http://schemas.microsoft.com/office/powerpoint/2010/main" val="29960173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84</a:t>
            </a:fld>
            <a:endParaRPr lang="en-US" dirty="0"/>
          </a:p>
        </p:txBody>
      </p:sp>
    </p:spTree>
    <p:extLst>
      <p:ext uri="{BB962C8B-B14F-4D97-AF65-F5344CB8AC3E}">
        <p14:creationId xmlns:p14="http://schemas.microsoft.com/office/powerpoint/2010/main" val="4996051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85</a:t>
            </a:fld>
            <a:endParaRPr lang="en-US" dirty="0"/>
          </a:p>
        </p:txBody>
      </p:sp>
    </p:spTree>
    <p:extLst>
      <p:ext uri="{BB962C8B-B14F-4D97-AF65-F5344CB8AC3E}">
        <p14:creationId xmlns:p14="http://schemas.microsoft.com/office/powerpoint/2010/main" val="3708027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86</a:t>
            </a:fld>
            <a:endParaRPr lang="en-US" dirty="0"/>
          </a:p>
        </p:txBody>
      </p:sp>
    </p:spTree>
    <p:extLst>
      <p:ext uri="{BB962C8B-B14F-4D97-AF65-F5344CB8AC3E}">
        <p14:creationId xmlns:p14="http://schemas.microsoft.com/office/powerpoint/2010/main" val="15301190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87</a:t>
            </a:fld>
            <a:endParaRPr lang="en-US" dirty="0"/>
          </a:p>
        </p:txBody>
      </p:sp>
    </p:spTree>
    <p:extLst>
      <p:ext uri="{BB962C8B-B14F-4D97-AF65-F5344CB8AC3E}">
        <p14:creationId xmlns:p14="http://schemas.microsoft.com/office/powerpoint/2010/main" val="21084052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88</a:t>
            </a:fld>
            <a:endParaRPr lang="en-US" dirty="0"/>
          </a:p>
        </p:txBody>
      </p:sp>
    </p:spTree>
    <p:extLst>
      <p:ext uri="{BB962C8B-B14F-4D97-AF65-F5344CB8AC3E}">
        <p14:creationId xmlns:p14="http://schemas.microsoft.com/office/powerpoint/2010/main" val="16514460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89</a:t>
            </a:fld>
            <a:endParaRPr lang="en-US" dirty="0"/>
          </a:p>
        </p:txBody>
      </p:sp>
    </p:spTree>
    <p:extLst>
      <p:ext uri="{BB962C8B-B14F-4D97-AF65-F5344CB8AC3E}">
        <p14:creationId xmlns:p14="http://schemas.microsoft.com/office/powerpoint/2010/main" val="4153850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9</a:t>
            </a:fld>
            <a:endParaRPr lang="en-US" dirty="0"/>
          </a:p>
        </p:txBody>
      </p:sp>
    </p:spTree>
    <p:extLst>
      <p:ext uri="{BB962C8B-B14F-4D97-AF65-F5344CB8AC3E}">
        <p14:creationId xmlns:p14="http://schemas.microsoft.com/office/powerpoint/2010/main" val="30460834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90</a:t>
            </a:fld>
            <a:endParaRPr lang="en-US" dirty="0"/>
          </a:p>
        </p:txBody>
      </p:sp>
    </p:spTree>
    <p:extLst>
      <p:ext uri="{BB962C8B-B14F-4D97-AF65-F5344CB8AC3E}">
        <p14:creationId xmlns:p14="http://schemas.microsoft.com/office/powerpoint/2010/main" val="850848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91</a:t>
            </a:fld>
            <a:endParaRPr lang="en-US" dirty="0"/>
          </a:p>
        </p:txBody>
      </p:sp>
    </p:spTree>
    <p:extLst>
      <p:ext uri="{BB962C8B-B14F-4D97-AF65-F5344CB8AC3E}">
        <p14:creationId xmlns:p14="http://schemas.microsoft.com/office/powerpoint/2010/main" val="22698304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92</a:t>
            </a:fld>
            <a:endParaRPr lang="en-US" dirty="0"/>
          </a:p>
        </p:txBody>
      </p:sp>
    </p:spTree>
    <p:extLst>
      <p:ext uri="{BB962C8B-B14F-4D97-AF65-F5344CB8AC3E}">
        <p14:creationId xmlns:p14="http://schemas.microsoft.com/office/powerpoint/2010/main" val="28735147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93</a:t>
            </a:fld>
            <a:endParaRPr lang="en-US" dirty="0"/>
          </a:p>
        </p:txBody>
      </p:sp>
    </p:spTree>
    <p:extLst>
      <p:ext uri="{BB962C8B-B14F-4D97-AF65-F5344CB8AC3E}">
        <p14:creationId xmlns:p14="http://schemas.microsoft.com/office/powerpoint/2010/main" val="2631292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94</a:t>
            </a:fld>
            <a:endParaRPr lang="en-US" dirty="0"/>
          </a:p>
        </p:txBody>
      </p:sp>
    </p:spTree>
    <p:extLst>
      <p:ext uri="{BB962C8B-B14F-4D97-AF65-F5344CB8AC3E}">
        <p14:creationId xmlns:p14="http://schemas.microsoft.com/office/powerpoint/2010/main" val="29142680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95</a:t>
            </a:fld>
            <a:endParaRPr lang="en-US" dirty="0"/>
          </a:p>
        </p:txBody>
      </p:sp>
    </p:spTree>
    <p:extLst>
      <p:ext uri="{BB962C8B-B14F-4D97-AF65-F5344CB8AC3E}">
        <p14:creationId xmlns:p14="http://schemas.microsoft.com/office/powerpoint/2010/main" val="25134545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96</a:t>
            </a:fld>
            <a:endParaRPr lang="en-US" dirty="0"/>
          </a:p>
        </p:txBody>
      </p:sp>
    </p:spTree>
    <p:extLst>
      <p:ext uri="{BB962C8B-B14F-4D97-AF65-F5344CB8AC3E}">
        <p14:creationId xmlns:p14="http://schemas.microsoft.com/office/powerpoint/2010/main" val="14169100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97</a:t>
            </a:fld>
            <a:endParaRPr lang="en-US" dirty="0"/>
          </a:p>
        </p:txBody>
      </p:sp>
    </p:spTree>
    <p:extLst>
      <p:ext uri="{BB962C8B-B14F-4D97-AF65-F5344CB8AC3E}">
        <p14:creationId xmlns:p14="http://schemas.microsoft.com/office/powerpoint/2010/main" val="22157096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98</a:t>
            </a:fld>
            <a:endParaRPr lang="en-US" dirty="0"/>
          </a:p>
        </p:txBody>
      </p:sp>
    </p:spTree>
    <p:extLst>
      <p:ext uri="{BB962C8B-B14F-4D97-AF65-F5344CB8AC3E}">
        <p14:creationId xmlns:p14="http://schemas.microsoft.com/office/powerpoint/2010/main" val="146114829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B3C5E-D392-4755-AD20-6372E498A1D7}" type="slidenum">
              <a:rPr lang="en-US" smtClean="0"/>
              <a:t>99</a:t>
            </a:fld>
            <a:endParaRPr lang="en-US" dirty="0"/>
          </a:p>
        </p:txBody>
      </p:sp>
    </p:spTree>
    <p:extLst>
      <p:ext uri="{BB962C8B-B14F-4D97-AF65-F5344CB8AC3E}">
        <p14:creationId xmlns:p14="http://schemas.microsoft.com/office/powerpoint/2010/main" val="270672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30" name="Date Placeholder 29"/>
          <p:cNvSpPr>
            <a:spLocks noGrp="1"/>
          </p:cNvSpPr>
          <p:nvPr>
            <p:ph type="dt" sz="half" idx="10"/>
          </p:nvPr>
        </p:nvSpPr>
        <p:spPr/>
        <p:txBody>
          <a:bodyPr/>
          <a:lstStyle/>
          <a:p>
            <a:fld id="{B692EE5C-B9E2-4ECC-ADD4-28FDAD52C3D0}" type="datetime1">
              <a:rPr lang="en-US" smtClean="0"/>
              <a:t>9/1/2022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B348EF1-6B40-44EE-A3A5-E7C5D3B8C1B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35FDD1-89AE-47C6-8A35-8B4F522AB4E1}" type="datetime1">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48EF1-6B40-44EE-A3A5-E7C5D3B8C1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96E045-6E1C-430E-A2FB-DD85D18E0F00}" type="datetime1">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48EF1-6B40-44EE-A3A5-E7C5D3B8C1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8E0286-3184-43F0-B910-C6FEE2687EC3}" type="datetime1">
              <a:rPr lang="en-US" smtClean="0">
                <a:solidFill>
                  <a:prstClr val="black">
                    <a:lumMod val="50000"/>
                    <a:lumOff val="50000"/>
                  </a:prstClr>
                </a:solidFill>
              </a:rPr>
              <a:t>9/1/2022</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8A70C54-1150-4F39-9CE0-7E91B8353D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770763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D2B572-4FBB-4887-9C92-598241119DBD}" type="datetime1">
              <a:rPr lang="en-US" smtClean="0">
                <a:solidFill>
                  <a:prstClr val="black">
                    <a:lumMod val="50000"/>
                    <a:lumOff val="50000"/>
                  </a:prstClr>
                </a:solidFill>
              </a:rPr>
              <a:t>9/1/2022</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8A70C54-1150-4F39-9CE0-7E91B8353D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100459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397E8B-A0F5-4775-8D02-8333E8FDD109}" type="datetime1">
              <a:rPr lang="en-US" smtClean="0">
                <a:solidFill>
                  <a:prstClr val="black">
                    <a:lumMod val="50000"/>
                    <a:lumOff val="50000"/>
                  </a:prstClr>
                </a:solidFill>
              </a:rPr>
              <a:t>9/1/2022</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8A70C54-1150-4F39-9CE0-7E91B8353D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964262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65BCDB-AB9E-4889-8C0D-441F965DC2AA}" type="datetime1">
              <a:rPr lang="en-US" smtClean="0">
                <a:solidFill>
                  <a:prstClr val="black">
                    <a:lumMod val="50000"/>
                    <a:lumOff val="50000"/>
                  </a:prstClr>
                </a:solidFill>
              </a:rPr>
              <a:t>9/1/2022</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8A70C54-1150-4F39-9CE0-7E91B8353D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03843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AF6C39-1D73-4B9E-871D-183BA79EAC34}" type="datetime1">
              <a:rPr lang="en-US" smtClean="0">
                <a:solidFill>
                  <a:prstClr val="black">
                    <a:lumMod val="50000"/>
                    <a:lumOff val="50000"/>
                  </a:prstClr>
                </a:solidFill>
              </a:rPr>
              <a:t>9/1/2022</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58A70C54-1150-4F39-9CE0-7E91B8353D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565469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605694-445B-40C4-BCA0-CF03899E71B7}" type="datetime1">
              <a:rPr lang="en-US" smtClean="0">
                <a:solidFill>
                  <a:prstClr val="black">
                    <a:lumMod val="50000"/>
                    <a:lumOff val="50000"/>
                  </a:prstClr>
                </a:solidFill>
              </a:rPr>
              <a:t>9/1/2022</a:t>
            </a:fld>
            <a:endParaRPr lang="en-US"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58A70C54-1150-4F39-9CE0-7E91B8353D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4122294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94D24-7BB0-45A0-9109-66280FFE0A54}" type="datetime1">
              <a:rPr lang="en-US" smtClean="0">
                <a:solidFill>
                  <a:prstClr val="black">
                    <a:lumMod val="50000"/>
                    <a:lumOff val="50000"/>
                  </a:prstClr>
                </a:solidFill>
              </a:rPr>
              <a:t>9/1/2022</a:t>
            </a:fld>
            <a:endParaRPr lang="en-US"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58A70C54-1150-4F39-9CE0-7E91B8353D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425445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3626F-0762-4019-8B8C-B099D572D110}" type="datetime1">
              <a:rPr lang="en-US" smtClean="0">
                <a:solidFill>
                  <a:prstClr val="black">
                    <a:lumMod val="50000"/>
                    <a:lumOff val="50000"/>
                  </a:prstClr>
                </a:solidFill>
              </a:rPr>
              <a:t>9/1/2022</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8A70C54-1150-4F39-9CE0-7E91B8353D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54087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effectLst>
                  <a:outerShdw blurRad="38100" dist="38100" dir="2700000" algn="tl">
                    <a:srgbClr val="000000">
                      <a:alpha val="43137"/>
                    </a:srgbClr>
                  </a:outerShdw>
                </a:effectLst>
              </a:defRPr>
            </a:lvl1pPr>
          </a:lstStyle>
          <a:p>
            <a:r>
              <a:rPr kumimoji="0" lang="en-US" dirty="0"/>
              <a:t>Click to edit Master title style</a:t>
            </a:r>
            <a:br>
              <a:rPr kumimoji="0" lang="en-US" dirty="0"/>
            </a:br>
            <a:r>
              <a:rPr kumimoji="0" lang="en-US" sz="800" dirty="0"/>
              <a:t> </a:t>
            </a:r>
            <a:endParaRPr kumimoji="0"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B29BFC64-E6B1-4F69-9A4C-8B12ABE20E88}" type="datetime1">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48EF1-6B40-44EE-A3A5-E7C5D3B8C1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87561A-F9C3-4DF2-9B66-5883C648898D}" type="datetime1">
              <a:rPr lang="en-US" smtClean="0">
                <a:solidFill>
                  <a:prstClr val="black">
                    <a:lumMod val="50000"/>
                    <a:lumOff val="50000"/>
                  </a:prstClr>
                </a:solidFill>
              </a:rPr>
              <a:t>9/1/2022</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8A70C54-1150-4F39-9CE0-7E91B8353D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739193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5BA1F7-60FA-4D15-8C51-5FA6984A98AD}" type="datetime1">
              <a:rPr lang="en-US" smtClean="0">
                <a:solidFill>
                  <a:prstClr val="black">
                    <a:lumMod val="50000"/>
                    <a:lumOff val="50000"/>
                  </a:prstClr>
                </a:solidFill>
              </a:rPr>
              <a:t>9/1/2022</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8A70C54-1150-4F39-9CE0-7E91B8353D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84023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98233D-3DF6-4C09-89B4-8631E73B6FBD}" type="datetime1">
              <a:rPr lang="en-US" smtClean="0">
                <a:solidFill>
                  <a:prstClr val="black">
                    <a:lumMod val="50000"/>
                    <a:lumOff val="50000"/>
                  </a:prstClr>
                </a:solidFill>
              </a:rPr>
              <a:t>9/1/2022</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8A70C54-1150-4F39-9CE0-7E91B8353D01}"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92063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60CEB39-FAFA-446A-BA55-C4592FDC7F21}" type="datetime1">
              <a:rPr lang="en-US" smtClean="0"/>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48EF1-6B40-44EE-A3A5-E7C5D3B8C1B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solidFill>
            <a:schemeClr val="bg1"/>
          </a:solidFill>
        </p:spPr>
        <p:txBody>
          <a:bodyPr/>
          <a:lstStyle>
            <a:lvl1pPr algn="ctr">
              <a:lnSpc>
                <a:spcPct val="100000"/>
              </a:lnSpc>
              <a:spcAft>
                <a:spcPts val="1200"/>
              </a:spcAft>
              <a:defRPr b="1">
                <a:effectLst>
                  <a:outerShdw blurRad="38100" dist="38100" dir="2700000" algn="tl">
                    <a:srgbClr val="000000">
                      <a:alpha val="43137"/>
                    </a:srgbClr>
                  </a:outerShdw>
                </a:effectLst>
              </a:defRPr>
            </a:lvl1pPr>
          </a:lstStyle>
          <a:p>
            <a:r>
              <a:rPr kumimoji="0" lang="en-US" dirty="0"/>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marL="274320" indent="-274320">
              <a:buFont typeface="Wingdings" panose="05000000000000000000" pitchFamily="2" charset="2"/>
              <a:buChar char="§"/>
              <a:defRPr sz="26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marL="274320" indent="-274320">
              <a:buFont typeface="Wingdings" panose="05000000000000000000" pitchFamily="2" charset="2"/>
              <a:buChar char="§"/>
              <a:defRPr sz="26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AF8CAA48-208B-4F72-9E97-2ED265969141}" type="datetime1">
              <a:rPr lang="en-US" smtClean="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48EF1-6B40-44EE-A3A5-E7C5D3B8C1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lgn="ctr">
              <a:lnSpc>
                <a:spcPct val="100000"/>
              </a:lnSpc>
              <a:defRPr b="1">
                <a:effectLst>
                  <a:outerShdw blurRad="38100" dist="38100" dir="2700000" algn="tl">
                    <a:srgbClr val="000000">
                      <a:alpha val="43137"/>
                    </a:srgbClr>
                  </a:outerShdw>
                </a:effectLst>
              </a:defRPr>
            </a:lvl1pPr>
          </a:lstStyle>
          <a:p>
            <a:r>
              <a:rPr kumimoji="0"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marL="274320" indent="-274320">
              <a:buFont typeface="Wingdings" panose="05000000000000000000" pitchFamily="2" charset="2"/>
              <a:buChar char="§"/>
              <a:defRPr sz="22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2514600"/>
            <a:ext cx="4041775" cy="3845720"/>
          </a:xfrm>
        </p:spPr>
        <p:txBody>
          <a:bodyPr tIns="0"/>
          <a:lstStyle>
            <a:lvl1pPr marL="274320" indent="-274320">
              <a:buFont typeface="Wingdings" panose="05000000000000000000" pitchFamily="2" charset="2"/>
              <a:buChar char="§"/>
              <a:defRPr sz="22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p>
            <a:fld id="{7315FF59-4EAE-4B60-A5B1-6FA3D4EC5E9E}" type="datetime1">
              <a:rPr lang="en-US" smtClean="0"/>
              <a:t>9/1/2022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348EF1-6B40-44EE-A3A5-E7C5D3B8C1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5000" b="0">
                <a:ln>
                  <a:noFill/>
                </a:ln>
                <a:solidFill>
                  <a:schemeClr val="tx2"/>
                </a:solidFill>
                <a:effectLst/>
                <a:latin typeface="+mj-lt"/>
                <a:ea typeface="+mj-ea"/>
                <a:cs typeface="+mj-cs"/>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37DAD3A5-F789-4C6F-9D69-09893057D138}" type="datetime1">
              <a:rPr lang="en-US" smtClean="0"/>
              <a:t>9/1/2022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48EF1-6B40-44EE-A3A5-E7C5D3B8C1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C52B3-F478-48E3-9059-0A5C062FB0E1}" type="datetime1">
              <a:rPr lang="en-US" smtClean="0"/>
              <a:t>9/1/2022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348EF1-6B40-44EE-A3A5-E7C5D3B8C1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10A97A-5418-4E9E-8881-21CD20F67536}" type="datetime1">
              <a:rPr lang="en-US" smtClean="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48EF1-6B40-44EE-A3A5-E7C5D3B8C1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effectLst>
                  <a:outerShdw blurRad="38100" dist="38100" dir="2700000" algn="tl">
                    <a:srgbClr val="000000">
                      <a:alpha val="43137"/>
                    </a:srgbClr>
                  </a:outerShdw>
                </a:effectLst>
              </a:defRPr>
            </a:lvl1pPr>
          </a:lstStyle>
          <a:p>
            <a:r>
              <a:rPr kumimoji="0" lang="en-US" dirty="0"/>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AB64178-C935-41CD-AF47-90A8DA3912ED}" type="datetime1">
              <a:rPr lang="en-US" smtClean="0"/>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8B348EF1-6B40-44EE-A3A5-E7C5D3B8C1BE}"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B3A03B-9B62-4175-A1CB-D924B6FBC58C}" type="datetime1">
              <a:rPr lang="en-US" smtClean="0"/>
              <a:t>9/1/2022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B348EF1-6B40-44EE-A3A5-E7C5D3B8C1BE}"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panose="05000000000000000000" pitchFamily="2" charset="2"/>
        <a:buChar char="§"/>
        <a:defRPr kumimoji="0" sz="2600" kern="1200">
          <a:solidFill>
            <a:schemeClr val="tx1"/>
          </a:solidFill>
          <a:latin typeface="Calibri" panose="020F0502020204030204"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Calibri" panose="020F0502020204030204"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Calibri" panose="020F0502020204030204"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Calibri" panose="020F0502020204030204"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Calibri" panose="020F0502020204030204"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CE86F-07BF-40A7-801C-1F7F30F9DCCA}" type="datetime1">
              <a:rPr lang="en-US" smtClean="0"/>
              <a:t>9/1/2022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48EF1-6B40-44EE-A3A5-E7C5D3B8C1BE}" type="slidenum">
              <a:rPr lang="en-US" smtClean="0"/>
              <a:t>‹#›</a:t>
            </a:fld>
            <a:endParaRPr lang="en-US" dirty="0"/>
          </a:p>
        </p:txBody>
      </p:sp>
    </p:spTree>
    <p:extLst>
      <p:ext uri="{BB962C8B-B14F-4D97-AF65-F5344CB8AC3E}">
        <p14:creationId xmlns:p14="http://schemas.microsoft.com/office/powerpoint/2010/main" val="267840525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hyperlink" Target="mailto:compliancereporting@americas1stchoice.com" TargetMode="External"/><Relationship Id="rId2" Type="http://schemas.openxmlformats.org/officeDocument/2006/relationships/notesSlide" Target="../notesSlides/notesSlide110.xml"/><Relationship Id="rId1" Type="http://schemas.openxmlformats.org/officeDocument/2006/relationships/slideLayout" Target="../slideLayouts/slideLayout4.xml"/><Relationship Id="rId4" Type="http://schemas.openxmlformats.org/officeDocument/2006/relationships/hyperlink" Target="http://www.americas1stchoice.ethicspoint.com/"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exclusions.oig.hhs.gov/"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www.sam.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hhs.gov/hipa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HHSTips@oig.hhs.gov"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www.medicare.gov/forms-help-resources/help-fight-medicare-fraud" TargetMode="External"/><Relationship Id="rId4" Type="http://schemas.openxmlformats.org/officeDocument/2006/relationships/hyperlink" Target="https://forms.oig.hhs.gov/hotlineoperations/report-fraud-form.aspx"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openxmlformats.org/officeDocument/2006/relationships/image" Target="../media/image5.png"/><Relationship Id="rId21" Type="http://schemas.openxmlformats.org/officeDocument/2006/relationships/image" Target="../media/image15.png"/><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notesSlide" Target="../notesSlides/notesSlide90.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0.png"/><Relationship Id="rId24" Type="http://schemas.microsoft.com/office/2007/relationships/hdphoto" Target="../media/hdphoto10.wdp"/><Relationship Id="rId5" Type="http://schemas.microsoft.com/office/2007/relationships/hdphoto" Target="../media/hdphoto1.wdp"/><Relationship Id="rId15" Type="http://schemas.openxmlformats.org/officeDocument/2006/relationships/image" Target="../media/image12.png"/><Relationship Id="rId23" Type="http://schemas.openxmlformats.org/officeDocument/2006/relationships/image" Target="../media/image16.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png"/><Relationship Id="rId14" Type="http://schemas.microsoft.com/office/2007/relationships/hdphoto" Target="../media/hdphoto5.wdp"/><Relationship Id="rId22" Type="http://schemas.microsoft.com/office/2007/relationships/hdphoto" Target="../media/hdphoto9.wdp"/></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6.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144000" cy="2057400"/>
          </a:xfrm>
          <a:ln/>
        </p:spPr>
        <p:style>
          <a:lnRef idx="0">
            <a:schemeClr val="accent1"/>
          </a:lnRef>
          <a:fillRef idx="3">
            <a:schemeClr val="accent1"/>
          </a:fillRef>
          <a:effectRef idx="3">
            <a:schemeClr val="accent1"/>
          </a:effectRef>
          <a:fontRef idx="minor">
            <a:schemeClr val="lt1"/>
          </a:fontRef>
        </p:style>
        <p:txBody>
          <a:bodyPr>
            <a:noAutofit/>
          </a:bodyPr>
          <a:lstStyle/>
          <a:p>
            <a:pPr marL="182880" indent="0" algn="ctr">
              <a:buNone/>
            </a:pPr>
            <a:r>
              <a:rPr lang="en-US" sz="4400" b="0" dirty="0">
                <a:ln w="18415" cmpd="sng">
                  <a:solidFill>
                    <a:srgbClr val="FFFFFF"/>
                  </a:solidFill>
                  <a:prstDash val="solid"/>
                </a:ln>
                <a:solidFill>
                  <a:srgbClr val="FFFFFF"/>
                </a:solidFill>
                <a:effectLst>
                  <a:outerShdw blurRad="63500" dir="3600000" algn="tl" rotWithShape="0">
                    <a:srgbClr val="000000">
                      <a:alpha val="70000"/>
                    </a:srgbClr>
                  </a:outerShdw>
                </a:effectLst>
              </a:rPr>
              <a:t>Fraud, Waste, and Abuse and HIPAA Training</a:t>
            </a:r>
          </a:p>
        </p:txBody>
      </p:sp>
      <p:sp>
        <p:nvSpPr>
          <p:cNvPr id="5" name="Subtitle 4"/>
          <p:cNvSpPr>
            <a:spLocks noGrp="1"/>
          </p:cNvSpPr>
          <p:nvPr>
            <p:ph type="subTitle" idx="1"/>
          </p:nvPr>
        </p:nvSpPr>
        <p:spPr>
          <a:xfrm>
            <a:off x="4623681" y="4038600"/>
            <a:ext cx="4511459" cy="533400"/>
          </a:xfrm>
        </p:spPr>
        <p:txBody>
          <a:bodyPr>
            <a:noAutofit/>
          </a:bodyPr>
          <a:lstStyle/>
          <a:p>
            <a:pPr algn="ctr"/>
            <a:r>
              <a:rPr lang="en-US" sz="2800" dirty="0">
                <a:solidFill>
                  <a:srgbClr val="31489F"/>
                </a:solidFill>
              </a:rPr>
              <a:t>Part 1 and 2</a:t>
            </a:r>
          </a:p>
        </p:txBody>
      </p:sp>
      <p:sp>
        <p:nvSpPr>
          <p:cNvPr id="4" name="Slide Number Placeholder 3"/>
          <p:cNvSpPr>
            <a:spLocks noGrp="1"/>
          </p:cNvSpPr>
          <p:nvPr>
            <p:ph type="sldNum" sz="quarter" idx="12"/>
          </p:nvPr>
        </p:nvSpPr>
        <p:spPr>
          <a:xfrm>
            <a:off x="7772400" y="6368554"/>
            <a:ext cx="1295400" cy="365125"/>
          </a:xfrm>
        </p:spPr>
        <p:txBody>
          <a:bodyPr/>
          <a:lstStyle/>
          <a:p>
            <a:r>
              <a:rPr lang="en-US" dirty="0">
                <a:solidFill>
                  <a:prstClr val="black">
                    <a:lumMod val="50000"/>
                    <a:lumOff val="50000"/>
                  </a:prstClr>
                </a:solidFill>
              </a:rPr>
              <a:t>                </a:t>
            </a:r>
            <a:r>
              <a:rPr lang="en-US" dirty="0">
                <a:solidFill>
                  <a:prstClr val="black">
                    <a:lumMod val="50000"/>
                    <a:lumOff val="50000"/>
                  </a:prstClr>
                </a:solidFill>
                <a:latin typeface="Calibri" panose="020F0502020204030204" pitchFamily="34" charset="0"/>
              </a:rPr>
              <a:t> </a:t>
            </a:r>
            <a:fld id="{D82BD168-2C81-4DB0-9C28-DBA8EEBAC465}" type="slidenum">
              <a:rPr lang="en-US" smtClean="0">
                <a:solidFill>
                  <a:schemeClr val="tx1"/>
                </a:solidFill>
                <a:latin typeface="Calibri" panose="020F0502020204030204" pitchFamily="34" charset="0"/>
              </a:rPr>
              <a:t>1</a:t>
            </a:fld>
            <a:endParaRPr lang="en-US" dirty="0">
              <a:solidFill>
                <a:schemeClr val="tx1"/>
              </a:solidFill>
              <a:latin typeface="Calibri" panose="020F050202020403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83187"/>
            <a:ext cx="3657600" cy="3646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7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7924800" cy="4038600"/>
          </a:xfrm>
          <a:ln/>
        </p:spPr>
        <p:style>
          <a:lnRef idx="2">
            <a:schemeClr val="dk1"/>
          </a:lnRef>
          <a:fillRef idx="1">
            <a:schemeClr val="lt1"/>
          </a:fillRef>
          <a:effectRef idx="0">
            <a:schemeClr val="dk1"/>
          </a:effectRef>
          <a:fontRef idx="minor">
            <a:schemeClr val="dk1"/>
          </a:fontRef>
        </p:style>
        <p:txBody>
          <a:bodyPr>
            <a:normAutofit fontScale="92500"/>
          </a:bodyPr>
          <a:lstStyle/>
          <a:p>
            <a:pPr marL="0" indent="0">
              <a:buNone/>
            </a:pPr>
            <a:r>
              <a:rPr lang="en-US" sz="2800" dirty="0">
                <a:solidFill>
                  <a:schemeClr val="tx1"/>
                </a:solidFill>
              </a:rPr>
              <a:t>Examples of actions that may constitute Medicare </a:t>
            </a:r>
            <a:r>
              <a:rPr lang="en-US" sz="2800" b="1" u="sng" dirty="0">
                <a:solidFill>
                  <a:srgbClr val="0000FF"/>
                </a:solidFill>
              </a:rPr>
              <a:t>abuse</a:t>
            </a:r>
            <a:r>
              <a:rPr lang="en-US" sz="2800" dirty="0">
                <a:solidFill>
                  <a:schemeClr val="tx1"/>
                </a:solidFill>
              </a:rPr>
              <a:t> include:</a:t>
            </a:r>
          </a:p>
          <a:p>
            <a:pPr marL="581025" indent="-307975">
              <a:buClr>
                <a:schemeClr val="tx1"/>
              </a:buClr>
            </a:pPr>
            <a:r>
              <a:rPr lang="en-US" sz="2800" dirty="0">
                <a:solidFill>
                  <a:schemeClr val="tx1"/>
                </a:solidFill>
              </a:rPr>
              <a:t>Unknowingly billing for unnecessary medical services</a:t>
            </a:r>
          </a:p>
          <a:p>
            <a:pPr marL="633413" indent="-360363">
              <a:buClr>
                <a:schemeClr val="tx1"/>
              </a:buClr>
            </a:pPr>
            <a:r>
              <a:rPr lang="en-US" sz="2800" dirty="0">
                <a:solidFill>
                  <a:schemeClr val="tx1"/>
                </a:solidFill>
              </a:rPr>
              <a:t>Unknowingly billing for brand name drugs when generics are dispensed</a:t>
            </a:r>
          </a:p>
          <a:p>
            <a:pPr marL="633413" indent="-360363">
              <a:buClr>
                <a:schemeClr val="tx1"/>
              </a:buClr>
            </a:pPr>
            <a:r>
              <a:rPr lang="en-US" sz="2800" dirty="0">
                <a:solidFill>
                  <a:schemeClr val="tx1"/>
                </a:solidFill>
              </a:rPr>
              <a:t>Unknowingly excessively charging for services or supplies</a:t>
            </a:r>
          </a:p>
          <a:p>
            <a:pPr marL="685800" indent="-412750">
              <a:buClr>
                <a:schemeClr val="tx1"/>
              </a:buClr>
            </a:pPr>
            <a:r>
              <a:rPr lang="en-US" sz="2800" dirty="0">
                <a:solidFill>
                  <a:schemeClr val="tx1"/>
                </a:solidFill>
              </a:rPr>
              <a:t>Unknowingly misusing codes on a claim, such as upcoding or unbundling codes</a:t>
            </a:r>
          </a:p>
          <a:p>
            <a:pPr marL="0" indent="0">
              <a:buNone/>
            </a:pPr>
            <a:endParaRPr lang="en-US"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10</a:t>
            </a:fld>
            <a:endParaRPr lang="en-US" dirty="0">
              <a:latin typeface="+mj-lt"/>
            </a:endParaRPr>
          </a:p>
        </p:txBody>
      </p:sp>
      <p:sp>
        <p:nvSpPr>
          <p:cNvPr id="5" name="Title 4"/>
          <p:cNvSpPr>
            <a:spLocks noGrp="1"/>
          </p:cNvSpPr>
          <p:nvPr>
            <p:ph type="title"/>
          </p:nvPr>
        </p:nvSpPr>
        <p:spPr>
          <a:xfrm>
            <a:off x="152400" y="381000"/>
            <a:ext cx="8763000" cy="1066800"/>
          </a:xfrm>
          <a:noFill/>
          <a:ln>
            <a:noFill/>
          </a:ln>
        </p:spPr>
        <p:txBody>
          <a:bodyPr>
            <a:normAutofit/>
          </a:bodyPr>
          <a:lstStyle/>
          <a:p>
            <a:pPr algn="ctr"/>
            <a:r>
              <a:rPr lang="en-US" dirty="0"/>
              <a:t>Examples of Abuse</a:t>
            </a:r>
          </a:p>
        </p:txBody>
      </p:sp>
    </p:spTree>
    <p:extLst>
      <p:ext uri="{BB962C8B-B14F-4D97-AF65-F5344CB8AC3E}">
        <p14:creationId xmlns:p14="http://schemas.microsoft.com/office/powerpoint/2010/main" val="494848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81000" y="2133600"/>
            <a:ext cx="8382000" cy="4267200"/>
          </a:xfrm>
        </p:spPr>
        <p:txBody>
          <a:bodyPr>
            <a:noAutofit/>
          </a:bodyPr>
          <a:lstStyle/>
          <a:p>
            <a:pPr marL="0" indent="0" algn="ctr">
              <a:buNone/>
            </a:pPr>
            <a:r>
              <a:rPr lang="en-US" sz="3200" dirty="0"/>
              <a:t>A sales agent, employed by the Sponsor’s first-tier, downstream, or related entity (FDR), submitted an application for processing and requested two things: 1) to back-date the enrollment date by one month, and 2) to waive </a:t>
            </a:r>
          </a:p>
          <a:p>
            <a:pPr marL="0" indent="0" algn="ctr">
              <a:buNone/>
            </a:pPr>
            <a:r>
              <a:rPr lang="en-US" sz="3200" dirty="0"/>
              <a:t>all monthly premiums for the beneficiary. </a:t>
            </a:r>
          </a:p>
          <a:p>
            <a:pPr marL="0" indent="0" algn="ctr">
              <a:buNone/>
            </a:pPr>
            <a:endParaRPr lang="en-US" sz="3200" dirty="0"/>
          </a:p>
          <a:p>
            <a:pPr marL="0" indent="0" algn="ctr">
              <a:buNone/>
            </a:pPr>
            <a:r>
              <a:rPr lang="en-US" sz="3200" dirty="0"/>
              <a:t>What should you do?</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100</a:t>
            </a:fld>
            <a:endParaRPr lang="en-US" dirty="0">
              <a:latin typeface="+mj-lt"/>
            </a:endParaRPr>
          </a:p>
        </p:txBody>
      </p:sp>
      <p:sp>
        <p:nvSpPr>
          <p:cNvPr id="8" name="Title 1"/>
          <p:cNvSpPr txBox="1">
            <a:spLocks/>
          </p:cNvSpPr>
          <p:nvPr/>
        </p:nvSpPr>
        <p:spPr>
          <a:xfrm>
            <a:off x="381000" y="6096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#2</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587702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858293"/>
            <a:ext cx="8839200" cy="4498057"/>
          </a:xfrm>
        </p:spPr>
        <p:txBody>
          <a:bodyPr lIns="45720" rIns="45720">
            <a:normAutofit fontScale="92500" lnSpcReduction="20000"/>
          </a:bodyPr>
          <a:lstStyle/>
          <a:p>
            <a:pPr marL="352425" indent="-352425">
              <a:buClr>
                <a:schemeClr val="accent4"/>
              </a:buClr>
              <a:buFont typeface="+mj-lt"/>
              <a:buAutoNum type="alphaUcPeriod"/>
            </a:pPr>
            <a:r>
              <a:rPr lang="en-US" dirty="0"/>
              <a:t>Refuse to change the date or waive the premiums, but decide not to mention the request to a supervisor or the compliance department</a:t>
            </a:r>
          </a:p>
          <a:p>
            <a:pPr marL="352425" indent="-352425">
              <a:buClr>
                <a:schemeClr val="accent4"/>
              </a:buClr>
              <a:buFont typeface="+mj-lt"/>
              <a:buAutoNum type="alphaUcPeriod"/>
            </a:pPr>
            <a:r>
              <a:rPr lang="en-US" dirty="0"/>
              <a:t>Make the requested changes because the sales agent determines the beneficiary’s start date and monthly premiums </a:t>
            </a:r>
          </a:p>
          <a:p>
            <a:pPr marL="352425" indent="-352425">
              <a:buClr>
                <a:schemeClr val="accent4"/>
              </a:buClr>
              <a:buFont typeface="+mj-lt"/>
              <a:buAutoNum type="alphaUcPeriod"/>
            </a:pPr>
            <a:r>
              <a:rPr lang="en-US" dirty="0"/>
              <a:t>Tell the sales agent you will take care of it, but then process the application properly (without the requested revisions) – you will not file a report because you don’t want the sales agent to retaliate against you</a:t>
            </a:r>
          </a:p>
          <a:p>
            <a:pPr marL="352425" indent="-352425">
              <a:buClr>
                <a:schemeClr val="accent4"/>
              </a:buClr>
              <a:buFont typeface="+mj-lt"/>
              <a:buAutoNum type="alphaUcPeriod"/>
            </a:pPr>
            <a:r>
              <a:rPr lang="en-US" dirty="0"/>
              <a:t>Process the application properly (without the requested revisions) – inform your supervisor and the compliance officer about the sales agent’s request</a:t>
            </a:r>
          </a:p>
          <a:p>
            <a:pPr marL="352425" indent="-352425">
              <a:buClr>
                <a:schemeClr val="accent4"/>
              </a:buClr>
              <a:buFont typeface="+mj-lt"/>
              <a:buAutoNum type="alphaUcPeriod"/>
            </a:pPr>
            <a:r>
              <a:rPr lang="en-US" dirty="0"/>
              <a:t>Contact law enforcement and the Centers for Medicare &amp; Medicaid Services (CMS) to report the sales agent’s behavior</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101</a:t>
            </a:fld>
            <a:endParaRPr lang="en-US" dirty="0">
              <a:latin typeface="+mj-lt"/>
            </a:endParaRPr>
          </a:p>
        </p:txBody>
      </p:sp>
      <p:sp>
        <p:nvSpPr>
          <p:cNvPr id="8" name="Title 1"/>
          <p:cNvSpPr txBox="1">
            <a:spLocks/>
          </p:cNvSpPr>
          <p:nvPr/>
        </p:nvSpPr>
        <p:spPr>
          <a:xfrm>
            <a:off x="421105" y="573505"/>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#2</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147668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2438400"/>
            <a:ext cx="8305800" cy="2895600"/>
          </a:xfrm>
        </p:spPr>
        <p:txBody>
          <a:bodyPr>
            <a:noAutofit/>
          </a:bodyPr>
          <a:lstStyle/>
          <a:p>
            <a:pPr marL="0" indent="0">
              <a:buNone/>
            </a:pPr>
            <a:r>
              <a:rPr lang="en-US" sz="3200" dirty="0"/>
              <a:t>The correct answer is: </a:t>
            </a:r>
          </a:p>
          <a:p>
            <a:pPr marL="0" indent="0" algn="ctr">
              <a:buNone/>
            </a:pPr>
            <a:endParaRPr lang="en-US" sz="3200" b="1" dirty="0"/>
          </a:p>
          <a:p>
            <a:pPr marL="0" indent="0" algn="ctr">
              <a:buNone/>
            </a:pPr>
            <a:r>
              <a:rPr lang="en-US" sz="3200" b="1" dirty="0"/>
              <a:t>D – Process the application properly (without the requested revisions) – inform your supervisor and the compliance officer about the sales agent’s request</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102</a:t>
            </a:fld>
            <a:endParaRPr lang="en-US" dirty="0">
              <a:latin typeface="+mj-lt"/>
            </a:endParaRPr>
          </a:p>
        </p:txBody>
      </p:sp>
      <p:sp>
        <p:nvSpPr>
          <p:cNvPr id="8" name="Title 1"/>
          <p:cNvSpPr txBox="1">
            <a:spLocks/>
          </p:cNvSpPr>
          <p:nvPr/>
        </p:nvSpPr>
        <p:spPr>
          <a:xfrm>
            <a:off x="381000" y="6096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Correct Answer #2</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69587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62112"/>
            <a:ext cx="8305800" cy="4357688"/>
          </a:xfrm>
        </p:spPr>
        <p:txBody>
          <a:bodyPr>
            <a:noAutofit/>
          </a:bodyPr>
          <a:lstStyle/>
          <a:p>
            <a:pPr marL="0" indent="0" algn="ctr">
              <a:spcBef>
                <a:spcPts val="600"/>
              </a:spcBef>
              <a:buNone/>
            </a:pPr>
            <a:r>
              <a:rPr lang="en-US" sz="3000" dirty="0"/>
              <a:t>You work for a Sponsor. Last month, while reviewing a Centers for Medicare &amp; Medicaid Services (CMS) monthly report, you identified multiple individuals not enrolled in the plan but for whom the Sponsor is paid. You spoke to your supervisor who said don’t worry about it. This month, you  identify the same enrollees on the report again.</a:t>
            </a:r>
          </a:p>
          <a:p>
            <a:pPr marL="0" indent="0" algn="ctr">
              <a:spcBef>
                <a:spcPts val="4200"/>
              </a:spcBef>
              <a:buNone/>
            </a:pPr>
            <a:r>
              <a:rPr lang="en-US" sz="3200" dirty="0"/>
              <a:t>What should you do?</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103</a:t>
            </a:fld>
            <a:endParaRPr lang="en-US" dirty="0">
              <a:latin typeface="+mj-lt"/>
            </a:endParaRPr>
          </a:p>
        </p:txBody>
      </p:sp>
      <p:sp>
        <p:nvSpPr>
          <p:cNvPr id="7" name="Title 1"/>
          <p:cNvSpPr txBox="1">
            <a:spLocks/>
          </p:cNvSpPr>
          <p:nvPr/>
        </p:nvSpPr>
        <p:spPr>
          <a:xfrm>
            <a:off x="381000" y="477253"/>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#3</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390475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6200" y="1686176"/>
            <a:ext cx="8991600" cy="4876799"/>
          </a:xfrm>
        </p:spPr>
        <p:txBody>
          <a:bodyPr lIns="45720" rIns="45720">
            <a:normAutofit fontScale="92500" lnSpcReduction="10000"/>
          </a:bodyPr>
          <a:lstStyle/>
          <a:p>
            <a:pPr marL="457200" indent="-365760">
              <a:spcBef>
                <a:spcPts val="1200"/>
              </a:spcBef>
              <a:buClr>
                <a:schemeClr val="accent4"/>
              </a:buClr>
              <a:buFont typeface="+mj-lt"/>
              <a:buAutoNum type="alphaUcPeriod"/>
            </a:pPr>
            <a:r>
              <a:rPr lang="en-US" sz="2700" dirty="0"/>
              <a:t>Decide not to worry about it as your supervisor instructed – you notified your supervisor last month and now its his responsibility </a:t>
            </a:r>
          </a:p>
          <a:p>
            <a:pPr marL="457200" indent="-365760">
              <a:spcBef>
                <a:spcPts val="1200"/>
              </a:spcBef>
              <a:buClr>
                <a:schemeClr val="accent4"/>
              </a:buClr>
              <a:buFont typeface="+mj-lt"/>
              <a:buAutoNum type="alphaUcPeriod"/>
            </a:pPr>
            <a:r>
              <a:rPr lang="en-US" sz="2700" dirty="0"/>
              <a:t>Although you know about the Sponsor’s non-retaliation policy, you are still nervous about reporting – to be safe, you submit a report through your compliance department’s anonymous tip line to avoid identification</a:t>
            </a:r>
          </a:p>
          <a:p>
            <a:pPr marL="457200" indent="-365760">
              <a:spcBef>
                <a:spcPts val="1200"/>
              </a:spcBef>
              <a:buClr>
                <a:schemeClr val="accent4"/>
              </a:buClr>
              <a:buFont typeface="+mj-lt"/>
              <a:buAutoNum type="alphaUcPeriod"/>
            </a:pPr>
            <a:r>
              <a:rPr lang="en-US" sz="2700" dirty="0"/>
              <a:t>Wait until the next month to see if the same enrollees appear on the report again, figuring it may take a few months for CMS to reconcile its records – if they are, then you will say something to your supervisor again</a:t>
            </a:r>
          </a:p>
          <a:p>
            <a:pPr marL="457200" indent="-365760">
              <a:spcBef>
                <a:spcPts val="1200"/>
              </a:spcBef>
              <a:buClr>
                <a:schemeClr val="accent4"/>
              </a:buClr>
              <a:buFont typeface="+mj-lt"/>
              <a:buAutoNum type="alphaUcPeriod"/>
            </a:pPr>
            <a:r>
              <a:rPr lang="en-US" sz="2700" dirty="0"/>
              <a:t>Contact law enforcement and CMS to report the discrepancy</a:t>
            </a:r>
          </a:p>
          <a:p>
            <a:pPr marL="457200" indent="-365760">
              <a:spcBef>
                <a:spcPts val="1200"/>
              </a:spcBef>
              <a:buClr>
                <a:schemeClr val="accent4"/>
              </a:buClr>
              <a:buFont typeface="+mj-lt"/>
              <a:buAutoNum type="alphaUcPeriod"/>
            </a:pPr>
            <a:r>
              <a:rPr lang="en-US" sz="2700" dirty="0"/>
              <a:t>Ask your supervisor about the discrepancy again</a:t>
            </a:r>
          </a:p>
          <a:p>
            <a:pPr marL="514350" indent="-514350">
              <a:buFont typeface="+mj-lt"/>
              <a:buAutoNum type="alphaUcPeriod"/>
            </a:pPr>
            <a:endParaRPr lang="en-US"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104</a:t>
            </a:fld>
            <a:endParaRPr lang="en-US" dirty="0">
              <a:latin typeface="+mj-lt"/>
            </a:endParaRPr>
          </a:p>
        </p:txBody>
      </p:sp>
      <p:sp>
        <p:nvSpPr>
          <p:cNvPr id="9" name="Title 1"/>
          <p:cNvSpPr txBox="1">
            <a:spLocks/>
          </p:cNvSpPr>
          <p:nvPr/>
        </p:nvSpPr>
        <p:spPr>
          <a:xfrm>
            <a:off x="441158" y="713539"/>
            <a:ext cx="8229600" cy="8382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lnSpcReduction="10000"/>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#3</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112515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533400" y="2133600"/>
            <a:ext cx="8153400" cy="4343400"/>
          </a:xfrm>
        </p:spPr>
        <p:txBody>
          <a:bodyPr>
            <a:noAutofit/>
          </a:bodyPr>
          <a:lstStyle/>
          <a:p>
            <a:pPr marL="0" indent="0">
              <a:buNone/>
            </a:pPr>
            <a:r>
              <a:rPr lang="en-US" sz="3200" dirty="0"/>
              <a:t>The correct answer is: </a:t>
            </a:r>
          </a:p>
          <a:p>
            <a:pPr marL="0" indent="0" algn="ctr">
              <a:buNone/>
            </a:pPr>
            <a:endParaRPr lang="en-US" sz="3200" b="1" dirty="0"/>
          </a:p>
          <a:p>
            <a:pPr marL="0" indent="0" algn="ctr">
              <a:buNone/>
            </a:pPr>
            <a:r>
              <a:rPr lang="en-US" sz="3200" b="1" dirty="0"/>
              <a:t>B - Although you have seen notices about the Sponsor’s non-retaliation policy, you are still nervous about reporting – to be safe, you submit a report through your compliance department’s anonymous tip line so you cannot be identified </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105</a:t>
            </a:fld>
            <a:endParaRPr lang="en-US" dirty="0">
              <a:latin typeface="+mj-lt"/>
            </a:endParaRPr>
          </a:p>
        </p:txBody>
      </p:sp>
      <p:sp>
        <p:nvSpPr>
          <p:cNvPr id="7" name="Title 1"/>
          <p:cNvSpPr txBox="1">
            <a:spLocks/>
          </p:cNvSpPr>
          <p:nvPr/>
        </p:nvSpPr>
        <p:spPr>
          <a:xfrm>
            <a:off x="381000" y="6096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Correct Answer #3</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722840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5800" y="2438400"/>
            <a:ext cx="7772400" cy="2971800"/>
          </a:xfrm>
        </p:spPr>
        <p:txBody>
          <a:bodyPr>
            <a:normAutofit/>
          </a:bodyPr>
          <a:lstStyle/>
          <a:p>
            <a:pPr marL="0" indent="0" algn="ctr">
              <a:buNone/>
            </a:pPr>
            <a:r>
              <a:rPr lang="en-US" sz="3200" dirty="0"/>
              <a:t>You are performing a regular inventory of the controlled substances in the pharmacy. You discover a minor inventory discrepancy. </a:t>
            </a:r>
          </a:p>
          <a:p>
            <a:pPr marL="0" indent="0" algn="ctr">
              <a:buNone/>
            </a:pPr>
            <a:endParaRPr lang="en-US" sz="3200" dirty="0"/>
          </a:p>
          <a:p>
            <a:pPr marL="0" indent="0" algn="ctr">
              <a:buNone/>
            </a:pPr>
            <a:r>
              <a:rPr lang="en-US" sz="3200" dirty="0"/>
              <a:t>What should you do?</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106</a:t>
            </a:fld>
            <a:endParaRPr lang="en-US" dirty="0">
              <a:latin typeface="+mj-lt"/>
            </a:endParaRPr>
          </a:p>
        </p:txBody>
      </p:sp>
      <p:sp>
        <p:nvSpPr>
          <p:cNvPr id="8" name="Title 1"/>
          <p:cNvSpPr txBox="1">
            <a:spLocks/>
          </p:cNvSpPr>
          <p:nvPr/>
        </p:nvSpPr>
        <p:spPr>
          <a:xfrm>
            <a:off x="381000" y="580697"/>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#4</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86721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2286000"/>
            <a:ext cx="8610600" cy="3581400"/>
          </a:xfrm>
        </p:spPr>
        <p:txBody>
          <a:bodyPr>
            <a:noAutofit/>
          </a:bodyPr>
          <a:lstStyle/>
          <a:p>
            <a:pPr marL="685800" indent="-503238">
              <a:spcBef>
                <a:spcPts val="1200"/>
              </a:spcBef>
              <a:buClr>
                <a:schemeClr val="accent4"/>
              </a:buClr>
              <a:buFont typeface="+mj-lt"/>
              <a:buAutoNum type="alphaUcPeriod"/>
            </a:pPr>
            <a:r>
              <a:rPr lang="en-US" sz="3200" dirty="0"/>
              <a:t>Call local law enforcement</a:t>
            </a:r>
          </a:p>
          <a:p>
            <a:pPr marL="685800" indent="-503238">
              <a:spcBef>
                <a:spcPts val="1200"/>
              </a:spcBef>
              <a:buClr>
                <a:schemeClr val="accent4"/>
              </a:buClr>
              <a:buFont typeface="+mj-lt"/>
              <a:buAutoNum type="alphaUcPeriod"/>
            </a:pPr>
            <a:r>
              <a:rPr lang="en-US" sz="3200" dirty="0"/>
              <a:t>Perform another review</a:t>
            </a:r>
          </a:p>
          <a:p>
            <a:pPr marL="685800" indent="-503238">
              <a:spcBef>
                <a:spcPts val="1200"/>
              </a:spcBef>
              <a:buClr>
                <a:schemeClr val="accent4"/>
              </a:buClr>
              <a:buFont typeface="+mj-lt"/>
              <a:buAutoNum type="alphaUcPeriod"/>
            </a:pPr>
            <a:r>
              <a:rPr lang="en-US" sz="3200" dirty="0"/>
              <a:t>Contact your compliance department (via compliance hotline or other mechanism)</a:t>
            </a:r>
          </a:p>
          <a:p>
            <a:pPr marL="685800" indent="-503238">
              <a:spcBef>
                <a:spcPts val="1200"/>
              </a:spcBef>
              <a:buClr>
                <a:schemeClr val="accent4"/>
              </a:buClr>
              <a:buFont typeface="+mj-lt"/>
              <a:buAutoNum type="alphaUcPeriod"/>
            </a:pPr>
            <a:r>
              <a:rPr lang="en-US" sz="3200" dirty="0"/>
              <a:t>Discuss your concerns with your supervisor</a:t>
            </a:r>
          </a:p>
          <a:p>
            <a:pPr marL="685800" indent="-503238">
              <a:spcBef>
                <a:spcPts val="1200"/>
              </a:spcBef>
              <a:buClr>
                <a:schemeClr val="accent4"/>
              </a:buClr>
              <a:buFont typeface="+mj-lt"/>
              <a:buAutoNum type="alphaUcPeriod"/>
            </a:pPr>
            <a:r>
              <a:rPr lang="en-US" sz="3200" dirty="0"/>
              <a:t>Follow your pharmacy’s procedures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107</a:t>
            </a:fld>
            <a:endParaRPr lang="en-US" dirty="0">
              <a:latin typeface="+mj-lt"/>
            </a:endParaRPr>
          </a:p>
        </p:txBody>
      </p:sp>
      <p:sp>
        <p:nvSpPr>
          <p:cNvPr id="7" name="Title 1"/>
          <p:cNvSpPr txBox="1">
            <a:spLocks/>
          </p:cNvSpPr>
          <p:nvPr/>
        </p:nvSpPr>
        <p:spPr>
          <a:xfrm>
            <a:off x="381000" y="6096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#4</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283402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2590800"/>
            <a:ext cx="7772400" cy="2590800"/>
          </a:xfrm>
        </p:spPr>
        <p:txBody>
          <a:bodyPr>
            <a:normAutofit/>
          </a:bodyPr>
          <a:lstStyle/>
          <a:p>
            <a:pPr marL="0" indent="0">
              <a:buNone/>
            </a:pPr>
            <a:r>
              <a:rPr lang="en-US" sz="3200" dirty="0"/>
              <a:t>The correct answer is: </a:t>
            </a:r>
          </a:p>
          <a:p>
            <a:pPr marL="0" indent="0">
              <a:buNone/>
            </a:pPr>
            <a:endParaRPr lang="en-US" sz="3200" dirty="0"/>
          </a:p>
          <a:p>
            <a:pPr marL="0" indent="0" algn="ctr">
              <a:buNone/>
            </a:pPr>
            <a:r>
              <a:rPr lang="en-US" sz="3200" b="1" dirty="0"/>
              <a:t>E – Follow your pharmacy’s procedures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108</a:t>
            </a:fld>
            <a:endParaRPr lang="en-US" dirty="0">
              <a:latin typeface="+mj-lt"/>
            </a:endParaRPr>
          </a:p>
        </p:txBody>
      </p:sp>
      <p:sp>
        <p:nvSpPr>
          <p:cNvPr id="8" name="Title 1"/>
          <p:cNvSpPr txBox="1">
            <a:spLocks/>
          </p:cNvSpPr>
          <p:nvPr/>
        </p:nvSpPr>
        <p:spPr>
          <a:xfrm>
            <a:off x="381000" y="6096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Correct Answer #4</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064726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533400" y="1600200"/>
            <a:ext cx="7851648" cy="4038600"/>
          </a:xfrm>
        </p:spPr>
        <p:txBody>
          <a:bodyPr>
            <a:normAutofit fontScale="90000"/>
          </a:bodyPr>
          <a:lstStyle/>
          <a:p>
            <a:pPr algn="ctr"/>
            <a:br>
              <a:rPr lang="en-US" dirty="0">
                <a:solidFill>
                  <a:schemeClr val="tx2">
                    <a:lumMod val="50000"/>
                  </a:schemeClr>
                </a:solidFill>
                <a:effectLst/>
              </a:rPr>
            </a:br>
            <a:br>
              <a:rPr lang="en-US" dirty="0">
                <a:solidFill>
                  <a:schemeClr val="tx2">
                    <a:lumMod val="50000"/>
                  </a:schemeClr>
                </a:solidFill>
                <a:effectLst/>
              </a:rPr>
            </a:br>
            <a:br>
              <a:rPr lang="en-US" dirty="0">
                <a:solidFill>
                  <a:schemeClr val="tx2">
                    <a:lumMod val="50000"/>
                  </a:schemeClr>
                </a:solidFill>
                <a:effectLst/>
              </a:rPr>
            </a:br>
            <a:br>
              <a:rPr lang="en-US" dirty="0">
                <a:solidFill>
                  <a:schemeClr val="tx2">
                    <a:lumMod val="50000"/>
                  </a:schemeClr>
                </a:solidFill>
                <a:effectLst/>
              </a:rPr>
            </a:br>
            <a:r>
              <a:rPr lang="en-US" dirty="0">
                <a:solidFill>
                  <a:schemeClr val="tx2">
                    <a:lumMod val="50000"/>
                  </a:schemeClr>
                </a:solidFill>
                <a:effectLst/>
              </a:rPr>
              <a:t>ADDITIONAL IMPORTANT INFORMATION</a:t>
            </a:r>
            <a:br>
              <a:rPr lang="en-US" dirty="0">
                <a:solidFill>
                  <a:schemeClr val="tx2">
                    <a:lumMod val="75000"/>
                  </a:schemeClr>
                </a:solidFill>
              </a:rPr>
            </a:br>
            <a:br>
              <a:rPr lang="en-US" dirty="0"/>
            </a:br>
            <a:r>
              <a:rPr lang="en-US" dirty="0"/>
              <a:t>                                         </a:t>
            </a:r>
            <a:r>
              <a:rPr lang="en-US" sz="2200" dirty="0">
                <a:solidFill>
                  <a:srgbClr val="31489F"/>
                </a:solidFill>
                <a:effectLst/>
              </a:rPr>
              <a:t>Part 4 </a:t>
            </a:r>
            <a:endParaRPr lang="en-US" dirty="0">
              <a:solidFill>
                <a:srgbClr val="31489F"/>
              </a:solidFill>
              <a:effectLst/>
            </a:endParaRPr>
          </a:p>
        </p:txBody>
      </p:sp>
      <p:sp>
        <p:nvSpPr>
          <p:cNvPr id="5" name="Slide Number Placeholder 4"/>
          <p:cNvSpPr>
            <a:spLocks noGrp="1"/>
          </p:cNvSpPr>
          <p:nvPr>
            <p:ph type="sldNum" sz="quarter" idx="12"/>
          </p:nvPr>
        </p:nvSpPr>
        <p:spPr/>
        <p:txBody>
          <a:bodyPr/>
          <a:lstStyle/>
          <a:p>
            <a:fld id="{8B348EF1-6B40-44EE-A3A5-E7C5D3B8C1BE}" type="slidenum">
              <a:rPr lang="en-US" smtClean="0">
                <a:solidFill>
                  <a:schemeClr val="bg1"/>
                </a:solidFill>
                <a:latin typeface="+mj-lt"/>
              </a:rPr>
              <a:t>109</a:t>
            </a:fld>
            <a:endParaRPr lang="en-US" dirty="0">
              <a:solidFill>
                <a:schemeClr val="bg1"/>
              </a:solidFill>
              <a:latin typeface="+mj-lt"/>
            </a:endParaRPr>
          </a:p>
        </p:txBody>
      </p:sp>
    </p:spTree>
    <p:extLst>
      <p:ext uri="{BB962C8B-B14F-4D97-AF65-F5344CB8AC3E}">
        <p14:creationId xmlns:p14="http://schemas.microsoft.com/office/powerpoint/2010/main" val="2694785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pPr marL="0" indent="0" algn="ctr"/>
            <a:r>
              <a:rPr lang="en-US" sz="4000" b="1" dirty="0"/>
              <a:t>Differences Among Fraud, Waste, and Abuse</a:t>
            </a:r>
          </a:p>
        </p:txBody>
      </p:sp>
      <p:sp>
        <p:nvSpPr>
          <p:cNvPr id="3" name="Content Placeholder 2"/>
          <p:cNvSpPr>
            <a:spLocks noGrp="1"/>
          </p:cNvSpPr>
          <p:nvPr>
            <p:ph idx="1"/>
          </p:nvPr>
        </p:nvSpPr>
        <p:spPr>
          <a:xfrm>
            <a:off x="304800" y="2133600"/>
            <a:ext cx="8534400" cy="4222750"/>
          </a:xfrm>
        </p:spPr>
        <p:style>
          <a:lnRef idx="2">
            <a:schemeClr val="dk1"/>
          </a:lnRef>
          <a:fillRef idx="1">
            <a:schemeClr val="lt1"/>
          </a:fillRef>
          <a:effectRef idx="0">
            <a:schemeClr val="dk1"/>
          </a:effectRef>
          <a:fontRef idx="minor">
            <a:schemeClr val="dk1"/>
          </a:fontRef>
        </p:style>
        <p:txBody>
          <a:bodyPr tIns="182880">
            <a:noAutofit/>
          </a:bodyPr>
          <a:lstStyle/>
          <a:p>
            <a:pPr marL="0" indent="0" algn="ctr">
              <a:spcBef>
                <a:spcPts val="1200"/>
              </a:spcBef>
              <a:buNone/>
            </a:pPr>
            <a:r>
              <a:rPr lang="en-US" sz="2800" dirty="0">
                <a:solidFill>
                  <a:schemeClr val="tx1"/>
                </a:solidFill>
              </a:rPr>
              <a:t>There are differences among fraud, waste, and abuse. </a:t>
            </a:r>
          </a:p>
          <a:p>
            <a:pPr marL="0" indent="0" algn="ctr">
              <a:spcBef>
                <a:spcPts val="1200"/>
              </a:spcBef>
              <a:spcAft>
                <a:spcPts val="600"/>
              </a:spcAft>
              <a:buNone/>
            </a:pPr>
            <a:r>
              <a:rPr lang="en-US" sz="2900" dirty="0">
                <a:solidFill>
                  <a:schemeClr val="tx1"/>
                </a:solidFill>
              </a:rPr>
              <a:t>One of the primary differences is</a:t>
            </a:r>
            <a:r>
              <a:rPr lang="en-US" sz="2800" dirty="0">
                <a:solidFill>
                  <a:schemeClr val="tx1"/>
                </a:solidFill>
              </a:rPr>
              <a:t> </a:t>
            </a:r>
            <a:r>
              <a:rPr lang="en-US" sz="3600" b="1" i="1" dirty="0">
                <a:solidFill>
                  <a:schemeClr val="tx1"/>
                </a:solidFill>
              </a:rPr>
              <a:t>intent</a:t>
            </a:r>
            <a:r>
              <a:rPr lang="en-US" sz="2800" dirty="0">
                <a:solidFill>
                  <a:schemeClr val="tx1"/>
                </a:solidFill>
              </a:rPr>
              <a:t> </a:t>
            </a:r>
            <a:r>
              <a:rPr lang="en-US" sz="2900" dirty="0">
                <a:solidFill>
                  <a:schemeClr val="tx1"/>
                </a:solidFill>
              </a:rPr>
              <a:t>and</a:t>
            </a:r>
            <a:r>
              <a:rPr lang="en-US" sz="2800" b="1" dirty="0">
                <a:solidFill>
                  <a:schemeClr val="tx1"/>
                </a:solidFill>
              </a:rPr>
              <a:t> </a:t>
            </a:r>
            <a:r>
              <a:rPr lang="en-US" sz="3600" b="1" i="1" dirty="0">
                <a:solidFill>
                  <a:schemeClr val="tx1"/>
                </a:solidFill>
              </a:rPr>
              <a:t>knowledge</a:t>
            </a:r>
            <a:r>
              <a:rPr lang="en-US" sz="3600" i="1" dirty="0">
                <a:solidFill>
                  <a:schemeClr val="tx1"/>
                </a:solidFill>
              </a:rPr>
              <a:t>.</a:t>
            </a:r>
            <a:r>
              <a:rPr lang="en-US" sz="2800" dirty="0">
                <a:solidFill>
                  <a:schemeClr val="tx1"/>
                </a:solidFill>
              </a:rPr>
              <a:t> </a:t>
            </a:r>
          </a:p>
          <a:p>
            <a:pPr marL="0" indent="0" algn="ctr">
              <a:spcBef>
                <a:spcPts val="600"/>
              </a:spcBef>
              <a:spcAft>
                <a:spcPts val="1800"/>
              </a:spcAft>
              <a:buNone/>
            </a:pPr>
            <a:r>
              <a:rPr lang="en-US" sz="2800" dirty="0">
                <a:solidFill>
                  <a:schemeClr val="tx1"/>
                </a:solidFill>
              </a:rPr>
              <a:t>Fraud requires intent to obtain payment and the knowledge the actions are wrong. Waste and abuse may involve obtaining an improper payment or creating an unnecessary cost to the Medicare Program but do not require the same intent and knowledge.</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11</a:t>
            </a:fld>
            <a:endParaRPr lang="en-US" dirty="0">
              <a:latin typeface="+mj-lt"/>
            </a:endParaRPr>
          </a:p>
        </p:txBody>
      </p:sp>
    </p:spTree>
    <p:extLst>
      <p:ext uri="{BB962C8B-B14F-4D97-AF65-F5344CB8AC3E}">
        <p14:creationId xmlns:p14="http://schemas.microsoft.com/office/powerpoint/2010/main" val="3627172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1E0980-91DF-490C-861E-2B7FAA0EDBE4}"/>
              </a:ext>
            </a:extLst>
          </p:cNvPr>
          <p:cNvSpPr>
            <a:spLocks noGrp="1"/>
          </p:cNvSpPr>
          <p:nvPr>
            <p:ph type="sldNum" sz="quarter" idx="12"/>
          </p:nvPr>
        </p:nvSpPr>
        <p:spPr/>
        <p:txBody>
          <a:bodyPr/>
          <a:lstStyle/>
          <a:p>
            <a:fld id="{8B348EF1-6B40-44EE-A3A5-E7C5D3B8C1BE}" type="slidenum">
              <a:rPr lang="en-US" smtClean="0">
                <a:latin typeface="+mj-lt"/>
              </a:rPr>
              <a:t>110</a:t>
            </a:fld>
            <a:endParaRPr lang="en-US" dirty="0">
              <a:latin typeface="+mj-lt"/>
            </a:endParaRPr>
          </a:p>
        </p:txBody>
      </p:sp>
      <p:sp>
        <p:nvSpPr>
          <p:cNvPr id="6" name="Title 1">
            <a:extLst>
              <a:ext uri="{FF2B5EF4-FFF2-40B4-BE49-F238E27FC236}">
                <a16:creationId xmlns:a16="http://schemas.microsoft.com/office/drawing/2014/main" id="{350BBB1A-4AE4-4064-AE83-F6770805FE21}"/>
              </a:ext>
            </a:extLst>
          </p:cNvPr>
          <p:cNvSpPr>
            <a:spLocks noGrp="1"/>
          </p:cNvSpPr>
          <p:nvPr>
            <p:ph type="title"/>
          </p:nvPr>
        </p:nvSpPr>
        <p:spPr>
          <a:xfrm>
            <a:off x="0" y="136525"/>
            <a:ext cx="9144000" cy="681662"/>
          </a:xfrm>
          <a:noFill/>
          <a:ln>
            <a:noFill/>
          </a:ln>
        </p:spPr>
        <p:txBody>
          <a:bodyPr>
            <a:noAutofit/>
          </a:bodyPr>
          <a:lstStyle/>
          <a:p>
            <a:pPr algn="ctr"/>
            <a:r>
              <a:rPr lang="en-US" sz="4000" b="1" dirty="0">
                <a:effectLst>
                  <a:outerShdw blurRad="38100" dist="38100" dir="2700000" algn="tl">
                    <a:srgbClr val="000000">
                      <a:alpha val="43137"/>
                    </a:srgbClr>
                  </a:outerShdw>
                </a:effectLst>
              </a:rPr>
              <a:t>HIPAA </a:t>
            </a:r>
          </a:p>
        </p:txBody>
      </p:sp>
      <p:sp>
        <p:nvSpPr>
          <p:cNvPr id="7" name="TextBox 6">
            <a:extLst>
              <a:ext uri="{FF2B5EF4-FFF2-40B4-BE49-F238E27FC236}">
                <a16:creationId xmlns:a16="http://schemas.microsoft.com/office/drawing/2014/main" id="{30F8DE9C-8C2F-4390-94A9-2A550F8AAD9E}"/>
              </a:ext>
            </a:extLst>
          </p:cNvPr>
          <p:cNvSpPr txBox="1"/>
          <p:nvPr/>
        </p:nvSpPr>
        <p:spPr>
          <a:xfrm>
            <a:off x="414762" y="863605"/>
            <a:ext cx="8382000" cy="892552"/>
          </a:xfrm>
          <a:prstGeom prst="rect">
            <a:avLst/>
          </a:prstGeom>
          <a:noFill/>
        </p:spPr>
        <p:txBody>
          <a:bodyPr wrap="square" rtlCol="0">
            <a:spAutoFit/>
          </a:bodyPr>
          <a:lstStyle/>
          <a:p>
            <a:r>
              <a:rPr lang="en-US" sz="1200" dirty="0">
                <a:latin typeface="+mj-lt"/>
              </a:rPr>
              <a:t>The </a:t>
            </a:r>
            <a:r>
              <a:rPr lang="en-US" sz="1200" b="1" dirty="0">
                <a:latin typeface="+mj-lt"/>
              </a:rPr>
              <a:t>HIPAA Security</a:t>
            </a:r>
            <a:r>
              <a:rPr lang="en-US" sz="1200" dirty="0">
                <a:latin typeface="+mj-lt"/>
              </a:rPr>
              <a:t> </a:t>
            </a:r>
            <a:r>
              <a:rPr lang="en-US" sz="1200" b="1" dirty="0">
                <a:latin typeface="+mj-lt"/>
              </a:rPr>
              <a:t>Rule </a:t>
            </a:r>
            <a:r>
              <a:rPr lang="en-US" sz="1200" dirty="0">
                <a:latin typeface="+mj-lt"/>
              </a:rPr>
              <a:t>establishes and addresses a set of security standards for protecting certain health information that is held or transferred in electronic form, or the protection of Electronic Protected Health Information (e-PHI).  </a:t>
            </a:r>
          </a:p>
          <a:p>
            <a:r>
              <a:rPr lang="en-US" sz="1400" dirty="0">
                <a:latin typeface="+mj-lt"/>
              </a:rPr>
              <a:t> </a:t>
            </a:r>
          </a:p>
          <a:p>
            <a:r>
              <a:rPr lang="en-US" sz="1400" b="1" i="1" dirty="0">
                <a:latin typeface="+mj-lt"/>
              </a:rPr>
              <a:t>What is considered Protected Health Information?</a:t>
            </a:r>
          </a:p>
        </p:txBody>
      </p:sp>
      <p:graphicFrame>
        <p:nvGraphicFramePr>
          <p:cNvPr id="8" name="Table 7">
            <a:extLst>
              <a:ext uri="{FF2B5EF4-FFF2-40B4-BE49-F238E27FC236}">
                <a16:creationId xmlns:a16="http://schemas.microsoft.com/office/drawing/2014/main" id="{A7FE1C50-6409-4B8F-AAA3-B3AED672A0E2}"/>
              </a:ext>
            </a:extLst>
          </p:cNvPr>
          <p:cNvGraphicFramePr>
            <a:graphicFrameLocks noGrp="1"/>
          </p:cNvGraphicFramePr>
          <p:nvPr>
            <p:extLst>
              <p:ext uri="{D42A27DB-BD31-4B8C-83A1-F6EECF244321}">
                <p14:modId xmlns:p14="http://schemas.microsoft.com/office/powerpoint/2010/main" val="3861407416"/>
              </p:ext>
            </p:extLst>
          </p:nvPr>
        </p:nvGraphicFramePr>
        <p:xfrm>
          <a:off x="1524000" y="1773686"/>
          <a:ext cx="5791200" cy="2011680"/>
        </p:xfrm>
        <a:graphic>
          <a:graphicData uri="http://schemas.openxmlformats.org/drawingml/2006/table">
            <a:tbl>
              <a:tblPr firstRow="1" firstCol="1" bandRow="1">
                <a:tableStyleId>{5C22544A-7EE6-4342-B048-85BDC9FD1C3A}</a:tableStyleId>
              </a:tblPr>
              <a:tblGrid>
                <a:gridCol w="2895600">
                  <a:extLst>
                    <a:ext uri="{9D8B030D-6E8A-4147-A177-3AD203B41FA5}">
                      <a16:colId xmlns:a16="http://schemas.microsoft.com/office/drawing/2014/main" val="819216334"/>
                    </a:ext>
                  </a:extLst>
                </a:gridCol>
                <a:gridCol w="2895600">
                  <a:extLst>
                    <a:ext uri="{9D8B030D-6E8A-4147-A177-3AD203B41FA5}">
                      <a16:colId xmlns:a16="http://schemas.microsoft.com/office/drawing/2014/main" val="410063133"/>
                    </a:ext>
                  </a:extLst>
                </a:gridCol>
              </a:tblGrid>
              <a:tr h="1113376">
                <a:tc>
                  <a:txBody>
                    <a:bodyPr/>
                    <a:lstStyle/>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Names, Addresses</a:t>
                      </a:r>
                    </a:p>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All elements of dates directly related to an individual, including birth date, admission date, discharge date, date of death</a:t>
                      </a:r>
                    </a:p>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Telephone or Fax number</a:t>
                      </a:r>
                    </a:p>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E-Mail Address</a:t>
                      </a:r>
                    </a:p>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Medical Record Number</a:t>
                      </a:r>
                    </a:p>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Health Plan Beneficiary Number</a:t>
                      </a:r>
                    </a:p>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Account Numbers</a:t>
                      </a:r>
                    </a:p>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Certificate/License Number</a:t>
                      </a:r>
                      <a:endParaRPr lang="en-US" sz="1200" dirty="0">
                        <a:solidFill>
                          <a:schemeClr val="tx1"/>
                        </a:solidFill>
                        <a:effectLst/>
                        <a:latin typeface="+mj-lt"/>
                        <a:ea typeface="Calibri" panose="020F0502020204030204" pitchFamily="34" charset="0"/>
                      </a:endParaRPr>
                    </a:p>
                  </a:txBody>
                  <a:tcPr marL="68580" marR="68580" marT="0" marB="0">
                    <a:solidFill>
                      <a:schemeClr val="accent3">
                        <a:lumMod val="20000"/>
                        <a:lumOff val="80000"/>
                      </a:schemeClr>
                    </a:solidFill>
                  </a:tcPr>
                </a:tc>
                <a:tc>
                  <a:txBody>
                    <a:bodyPr/>
                    <a:lstStyle/>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Vehicle Identifier and Serial Numbers (License plates)</a:t>
                      </a:r>
                    </a:p>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Device Identifiers &amp; Serial Numbers</a:t>
                      </a:r>
                    </a:p>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URL, IP Addresses</a:t>
                      </a:r>
                    </a:p>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Biometric Identifiers (finger and voice prints)</a:t>
                      </a:r>
                    </a:p>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Full-Face Photos and Comparable Images</a:t>
                      </a:r>
                    </a:p>
                    <a:p>
                      <a:pPr marL="171450" marR="0" lvl="0" indent="-171450">
                        <a:spcBef>
                          <a:spcPts val="0"/>
                        </a:spcBef>
                        <a:spcAft>
                          <a:spcPts val="0"/>
                        </a:spcAft>
                        <a:buFont typeface="Wingdings" panose="05000000000000000000" pitchFamily="2" charset="2"/>
                        <a:buChar char="q"/>
                        <a:tabLst>
                          <a:tab pos="457200" algn="l"/>
                        </a:tabLst>
                      </a:pPr>
                      <a:r>
                        <a:rPr lang="en-US" sz="1200" dirty="0">
                          <a:solidFill>
                            <a:schemeClr val="tx1"/>
                          </a:solidFill>
                          <a:effectLst/>
                          <a:latin typeface="+mj-lt"/>
                        </a:rPr>
                        <a:t>Any other unique identifying number, characteristic or code</a:t>
                      </a:r>
                      <a:endParaRPr lang="en-US" sz="1200" dirty="0">
                        <a:solidFill>
                          <a:schemeClr val="tx1"/>
                        </a:solidFill>
                        <a:effectLst/>
                        <a:latin typeface="+mj-lt"/>
                        <a:ea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510446212"/>
                  </a:ext>
                </a:extLst>
              </a:tr>
            </a:tbl>
          </a:graphicData>
        </a:graphic>
      </p:graphicFrame>
      <p:sp>
        <p:nvSpPr>
          <p:cNvPr id="12" name="TextBox 11">
            <a:extLst>
              <a:ext uri="{FF2B5EF4-FFF2-40B4-BE49-F238E27FC236}">
                <a16:creationId xmlns:a16="http://schemas.microsoft.com/office/drawing/2014/main" id="{13E521A7-519F-4458-9F7B-CD9C55A28C65}"/>
              </a:ext>
            </a:extLst>
          </p:cNvPr>
          <p:cNvSpPr txBox="1"/>
          <p:nvPr/>
        </p:nvSpPr>
        <p:spPr>
          <a:xfrm>
            <a:off x="516425" y="3813457"/>
            <a:ext cx="8178674" cy="2769989"/>
          </a:xfrm>
          <a:prstGeom prst="rect">
            <a:avLst/>
          </a:prstGeom>
          <a:noFill/>
        </p:spPr>
        <p:txBody>
          <a:bodyPr wrap="square" rtlCol="0">
            <a:spAutoFit/>
          </a:bodyPr>
          <a:lstStyle/>
          <a:p>
            <a:r>
              <a:rPr lang="en-US" sz="1400" b="1" i="1" dirty="0">
                <a:latin typeface="+mj-lt"/>
              </a:rPr>
              <a:t>Compliance reminds you to keep the following activities at the forefront of all that you do</a:t>
            </a:r>
            <a:r>
              <a:rPr lang="en-US" sz="1400" b="1" dirty="0">
                <a:latin typeface="+mj-lt"/>
              </a:rPr>
              <a:t>. </a:t>
            </a:r>
          </a:p>
          <a:p>
            <a:endParaRPr lang="en-US" sz="1200" dirty="0">
              <a:latin typeface="+mj-lt"/>
            </a:endParaRPr>
          </a:p>
          <a:p>
            <a:pPr marL="285750" lvl="0" indent="-285750">
              <a:buFont typeface="Wingdings" panose="05000000000000000000" pitchFamily="2" charset="2"/>
              <a:buChar char="q"/>
            </a:pPr>
            <a:r>
              <a:rPr lang="en-US" sz="1200" dirty="0">
                <a:latin typeface="+mj-lt"/>
              </a:rPr>
              <a:t>Lock your computers when you step away from your desk (Ctrl +Alt +Delete) </a:t>
            </a:r>
          </a:p>
          <a:p>
            <a:pPr marL="285750" lvl="0" indent="-285750">
              <a:buFont typeface="Wingdings" panose="05000000000000000000" pitchFamily="2" charset="2"/>
              <a:buChar char="q"/>
            </a:pPr>
            <a:r>
              <a:rPr lang="en-US" sz="1200" dirty="0">
                <a:latin typeface="+mj-lt"/>
              </a:rPr>
              <a:t>Limit the discussion of member specific information in common areas. This includes breakrooms, bathrooms, lobbies and parking lots</a:t>
            </a:r>
          </a:p>
          <a:p>
            <a:pPr marL="285750" lvl="0" indent="-285750">
              <a:buFont typeface="Wingdings" panose="05000000000000000000" pitchFamily="2" charset="2"/>
              <a:buChar char="q"/>
            </a:pPr>
            <a:r>
              <a:rPr lang="en-US" sz="1200" dirty="0">
                <a:latin typeface="+mj-lt"/>
              </a:rPr>
              <a:t>Do not leave any PHI in your work area. Secure it  when not in use. Ways to secure PHI include placing the PHI faced down on your desk when leaving temporarily or placing it in a closed file folder. If leaving for the workday, PHI should be placed in a locked filing cabinet.</a:t>
            </a:r>
          </a:p>
          <a:p>
            <a:pPr marL="285750" lvl="0" indent="-285750">
              <a:buFont typeface="Wingdings" panose="05000000000000000000" pitchFamily="2" charset="2"/>
              <a:buChar char="q"/>
            </a:pPr>
            <a:r>
              <a:rPr lang="en-US" sz="1200" dirty="0">
                <a:latin typeface="+mj-lt"/>
              </a:rPr>
              <a:t>Do not leave any PHI on printers and copiers</a:t>
            </a:r>
          </a:p>
          <a:p>
            <a:pPr marL="285750" lvl="0" indent="-285750">
              <a:buFont typeface="Wingdings" panose="05000000000000000000" pitchFamily="2" charset="2"/>
              <a:buChar char="q"/>
            </a:pPr>
            <a:r>
              <a:rPr lang="en-US" sz="1200" dirty="0">
                <a:latin typeface="+mj-lt"/>
              </a:rPr>
              <a:t>Manually encrypt emails containing PHI. Manual Encryption is accomplished by typing SECURE at the beginning of the subject line of the email. </a:t>
            </a:r>
          </a:p>
          <a:p>
            <a:pPr marL="285750" lvl="0" indent="-285750">
              <a:buFont typeface="Wingdings" panose="05000000000000000000" pitchFamily="2" charset="2"/>
              <a:buChar char="q"/>
            </a:pPr>
            <a:r>
              <a:rPr lang="en-US" sz="1200" dirty="0">
                <a:latin typeface="+mj-lt"/>
              </a:rPr>
              <a:t>Password protect any files that contain PHI before sending it to business associates outside of the organization.</a:t>
            </a:r>
          </a:p>
          <a:p>
            <a:r>
              <a:rPr lang="en-US" sz="1400" dirty="0">
                <a:latin typeface="+mj-lt"/>
              </a:rPr>
              <a:t> </a:t>
            </a:r>
          </a:p>
          <a:p>
            <a:r>
              <a:rPr lang="en-US" sz="1400" b="1" i="1" dirty="0">
                <a:latin typeface="+mj-lt"/>
              </a:rPr>
              <a:t>     If you see a violation of any of the above, please report it as soon as possible.</a:t>
            </a:r>
            <a:endParaRPr lang="en-US" sz="1400" dirty="0">
              <a:latin typeface="+mj-lt"/>
            </a:endParaRPr>
          </a:p>
        </p:txBody>
      </p:sp>
    </p:spTree>
    <p:extLst>
      <p:ext uri="{BB962C8B-B14F-4D97-AF65-F5344CB8AC3E}">
        <p14:creationId xmlns:p14="http://schemas.microsoft.com/office/powerpoint/2010/main" val="491974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692692"/>
          </a:xfrm>
          <a:noFill/>
          <a:ln>
            <a:noFill/>
          </a:ln>
        </p:spPr>
        <p:txBody>
          <a:bodyPr>
            <a:noAutofit/>
          </a:bodyPr>
          <a:lstStyle/>
          <a:p>
            <a:pPr algn="ctr"/>
            <a:r>
              <a:rPr lang="en-US" sz="4400" b="1" dirty="0">
                <a:effectLst>
                  <a:outerShdw blurRad="38100" dist="38100" dir="2700000" algn="tl">
                    <a:srgbClr val="000000">
                      <a:alpha val="43137"/>
                    </a:srgbClr>
                  </a:outerShdw>
                </a:effectLst>
              </a:rPr>
              <a:t>How To Report Violations</a:t>
            </a:r>
          </a:p>
        </p:txBody>
      </p:sp>
      <p:sp>
        <p:nvSpPr>
          <p:cNvPr id="5" name="Slide Number Placeholder 4"/>
          <p:cNvSpPr>
            <a:spLocks noGrp="1"/>
          </p:cNvSpPr>
          <p:nvPr>
            <p:ph type="sldNum" sz="quarter" idx="12"/>
          </p:nvPr>
        </p:nvSpPr>
        <p:spPr/>
        <p:txBody>
          <a:bodyPr/>
          <a:lstStyle/>
          <a:p>
            <a:fld id="{8B348EF1-6B40-44EE-A3A5-E7C5D3B8C1BE}" type="slidenum">
              <a:rPr lang="en-US" smtClean="0">
                <a:latin typeface="+mj-lt"/>
              </a:rPr>
              <a:t>111</a:t>
            </a:fld>
            <a:endParaRPr lang="en-US" dirty="0">
              <a:latin typeface="+mj-lt"/>
            </a:endParaRPr>
          </a:p>
        </p:txBody>
      </p:sp>
      <p:sp>
        <p:nvSpPr>
          <p:cNvPr id="3" name="Rectangle 2"/>
          <p:cNvSpPr/>
          <p:nvPr/>
        </p:nvSpPr>
        <p:spPr>
          <a:xfrm>
            <a:off x="457200" y="1447800"/>
            <a:ext cx="8382000" cy="2154436"/>
          </a:xfrm>
          <a:prstGeom prst="rect">
            <a:avLst/>
          </a:prstGeom>
        </p:spPr>
        <p:txBody>
          <a:bodyPr wrap="square">
            <a:spAutoFit/>
          </a:bodyPr>
          <a:lstStyle/>
          <a:p>
            <a:r>
              <a:rPr lang="en-US" dirty="0"/>
              <a:t>	</a:t>
            </a:r>
            <a:r>
              <a:rPr lang="en-US" dirty="0">
                <a:latin typeface="+mj-lt"/>
              </a:rPr>
              <a:t>	            </a:t>
            </a:r>
            <a:r>
              <a:rPr lang="en-US" b="1" dirty="0">
                <a:latin typeface="+mj-lt"/>
              </a:rPr>
              <a:t>REPORTING SUSPECTED VIOLATIONS </a:t>
            </a:r>
          </a:p>
          <a:p>
            <a:endParaRPr lang="en-US" b="1" dirty="0">
              <a:latin typeface="+mj-lt"/>
            </a:endParaRPr>
          </a:p>
          <a:p>
            <a:pPr algn="ctr"/>
            <a:r>
              <a:rPr lang="en-US" sz="1600" dirty="0">
                <a:latin typeface="+mj-lt"/>
              </a:rPr>
              <a:t>To report suspected violations of HIPAA, FWA, and non-compliance use the identified reporting methods below. All associates are expected to report suspected violations in good faith. Our organization has a no tolerance policy for retaliation or retribution against associates who in good faith report suspected violations. </a:t>
            </a:r>
          </a:p>
          <a:p>
            <a:pPr algn="ctr"/>
            <a:endParaRPr lang="en-US" sz="1600" dirty="0">
              <a:latin typeface="+mj-lt"/>
            </a:endParaRPr>
          </a:p>
          <a:p>
            <a:pPr algn="ctr"/>
            <a:r>
              <a:rPr lang="en-US" b="1" dirty="0">
                <a:latin typeface="+mj-lt"/>
              </a:rPr>
              <a:t>Reporting may be done anonymously.</a:t>
            </a:r>
            <a:endParaRPr lang="en-US" sz="1600" dirty="0">
              <a:latin typeface="+mj-lt"/>
            </a:endParaRPr>
          </a:p>
        </p:txBody>
      </p:sp>
      <p:sp>
        <p:nvSpPr>
          <p:cNvPr id="4" name="Rectangle 3"/>
          <p:cNvSpPr/>
          <p:nvPr/>
        </p:nvSpPr>
        <p:spPr>
          <a:xfrm>
            <a:off x="838200" y="4038600"/>
            <a:ext cx="7696200"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b="1" dirty="0">
                <a:latin typeface="+mj-lt"/>
              </a:rPr>
              <a:t>Contact Compliance Officer: Diane Kortsch </a:t>
            </a:r>
          </a:p>
          <a:p>
            <a:endParaRPr lang="en-US" sz="1600" b="1" dirty="0">
              <a:latin typeface="+mj-lt"/>
            </a:endParaRPr>
          </a:p>
          <a:p>
            <a:pPr marL="285750" indent="-285750">
              <a:buFont typeface="Arial" panose="020B0604020202020204" pitchFamily="34" charset="0"/>
              <a:buChar char="•"/>
            </a:pPr>
            <a:r>
              <a:rPr lang="en-US" sz="1600" b="1" dirty="0">
                <a:latin typeface="+mj-lt"/>
              </a:rPr>
              <a:t>Compliance Officer Hotline: (888) 548-0094 </a:t>
            </a:r>
          </a:p>
          <a:p>
            <a:pPr marL="285750" indent="-285750">
              <a:buFont typeface="Arial" panose="020B0604020202020204" pitchFamily="34" charset="0"/>
              <a:buChar char="•"/>
            </a:pPr>
            <a:r>
              <a:rPr lang="en-US" sz="1600" b="1" dirty="0">
                <a:latin typeface="+mj-lt"/>
              </a:rPr>
              <a:t>Secured E-mail: </a:t>
            </a:r>
            <a:r>
              <a:rPr lang="en-US" sz="1600" b="1" dirty="0">
                <a:solidFill>
                  <a:srgbClr val="0000FF"/>
                </a:solidFill>
                <a:latin typeface="+mj-lt"/>
                <a:hlinkClick r:id="rId3"/>
              </a:rPr>
              <a:t>compliancereporting@americas1stchoice.com</a:t>
            </a:r>
            <a:r>
              <a:rPr lang="en-US" sz="1600" b="1" dirty="0">
                <a:solidFill>
                  <a:srgbClr val="0000FF"/>
                </a:solidFill>
                <a:latin typeface="+mj-lt"/>
              </a:rPr>
              <a:t> </a:t>
            </a:r>
          </a:p>
          <a:p>
            <a:pPr marL="285750" indent="-285750">
              <a:buFont typeface="Arial" panose="020B0604020202020204" pitchFamily="34" charset="0"/>
              <a:buChar char="•"/>
            </a:pPr>
            <a:r>
              <a:rPr lang="en-US" sz="1600" b="1" dirty="0">
                <a:latin typeface="+mj-lt"/>
              </a:rPr>
              <a:t>Secured website at: </a:t>
            </a:r>
            <a:r>
              <a:rPr lang="en-US" sz="1600" b="1" dirty="0">
                <a:solidFill>
                  <a:srgbClr val="0000FF"/>
                </a:solidFill>
                <a:latin typeface="+mj-lt"/>
                <a:hlinkClick r:id="rId4"/>
              </a:rPr>
              <a:t>www.americas1stchoice.ethicspoint.com</a:t>
            </a:r>
            <a:r>
              <a:rPr lang="en-US" sz="1600" b="1" dirty="0">
                <a:solidFill>
                  <a:srgbClr val="0000FF"/>
                </a:solidFill>
                <a:latin typeface="+mj-lt"/>
              </a:rPr>
              <a:t>   </a:t>
            </a:r>
          </a:p>
          <a:p>
            <a:pPr marL="285750" indent="-285750">
              <a:buFont typeface="Arial" panose="020B0604020202020204" pitchFamily="34" charset="0"/>
              <a:buChar char="•"/>
            </a:pPr>
            <a:r>
              <a:rPr lang="en-US" sz="1600" b="1" dirty="0">
                <a:latin typeface="+mj-lt"/>
              </a:rPr>
              <a:t>Fax: (888) 548-0092 </a:t>
            </a:r>
          </a:p>
          <a:p>
            <a:pPr marL="285750" indent="-285750">
              <a:buFont typeface="Arial" panose="020B0604020202020204" pitchFamily="34" charset="0"/>
              <a:buChar char="•"/>
            </a:pPr>
            <a:r>
              <a:rPr lang="en-US" sz="1600" b="1" dirty="0">
                <a:latin typeface="+mj-lt"/>
              </a:rPr>
              <a:t>P.O. Box: Compliance Department P.O. Box 152137 Tampa, FL 33684 </a:t>
            </a:r>
          </a:p>
        </p:txBody>
      </p:sp>
    </p:spTree>
    <p:extLst>
      <p:ext uri="{BB962C8B-B14F-4D97-AF65-F5344CB8AC3E}">
        <p14:creationId xmlns:p14="http://schemas.microsoft.com/office/powerpoint/2010/main" val="2879132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348EF1-6B40-44EE-A3A5-E7C5D3B8C1BE}" type="slidenum">
              <a:rPr lang="en-US" smtClean="0">
                <a:latin typeface="+mj-lt"/>
              </a:rPr>
              <a:t>112</a:t>
            </a:fld>
            <a:endParaRPr lang="en-US" dirty="0">
              <a:latin typeface="+mj-lt"/>
            </a:endParaRPr>
          </a:p>
        </p:txBody>
      </p:sp>
      <p:sp>
        <p:nvSpPr>
          <p:cNvPr id="3" name="Content Placeholder 3"/>
          <p:cNvSpPr txBox="1">
            <a:spLocks/>
          </p:cNvSpPr>
          <p:nvPr/>
        </p:nvSpPr>
        <p:spPr>
          <a:xfrm>
            <a:off x="609600" y="2667001"/>
            <a:ext cx="7391400" cy="1371599"/>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panose="05000000000000000000" pitchFamily="2" charset="2"/>
              <a:buChar char="§"/>
              <a:defRPr kumimoji="0" sz="2600" kern="1200">
                <a:solidFill>
                  <a:schemeClr val="tx1"/>
                </a:solidFill>
                <a:latin typeface="Calibri" panose="020F0502020204030204"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Calibri" panose="020F0502020204030204"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Calibri" panose="020F0502020204030204"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Calibri" panose="020F0502020204030204"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Calibri" panose="020F0502020204030204"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panose="05000000000000000000" pitchFamily="2" charset="2"/>
              <a:buNone/>
            </a:pPr>
            <a:r>
              <a:rPr lang="en-US" sz="8000" b="1">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The End</a:t>
            </a:r>
            <a:endParaRPr lang="en-US" sz="8000" b="1"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Tree>
    <p:extLst>
      <p:ext uri="{BB962C8B-B14F-4D97-AF65-F5344CB8AC3E}">
        <p14:creationId xmlns:p14="http://schemas.microsoft.com/office/powerpoint/2010/main" val="3413854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44562"/>
          </a:xfrm>
        </p:spPr>
        <p:txBody>
          <a:bodyPr/>
          <a:lstStyle/>
          <a:p>
            <a:pPr algn="ctr"/>
            <a:r>
              <a:rPr lang="en-US" b="1" dirty="0"/>
              <a:t>Understanding FWA</a:t>
            </a:r>
            <a:endParaRPr lang="en-US" dirty="0"/>
          </a:p>
        </p:txBody>
      </p:sp>
      <p:sp>
        <p:nvSpPr>
          <p:cNvPr id="3" name="Content Placeholder 2"/>
          <p:cNvSpPr>
            <a:spLocks noGrp="1"/>
          </p:cNvSpPr>
          <p:nvPr>
            <p:ph idx="1"/>
          </p:nvPr>
        </p:nvSpPr>
        <p:spPr>
          <a:xfrm>
            <a:off x="228600" y="1371600"/>
            <a:ext cx="8763000" cy="5181600"/>
          </a:xfrm>
        </p:spPr>
        <p:txBody>
          <a:bodyPr tIns="91440" bIns="91440">
            <a:noAutofit/>
          </a:bodyPr>
          <a:lstStyle/>
          <a:p>
            <a:pPr marL="0" indent="0" algn="ctr">
              <a:spcAft>
                <a:spcPts val="1200"/>
              </a:spcAft>
              <a:buNone/>
            </a:pPr>
            <a:r>
              <a:rPr lang="en-US" sz="2800" dirty="0"/>
              <a:t>To detect FWA, you need to know the </a:t>
            </a:r>
            <a:r>
              <a:rPr lang="en-US" sz="2800" b="1" dirty="0"/>
              <a:t>law</a:t>
            </a:r>
            <a:r>
              <a:rPr lang="en-US" sz="2800" dirty="0"/>
              <a:t>.</a:t>
            </a:r>
          </a:p>
          <a:p>
            <a:pPr marL="0" indent="0">
              <a:spcAft>
                <a:spcPts val="600"/>
              </a:spcAft>
              <a:buNone/>
            </a:pPr>
            <a:r>
              <a:rPr lang="en-US" sz="2800" dirty="0"/>
              <a:t>The following pages provide high-level information about the following laws:</a:t>
            </a:r>
          </a:p>
          <a:p>
            <a:pPr marL="708660" indent="-342900">
              <a:buClr>
                <a:schemeClr val="tx1"/>
              </a:buClr>
            </a:pPr>
            <a:r>
              <a:rPr lang="en-US" sz="2800" dirty="0"/>
              <a:t>Civil False Claims Act, Health Care Fraud Statute, and Criminal Fraud</a:t>
            </a:r>
          </a:p>
          <a:p>
            <a:pPr marL="708660" indent="-342900">
              <a:buClr>
                <a:schemeClr val="tx1"/>
              </a:buClr>
            </a:pPr>
            <a:r>
              <a:rPr lang="en-US" sz="2800" dirty="0"/>
              <a:t>Anti-Kickback Statute</a:t>
            </a:r>
          </a:p>
          <a:p>
            <a:pPr marL="708660" indent="-342900">
              <a:buClr>
                <a:schemeClr val="tx1"/>
              </a:buClr>
            </a:pPr>
            <a:r>
              <a:rPr lang="en-US" sz="2800" dirty="0"/>
              <a:t>Stark Statute (Physician Self-Referral Law)</a:t>
            </a:r>
          </a:p>
          <a:p>
            <a:pPr marL="708660" indent="-342900">
              <a:buClr>
                <a:schemeClr val="tx1"/>
              </a:buClr>
            </a:pPr>
            <a:r>
              <a:rPr lang="en-US" sz="2800" dirty="0"/>
              <a:t>Exclusion from all Federal health care programs</a:t>
            </a:r>
          </a:p>
          <a:p>
            <a:pPr marL="708660" indent="-342900">
              <a:buClr>
                <a:schemeClr val="tx1"/>
              </a:buClr>
            </a:pPr>
            <a:r>
              <a:rPr lang="en-US" sz="2800" dirty="0"/>
              <a:t>Health Insurance Portability and Accountability Act (HIPAA).</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12</a:t>
            </a:fld>
            <a:endParaRPr lang="en-US" dirty="0">
              <a:latin typeface="+mj-lt"/>
            </a:endParaRPr>
          </a:p>
        </p:txBody>
      </p:sp>
    </p:spTree>
    <p:extLst>
      <p:ext uri="{BB962C8B-B14F-4D97-AF65-F5344CB8AC3E}">
        <p14:creationId xmlns:p14="http://schemas.microsoft.com/office/powerpoint/2010/main" val="494848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8686800" cy="4953000"/>
          </a:xfrm>
        </p:spPr>
        <p:txBody>
          <a:bodyPr>
            <a:noAutofit/>
          </a:bodyPr>
          <a:lstStyle/>
          <a:p>
            <a:pPr marL="0" indent="0">
              <a:spcBef>
                <a:spcPts val="300"/>
              </a:spcBef>
              <a:buNone/>
            </a:pPr>
            <a:r>
              <a:rPr lang="en-US" sz="2800" dirty="0"/>
              <a:t>The civil provisions of the FCA make a person liable to pay damages to the Government if he or she knowingly:</a:t>
            </a:r>
          </a:p>
          <a:p>
            <a:pPr marL="633413" indent="-268288">
              <a:spcBef>
                <a:spcPts val="1200"/>
              </a:spcBef>
              <a:buClr>
                <a:schemeClr val="tx1"/>
              </a:buClr>
            </a:pPr>
            <a:r>
              <a:rPr lang="en-US" sz="2800" dirty="0"/>
              <a:t>Conspires to violate the FCA</a:t>
            </a:r>
          </a:p>
          <a:p>
            <a:pPr marL="633413" indent="-268288">
              <a:spcBef>
                <a:spcPts val="300"/>
              </a:spcBef>
              <a:buClr>
                <a:schemeClr val="tx1"/>
              </a:buClr>
            </a:pPr>
            <a:r>
              <a:rPr lang="en-US" sz="2800" dirty="0"/>
              <a:t>Carries out other acts to obtain property from the Government by misrepresentation</a:t>
            </a:r>
          </a:p>
          <a:p>
            <a:pPr marL="633413" indent="-268288">
              <a:spcBef>
                <a:spcPts val="300"/>
              </a:spcBef>
              <a:buClr>
                <a:schemeClr val="tx1"/>
              </a:buClr>
            </a:pPr>
            <a:r>
              <a:rPr lang="en-US" sz="2800" dirty="0"/>
              <a:t>Conceals or improperly avoids or decreases an obligation to pay the Government</a:t>
            </a:r>
          </a:p>
          <a:p>
            <a:pPr marL="633413" indent="-268288">
              <a:spcBef>
                <a:spcPts val="300"/>
              </a:spcBef>
              <a:buClr>
                <a:schemeClr val="tx1"/>
              </a:buClr>
            </a:pPr>
            <a:r>
              <a:rPr lang="en-US" sz="2800" dirty="0"/>
              <a:t>Makes or uses a false record or statement supporting a false claim</a:t>
            </a:r>
          </a:p>
          <a:p>
            <a:pPr marL="633413" indent="-268288">
              <a:spcBef>
                <a:spcPts val="300"/>
              </a:spcBef>
              <a:buClr>
                <a:schemeClr val="tx1"/>
              </a:buClr>
            </a:pPr>
            <a:r>
              <a:rPr lang="en-US" sz="2800" dirty="0"/>
              <a:t> Presents a false claim for payment or approval</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13</a:t>
            </a:fld>
            <a:endParaRPr lang="en-US" dirty="0">
              <a:latin typeface="+mj-lt"/>
            </a:endParaRPr>
          </a:p>
        </p:txBody>
      </p:sp>
      <p:sp>
        <p:nvSpPr>
          <p:cNvPr id="2" name="TextBox 1">
            <a:extLst>
              <a:ext uri="{FF2B5EF4-FFF2-40B4-BE49-F238E27FC236}">
                <a16:creationId xmlns:a16="http://schemas.microsoft.com/office/drawing/2014/main" id="{2B0F2187-923E-4654-8CFD-060DFFBB54C5}"/>
              </a:ext>
            </a:extLst>
          </p:cNvPr>
          <p:cNvSpPr txBox="1"/>
          <p:nvPr/>
        </p:nvSpPr>
        <p:spPr>
          <a:xfrm>
            <a:off x="838200" y="570151"/>
            <a:ext cx="8001000" cy="861774"/>
          </a:xfrm>
          <a:prstGeom prst="rect">
            <a:avLst/>
          </a:prstGeom>
          <a:noFill/>
        </p:spPr>
        <p:txBody>
          <a:bodyPr wrap="square" rtlCol="0">
            <a:spAutoFit/>
          </a:bodyPr>
          <a:lstStyle/>
          <a:p>
            <a:r>
              <a:rPr lang="en-US" sz="5000" b="1" dirty="0">
                <a:solidFill>
                  <a:schemeClr val="tx2"/>
                </a:solidFill>
                <a:latin typeface="Calibri" panose="020F0502020204030204" pitchFamily="34" charset="0"/>
              </a:rPr>
              <a:t>Civil False Claims Act (FCA)</a:t>
            </a:r>
            <a:endParaRPr lang="en-US" sz="5000" b="1" dirty="0">
              <a:solidFill>
                <a:schemeClr val="tx2"/>
              </a:solidFill>
            </a:endParaRPr>
          </a:p>
        </p:txBody>
      </p:sp>
    </p:spTree>
    <p:extLst>
      <p:ext uri="{BB962C8B-B14F-4D97-AF65-F5344CB8AC3E}">
        <p14:creationId xmlns:p14="http://schemas.microsoft.com/office/powerpoint/2010/main" val="4195102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28600" y="2743200"/>
            <a:ext cx="8686800" cy="3733800"/>
          </a:xfrm>
          <a:prstGeom prst="round2DiagRect">
            <a:avLst/>
          </a:prstGeom>
          <a:ln>
            <a:solidFill>
              <a:schemeClr val="bg2">
                <a:lumMod val="90000"/>
              </a:schemeClr>
            </a:solidFill>
          </a:ln>
        </p:spPr>
        <p:style>
          <a:lnRef idx="2">
            <a:schemeClr val="accent1"/>
          </a:lnRef>
          <a:fillRef idx="1">
            <a:schemeClr val="lt1"/>
          </a:fillRef>
          <a:effectRef idx="0">
            <a:schemeClr val="accent1"/>
          </a:effectRef>
          <a:fontRef idx="minor">
            <a:schemeClr val="dk1"/>
          </a:fontRef>
        </p:style>
        <p:txBody>
          <a:bodyPr lIns="45720" rIns="45720"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rPr>
              <a:t>EXAMPLE:</a:t>
            </a:r>
          </a:p>
          <a:p>
            <a:r>
              <a:rPr lang="en-US" sz="2400" b="1" dirty="0">
                <a:latin typeface="+mj-lt"/>
              </a:rPr>
              <a:t>A Medicare Part C plan in Florida: </a:t>
            </a:r>
            <a:endParaRPr lang="en-US" sz="2400" b="1" dirty="0">
              <a:solidFill>
                <a:schemeClr val="tx1"/>
              </a:solidFill>
              <a:latin typeface="+mj-lt"/>
            </a:endParaRPr>
          </a:p>
          <a:p>
            <a:pPr marL="228600" indent="-228600">
              <a:buFont typeface="Wingdings" panose="05000000000000000000" pitchFamily="2" charset="2"/>
              <a:buChar char="§"/>
            </a:pPr>
            <a:r>
              <a:rPr lang="en-US" sz="2400" dirty="0">
                <a:latin typeface="+mj-lt"/>
              </a:rPr>
              <a:t>Hired an outside company to review medical records to find additional diagnosis codes it could submit to increase risk capitation payments from CMS </a:t>
            </a:r>
          </a:p>
          <a:p>
            <a:pPr marL="228600" indent="-228600">
              <a:buFont typeface="Wingdings" panose="05000000000000000000" pitchFamily="2" charset="2"/>
              <a:buChar char="§"/>
            </a:pPr>
            <a:r>
              <a:rPr lang="en-US" sz="2400" dirty="0">
                <a:latin typeface="+mj-lt"/>
              </a:rPr>
              <a:t>Was informed by the outside company that certain diagnosis codes previously submitted to Medicare were undocumented or unsupported </a:t>
            </a:r>
          </a:p>
          <a:p>
            <a:pPr marL="280988" indent="-280988">
              <a:buFont typeface="Wingdings" panose="05000000000000000000" pitchFamily="2" charset="2"/>
              <a:buChar char="§"/>
            </a:pPr>
            <a:r>
              <a:rPr lang="en-US" sz="2400" dirty="0">
                <a:latin typeface="+mj-lt"/>
              </a:rPr>
              <a:t>Failed to report the unsupported diagnosis codes to Medicare </a:t>
            </a:r>
          </a:p>
          <a:p>
            <a:pPr marL="228600" indent="-228600">
              <a:buFont typeface="Wingdings" panose="05000000000000000000" pitchFamily="2" charset="2"/>
              <a:buChar char="§"/>
            </a:pPr>
            <a:r>
              <a:rPr lang="en-US" sz="2400" dirty="0">
                <a:latin typeface="+mj-lt"/>
              </a:rPr>
              <a:t>Agreed to pay $22.6 million to settle FCA allegations </a:t>
            </a:r>
          </a:p>
        </p:txBody>
      </p:sp>
      <p:sp>
        <p:nvSpPr>
          <p:cNvPr id="5" name="Content Placeholder 4"/>
          <p:cNvSpPr>
            <a:spLocks noGrp="1"/>
          </p:cNvSpPr>
          <p:nvPr>
            <p:ph sz="half" idx="1"/>
          </p:nvPr>
        </p:nvSpPr>
        <p:spPr>
          <a:xfrm>
            <a:off x="304800" y="914400"/>
            <a:ext cx="8382000" cy="1828800"/>
          </a:xfrm>
        </p:spPr>
        <p:txBody>
          <a:bodyPr>
            <a:noAutofit/>
          </a:bodyPr>
          <a:lstStyle/>
          <a:p>
            <a:pPr marL="0" indent="0">
              <a:buNone/>
            </a:pPr>
            <a:r>
              <a:rPr lang="en-US" b="1" dirty="0"/>
              <a:t>Damages and Penalties</a:t>
            </a:r>
          </a:p>
          <a:p>
            <a:pPr marL="0" indent="0" algn="ctr">
              <a:buNone/>
            </a:pPr>
            <a:r>
              <a:rPr lang="en-US" dirty="0"/>
              <a:t>Any person who knowingly submits false claims to the Government is liable for three times the Government’s damages caused by the violator plus a penalty. </a:t>
            </a:r>
          </a:p>
        </p:txBody>
      </p:sp>
      <p:sp>
        <p:nvSpPr>
          <p:cNvPr id="2" name="Slide Number Placeholder 1"/>
          <p:cNvSpPr>
            <a:spLocks noGrp="1"/>
          </p:cNvSpPr>
          <p:nvPr>
            <p:ph type="sldNum" sz="quarter" idx="12"/>
          </p:nvPr>
        </p:nvSpPr>
        <p:spPr/>
        <p:txBody>
          <a:bodyPr/>
          <a:lstStyle/>
          <a:p>
            <a:fld id="{8B348EF1-6B40-44EE-A3A5-E7C5D3B8C1BE}" type="slidenum">
              <a:rPr lang="en-US" smtClean="0">
                <a:latin typeface="+mj-lt"/>
              </a:rPr>
              <a:t>14</a:t>
            </a:fld>
            <a:endParaRPr lang="en-US" dirty="0">
              <a:latin typeface="+mj-lt"/>
            </a:endParaRPr>
          </a:p>
        </p:txBody>
      </p:sp>
      <p:sp>
        <p:nvSpPr>
          <p:cNvPr id="4" name="TextBox 3">
            <a:extLst>
              <a:ext uri="{FF2B5EF4-FFF2-40B4-BE49-F238E27FC236}">
                <a16:creationId xmlns:a16="http://schemas.microsoft.com/office/drawing/2014/main" id="{ABCAE0E6-1A42-4ECC-8C77-62B71C949D52}"/>
              </a:ext>
            </a:extLst>
          </p:cNvPr>
          <p:cNvSpPr txBox="1"/>
          <p:nvPr/>
        </p:nvSpPr>
        <p:spPr>
          <a:xfrm>
            <a:off x="419100" y="268069"/>
            <a:ext cx="8305800" cy="646331"/>
          </a:xfrm>
          <a:prstGeom prst="rect">
            <a:avLst/>
          </a:prstGeom>
          <a:noFill/>
        </p:spPr>
        <p:txBody>
          <a:bodyPr wrap="square" rtlCol="0">
            <a:spAutoFit/>
          </a:bodyPr>
          <a:lstStyle/>
          <a:p>
            <a:pPr algn="ctr"/>
            <a:r>
              <a:rPr lang="en-US" sz="3600" b="1" dirty="0">
                <a:solidFill>
                  <a:schemeClr val="tx2"/>
                </a:solidFill>
                <a:latin typeface="Calibri" panose="020F0502020204030204" pitchFamily="34" charset="0"/>
              </a:rPr>
              <a:t>Civil False Claims Act (FCA) - Continued</a:t>
            </a:r>
          </a:p>
        </p:txBody>
      </p:sp>
    </p:spTree>
    <p:extLst>
      <p:ext uri="{BB962C8B-B14F-4D97-AF65-F5344CB8AC3E}">
        <p14:creationId xmlns:p14="http://schemas.microsoft.com/office/powerpoint/2010/main" val="3627172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52400" y="1447800"/>
            <a:ext cx="8839200" cy="4876800"/>
          </a:xfrm>
          <a:prstGeom prst="round2DiagRect">
            <a:avLst/>
          </a:prstGeom>
          <a:ln>
            <a:solidFill>
              <a:schemeClr val="bg2">
                <a:lumMod val="90000"/>
              </a:schemeClr>
            </a:solidFill>
          </a:ln>
        </p:spPr>
        <p:style>
          <a:lnRef idx="2">
            <a:schemeClr val="accent1"/>
          </a:lnRef>
          <a:fillRef idx="1">
            <a:schemeClr val="lt1"/>
          </a:fillRef>
          <a:effectRef idx="0">
            <a:schemeClr val="accent1"/>
          </a:effectRef>
          <a:fontRef idx="minor">
            <a:schemeClr val="dk1"/>
          </a:fontRef>
        </p:style>
        <p:txBody>
          <a:bodyPr lIns="45720" rIns="45720" rtlCol="0" anchor="ctr"/>
          <a:lstStyle/>
          <a:p>
            <a:pPr algn="ctr"/>
            <a:r>
              <a:rPr lang="en-US" sz="2800" b="1" dirty="0">
                <a:solidFill>
                  <a:schemeClr val="tx1"/>
                </a:solidFill>
                <a:latin typeface="Calibri" panose="020F0502020204030204" pitchFamily="34" charset="0"/>
              </a:rPr>
              <a:t>Example:</a:t>
            </a:r>
          </a:p>
          <a:p>
            <a:pPr algn="ctr"/>
            <a:endParaRPr lang="en-US" sz="2800" b="1" dirty="0">
              <a:solidFill>
                <a:schemeClr val="tx1"/>
              </a:solidFill>
              <a:latin typeface="Calibri" panose="020F0502020204030204" pitchFamily="34" charset="0"/>
            </a:endParaRPr>
          </a:p>
          <a:p>
            <a:r>
              <a:rPr lang="en-US" sz="2800" b="1" dirty="0">
                <a:solidFill>
                  <a:schemeClr val="tx1"/>
                </a:solidFill>
                <a:latin typeface="Calibri" panose="020F0502020204030204" pitchFamily="34" charset="0"/>
              </a:rPr>
              <a:t>The owner-operator of a medical clinic in California: </a:t>
            </a:r>
          </a:p>
          <a:p>
            <a:endParaRPr lang="en-US" sz="2800" b="1" dirty="0">
              <a:solidFill>
                <a:schemeClr val="tx1"/>
              </a:solidFill>
              <a:latin typeface="Calibri" panose="020F0502020204030204" pitchFamily="34" charset="0"/>
            </a:endParaRPr>
          </a:p>
          <a:p>
            <a:pPr marL="457200" indent="-457200">
              <a:buFont typeface="Wingdings" panose="05000000000000000000" pitchFamily="2" charset="2"/>
              <a:buChar char="§"/>
            </a:pPr>
            <a:r>
              <a:rPr lang="en-US" sz="2800" dirty="0">
                <a:solidFill>
                  <a:schemeClr val="tx1"/>
                </a:solidFill>
                <a:latin typeface="Calibri" panose="020F0502020204030204" pitchFamily="34" charset="0"/>
              </a:rPr>
              <a:t>Used marketers to recruit individuals for medically unnecessary office visits </a:t>
            </a:r>
          </a:p>
          <a:p>
            <a:pPr marL="457200" indent="-457200">
              <a:buFont typeface="Wingdings" panose="05000000000000000000" pitchFamily="2" charset="2"/>
              <a:buChar char="§"/>
            </a:pPr>
            <a:r>
              <a:rPr lang="en-US" sz="2800" dirty="0">
                <a:solidFill>
                  <a:schemeClr val="tx1"/>
                </a:solidFill>
                <a:latin typeface="Calibri" panose="020F0502020204030204" pitchFamily="34" charset="0"/>
              </a:rPr>
              <a:t>Promised free, medically unnecessary equipment or free food to entice individuals </a:t>
            </a:r>
          </a:p>
          <a:p>
            <a:pPr marL="457200" indent="-457200">
              <a:buFont typeface="Wingdings" panose="05000000000000000000" pitchFamily="2" charset="2"/>
              <a:buChar char="§"/>
            </a:pPr>
            <a:r>
              <a:rPr lang="en-US" sz="2800" dirty="0">
                <a:solidFill>
                  <a:schemeClr val="tx1"/>
                </a:solidFill>
                <a:latin typeface="Calibri" panose="020F0502020204030204" pitchFamily="34" charset="0"/>
              </a:rPr>
              <a:t>Charged Medicare more than $1.7 million for the scheme </a:t>
            </a:r>
          </a:p>
          <a:p>
            <a:pPr marL="457200" indent="-457200">
              <a:buFont typeface="Wingdings" panose="05000000000000000000" pitchFamily="2" charset="2"/>
              <a:buChar char="§"/>
            </a:pPr>
            <a:r>
              <a:rPr lang="en-US" sz="2800" dirty="0">
                <a:solidFill>
                  <a:schemeClr val="tx1"/>
                </a:solidFill>
                <a:latin typeface="Calibri" panose="020F0502020204030204" pitchFamily="34" charset="0"/>
              </a:rPr>
              <a:t>Was sentenced to 37 months in prison</a:t>
            </a:r>
          </a:p>
        </p:txBody>
      </p:sp>
      <p:sp>
        <p:nvSpPr>
          <p:cNvPr id="2" name="Slide Number Placeholder 1"/>
          <p:cNvSpPr>
            <a:spLocks noGrp="1"/>
          </p:cNvSpPr>
          <p:nvPr>
            <p:ph type="sldNum" sz="quarter" idx="12"/>
          </p:nvPr>
        </p:nvSpPr>
        <p:spPr/>
        <p:txBody>
          <a:bodyPr/>
          <a:lstStyle/>
          <a:p>
            <a:fld id="{8B348EF1-6B40-44EE-A3A5-E7C5D3B8C1BE}" type="slidenum">
              <a:rPr lang="en-US" smtClean="0">
                <a:latin typeface="+mj-lt"/>
              </a:rPr>
              <a:t>15</a:t>
            </a:fld>
            <a:endParaRPr lang="en-US" dirty="0">
              <a:latin typeface="+mj-lt"/>
            </a:endParaRPr>
          </a:p>
        </p:txBody>
      </p:sp>
      <p:sp>
        <p:nvSpPr>
          <p:cNvPr id="7" name="TextBox 6">
            <a:extLst>
              <a:ext uri="{FF2B5EF4-FFF2-40B4-BE49-F238E27FC236}">
                <a16:creationId xmlns:a16="http://schemas.microsoft.com/office/drawing/2014/main" id="{53952A07-7C68-40C9-B410-A4371E14E818}"/>
              </a:ext>
            </a:extLst>
          </p:cNvPr>
          <p:cNvSpPr txBox="1"/>
          <p:nvPr/>
        </p:nvSpPr>
        <p:spPr>
          <a:xfrm>
            <a:off x="457200" y="506240"/>
            <a:ext cx="8305800" cy="646331"/>
          </a:xfrm>
          <a:prstGeom prst="rect">
            <a:avLst/>
          </a:prstGeom>
          <a:noFill/>
        </p:spPr>
        <p:txBody>
          <a:bodyPr wrap="square" rtlCol="0">
            <a:spAutoFit/>
          </a:bodyPr>
          <a:lstStyle/>
          <a:p>
            <a:pPr algn="ctr"/>
            <a:r>
              <a:rPr lang="en-US" sz="3600" b="1" dirty="0">
                <a:solidFill>
                  <a:schemeClr val="tx2"/>
                </a:solidFill>
                <a:latin typeface="Calibri" panose="020F0502020204030204" pitchFamily="34" charset="0"/>
              </a:rPr>
              <a:t>Civil False Claims Act (FCA) - Continued</a:t>
            </a:r>
          </a:p>
        </p:txBody>
      </p:sp>
    </p:spTree>
    <p:extLst>
      <p:ext uri="{BB962C8B-B14F-4D97-AF65-F5344CB8AC3E}">
        <p14:creationId xmlns:p14="http://schemas.microsoft.com/office/powerpoint/2010/main" val="172942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10600" cy="4876800"/>
          </a:xfrm>
        </p:spPr>
        <p:txBody>
          <a:bodyPr>
            <a:noAutofit/>
          </a:bodyPr>
          <a:lstStyle/>
          <a:p>
            <a:pPr marL="0" indent="0">
              <a:buNone/>
            </a:pPr>
            <a:r>
              <a:rPr lang="en-US" sz="2800" b="1" dirty="0"/>
              <a:t>  			Whistleblowers</a:t>
            </a:r>
          </a:p>
          <a:p>
            <a:pPr marL="0" indent="0">
              <a:buNone/>
            </a:pPr>
            <a:r>
              <a:rPr lang="en-US" sz="2800" dirty="0"/>
              <a:t>A whistleblower is a person who exposes information or activity that is deemed illegal, dishonest or violates professional or clinical standards.</a:t>
            </a:r>
          </a:p>
          <a:p>
            <a:pPr marL="0" indent="0">
              <a:spcBef>
                <a:spcPts val="1800"/>
              </a:spcBef>
              <a:buNone/>
            </a:pPr>
            <a:r>
              <a:rPr lang="en-US" sz="2800" b="1" dirty="0"/>
              <a:t>Protected:</a:t>
            </a:r>
            <a:r>
              <a:rPr lang="en-US" sz="2800" dirty="0"/>
              <a:t> Persons who report false claims or bring legal actions to recover money paid on false claims are protected from retaliation.</a:t>
            </a:r>
          </a:p>
          <a:p>
            <a:pPr marL="0" indent="0">
              <a:spcBef>
                <a:spcPts val="1800"/>
              </a:spcBef>
              <a:buNone/>
            </a:pPr>
            <a:r>
              <a:rPr lang="en-US" sz="2800" b="1" dirty="0"/>
              <a:t>Rewarded:</a:t>
            </a:r>
            <a:r>
              <a:rPr lang="en-US" sz="2800" dirty="0"/>
              <a:t> Persons who bring a successful whistleblower lawsuit receive at least 15 percent, but not more than 30 percent, of the money collected.</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16</a:t>
            </a:fld>
            <a:endParaRPr lang="en-US" dirty="0">
              <a:latin typeface="+mj-lt"/>
            </a:endParaRPr>
          </a:p>
        </p:txBody>
      </p:sp>
      <p:sp>
        <p:nvSpPr>
          <p:cNvPr id="6" name="TextBox 5">
            <a:extLst>
              <a:ext uri="{FF2B5EF4-FFF2-40B4-BE49-F238E27FC236}">
                <a16:creationId xmlns:a16="http://schemas.microsoft.com/office/drawing/2014/main" id="{308E13CA-1158-4602-93CD-54FBFDB0B7A7}"/>
              </a:ext>
            </a:extLst>
          </p:cNvPr>
          <p:cNvSpPr txBox="1"/>
          <p:nvPr/>
        </p:nvSpPr>
        <p:spPr>
          <a:xfrm>
            <a:off x="419100" y="564333"/>
            <a:ext cx="8305800" cy="646331"/>
          </a:xfrm>
          <a:prstGeom prst="rect">
            <a:avLst/>
          </a:prstGeom>
          <a:noFill/>
        </p:spPr>
        <p:txBody>
          <a:bodyPr wrap="square" rtlCol="0">
            <a:spAutoFit/>
          </a:bodyPr>
          <a:lstStyle/>
          <a:p>
            <a:pPr algn="ctr"/>
            <a:r>
              <a:rPr lang="en-US" sz="3600" b="1" dirty="0">
                <a:solidFill>
                  <a:schemeClr val="tx2"/>
                </a:solidFill>
                <a:latin typeface="Calibri" panose="020F0502020204030204" pitchFamily="34" charset="0"/>
              </a:rPr>
              <a:t>Civil False Claims Act (FCA) - Continued</a:t>
            </a:r>
          </a:p>
        </p:txBody>
      </p:sp>
    </p:spTree>
    <p:extLst>
      <p:ext uri="{BB962C8B-B14F-4D97-AF65-F5344CB8AC3E}">
        <p14:creationId xmlns:p14="http://schemas.microsoft.com/office/powerpoint/2010/main" val="4195102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0288"/>
            <a:ext cx="8229600" cy="972312"/>
          </a:xfrm>
        </p:spPr>
        <p:txBody>
          <a:bodyPr/>
          <a:lstStyle/>
          <a:p>
            <a:pPr algn="ctr"/>
            <a:r>
              <a:rPr lang="en-US" b="1" dirty="0"/>
              <a:t>Health Care Fraud Statute</a:t>
            </a:r>
            <a:endParaRPr lang="en-US" dirty="0"/>
          </a:p>
        </p:txBody>
      </p:sp>
      <p:sp>
        <p:nvSpPr>
          <p:cNvPr id="3" name="Content Placeholder 2"/>
          <p:cNvSpPr>
            <a:spLocks noGrp="1"/>
          </p:cNvSpPr>
          <p:nvPr>
            <p:ph idx="1"/>
          </p:nvPr>
        </p:nvSpPr>
        <p:spPr>
          <a:xfrm>
            <a:off x="152400" y="1981200"/>
            <a:ext cx="8839200" cy="4572000"/>
          </a:xfrm>
        </p:spPr>
        <p:txBody>
          <a:bodyPr>
            <a:noAutofit/>
          </a:bodyPr>
          <a:lstStyle/>
          <a:p>
            <a:pPr marL="0" indent="0" algn="ctr">
              <a:buNone/>
            </a:pPr>
            <a:r>
              <a:rPr lang="en-US" sz="3000" dirty="0"/>
              <a:t>The Health Care Fraud Statute states that “Whoever knowingly and willfully executes, or attempts to execute, a scheme to … defraud any health care benefit program…shall be fined…or imprisoned not more than 10 years or both,”</a:t>
            </a:r>
          </a:p>
          <a:p>
            <a:pPr marL="0" indent="0" algn="ctr">
              <a:buNone/>
            </a:pPr>
            <a:endParaRPr lang="en-US" sz="3000" dirty="0"/>
          </a:p>
          <a:p>
            <a:pPr marL="0" indent="0" algn="ctr">
              <a:buNone/>
            </a:pPr>
            <a:r>
              <a:rPr lang="en-US" sz="3000" dirty="0"/>
              <a:t>Conviction under the statute does not require proof that the violator had knowledge of the law or specific intent to violate the law. </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17</a:t>
            </a:fld>
            <a:endParaRPr lang="en-US" dirty="0">
              <a:latin typeface="+mj-lt"/>
            </a:endParaRPr>
          </a:p>
        </p:txBody>
      </p:sp>
    </p:spTree>
    <p:extLst>
      <p:ext uri="{BB962C8B-B14F-4D97-AF65-F5344CB8AC3E}">
        <p14:creationId xmlns:p14="http://schemas.microsoft.com/office/powerpoint/2010/main" val="96326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631" y="1752600"/>
            <a:ext cx="8645769" cy="3505200"/>
          </a:xfrm>
        </p:spPr>
        <p:txBody>
          <a:bodyPr>
            <a:noAutofit/>
          </a:bodyPr>
          <a:lstStyle/>
          <a:p>
            <a:pPr marL="0" indent="0" algn="ctr">
              <a:buNone/>
            </a:pPr>
            <a:r>
              <a:rPr lang="en-US" b="1" dirty="0"/>
              <a:t>EXAMPLE</a:t>
            </a:r>
            <a:endParaRPr lang="en-US" dirty="0"/>
          </a:p>
          <a:p>
            <a:pPr marL="0" indent="0">
              <a:buNone/>
            </a:pPr>
            <a:r>
              <a:rPr lang="en-US" sz="2800" dirty="0"/>
              <a:t>A Pennsylvania pharmacist: </a:t>
            </a:r>
          </a:p>
          <a:p>
            <a:pPr marL="509588" indent="-228600">
              <a:buClr>
                <a:schemeClr val="tx1"/>
              </a:buClr>
            </a:pPr>
            <a:r>
              <a:rPr lang="en-US" sz="2800" dirty="0"/>
              <a:t>Submitted claims to a Medicare Part D plan for non-existent prescriptions and drugs not dispensed </a:t>
            </a:r>
          </a:p>
          <a:p>
            <a:pPr marL="273050" indent="7938">
              <a:buClr>
                <a:schemeClr val="tx1"/>
              </a:buClr>
            </a:pPr>
            <a:r>
              <a:rPr lang="en-US" sz="2800" dirty="0"/>
              <a:t> Pleaded guilty to health care fraud </a:t>
            </a:r>
          </a:p>
          <a:p>
            <a:pPr marL="509588" indent="-228600">
              <a:buClr>
                <a:schemeClr val="tx1"/>
              </a:buClr>
            </a:pPr>
            <a:r>
              <a:rPr lang="en-US" sz="2800" dirty="0"/>
              <a:t>Received a 15-month prison sentence and was ordered to pay more than $166,000 in restitution to the plan </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18</a:t>
            </a:fld>
            <a:endParaRPr lang="en-US" dirty="0">
              <a:latin typeface="+mj-lt"/>
            </a:endParaRPr>
          </a:p>
        </p:txBody>
      </p:sp>
      <p:sp>
        <p:nvSpPr>
          <p:cNvPr id="6" name="Title 1"/>
          <p:cNvSpPr>
            <a:spLocks noGrp="1"/>
          </p:cNvSpPr>
          <p:nvPr>
            <p:ph type="title"/>
          </p:nvPr>
        </p:nvSpPr>
        <p:spPr>
          <a:xfrm>
            <a:off x="533400" y="533400"/>
            <a:ext cx="8229600" cy="972312"/>
          </a:xfrm>
        </p:spPr>
        <p:txBody>
          <a:bodyPr/>
          <a:lstStyle/>
          <a:p>
            <a:pPr algn="ctr"/>
            <a:r>
              <a:rPr lang="en-US" b="1" dirty="0"/>
              <a:t>Health Care Fraud Statute</a:t>
            </a:r>
            <a:endParaRPr lang="en-US" dirty="0"/>
          </a:p>
        </p:txBody>
      </p:sp>
    </p:spTree>
    <p:extLst>
      <p:ext uri="{BB962C8B-B14F-4D97-AF65-F5344CB8AC3E}">
        <p14:creationId xmlns:p14="http://schemas.microsoft.com/office/powerpoint/2010/main" val="494848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5181600"/>
          </a:xfrm>
        </p:spPr>
        <p:txBody>
          <a:bodyPr>
            <a:noAutofit/>
          </a:bodyPr>
          <a:lstStyle/>
          <a:p>
            <a:pPr marL="0" indent="0" algn="ctr">
              <a:buNone/>
            </a:pPr>
            <a:r>
              <a:rPr lang="en-US" b="1" dirty="0"/>
              <a:t>EXAMPLE</a:t>
            </a:r>
            <a:endParaRPr lang="en-US" dirty="0"/>
          </a:p>
          <a:p>
            <a:pPr marL="0" indent="0">
              <a:buNone/>
            </a:pPr>
            <a:r>
              <a:rPr lang="en-US" sz="2800" dirty="0"/>
              <a:t>The owner of multiple Durable Medical Equipment (DME) companies in New York:</a:t>
            </a:r>
          </a:p>
          <a:p>
            <a:pPr marL="457200" lvl="1" indent="-228600">
              <a:buClr>
                <a:schemeClr val="tx1"/>
              </a:buClr>
              <a:buFont typeface="Wingdings" panose="05000000000000000000" pitchFamily="2" charset="2"/>
              <a:buChar char="§"/>
            </a:pPr>
            <a:r>
              <a:rPr lang="en-US" sz="2800" dirty="0"/>
              <a:t>Falsely represented themselves as one of a nonprofit health maintenance organization’s (that administered a Medicare Advantage plan) authorized vendors </a:t>
            </a:r>
          </a:p>
          <a:p>
            <a:pPr marL="457200" lvl="1" indent="-228600">
              <a:buClr>
                <a:schemeClr val="tx1"/>
              </a:buClr>
              <a:buFont typeface="Wingdings" panose="05000000000000000000" pitchFamily="2" charset="2"/>
              <a:buChar char="§"/>
            </a:pPr>
            <a:r>
              <a:rPr lang="en-US" sz="2800" dirty="0"/>
              <a:t>Provided no DME to any beneficiaries as claimed</a:t>
            </a:r>
          </a:p>
          <a:p>
            <a:pPr marL="457200" indent="-228600">
              <a:buClr>
                <a:schemeClr val="tx1"/>
              </a:buClr>
            </a:pPr>
            <a:r>
              <a:rPr lang="en-US" sz="2800" dirty="0"/>
              <a:t>Submitted almost $1 million in false claims to the nonprofit; $300,000 was paid</a:t>
            </a:r>
          </a:p>
          <a:p>
            <a:pPr marL="457200" indent="-228600">
              <a:buClr>
                <a:schemeClr val="tx1"/>
              </a:buClr>
            </a:pPr>
            <a:r>
              <a:rPr lang="en-US" sz="2800" dirty="0"/>
              <a:t>Pleaded guilty to one count of conspiracy to commit health care fraud </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19</a:t>
            </a:fld>
            <a:endParaRPr lang="en-US" dirty="0">
              <a:latin typeface="+mj-lt"/>
            </a:endParaRPr>
          </a:p>
        </p:txBody>
      </p:sp>
      <p:sp>
        <p:nvSpPr>
          <p:cNvPr id="6" name="Title 1"/>
          <p:cNvSpPr>
            <a:spLocks noGrp="1"/>
          </p:cNvSpPr>
          <p:nvPr>
            <p:ph type="title"/>
          </p:nvPr>
        </p:nvSpPr>
        <p:spPr>
          <a:xfrm>
            <a:off x="533400" y="533400"/>
            <a:ext cx="8229600" cy="972312"/>
          </a:xfrm>
        </p:spPr>
        <p:txBody>
          <a:bodyPr/>
          <a:lstStyle/>
          <a:p>
            <a:pPr algn="ctr"/>
            <a:r>
              <a:rPr lang="en-US" b="1" dirty="0"/>
              <a:t>Health Care Fraud Statute</a:t>
            </a:r>
            <a:endParaRPr lang="en-US" dirty="0"/>
          </a:p>
        </p:txBody>
      </p:sp>
    </p:spTree>
    <p:extLst>
      <p:ext uri="{BB962C8B-B14F-4D97-AF65-F5344CB8AC3E}">
        <p14:creationId xmlns:p14="http://schemas.microsoft.com/office/powerpoint/2010/main" val="1641699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49007"/>
          </a:xfrm>
        </p:spPr>
        <p:txBody>
          <a:bodyPr>
            <a:normAutofit fontScale="90000"/>
          </a:bodyPr>
          <a:lstStyle/>
          <a:p>
            <a:pPr algn="ctr"/>
            <a:r>
              <a:rPr lang="en-US" b="1" dirty="0"/>
              <a:t>Why Do I Need Training?</a:t>
            </a:r>
          </a:p>
        </p:txBody>
      </p:sp>
      <p:sp>
        <p:nvSpPr>
          <p:cNvPr id="3" name="Content Placeholder 2"/>
          <p:cNvSpPr>
            <a:spLocks noGrp="1"/>
          </p:cNvSpPr>
          <p:nvPr>
            <p:ph idx="1"/>
          </p:nvPr>
        </p:nvSpPr>
        <p:spPr>
          <a:xfrm>
            <a:off x="152400" y="4952999"/>
            <a:ext cx="8839200" cy="1371601"/>
          </a:xfrm>
        </p:spPr>
        <p:txBody>
          <a:bodyPr>
            <a:noAutofit/>
          </a:bodyPr>
          <a:lstStyle/>
          <a:p>
            <a:pPr marL="160020" indent="0" algn="ctr">
              <a:buNone/>
            </a:pPr>
            <a:r>
              <a:rPr lang="en-US" sz="2200" dirty="0">
                <a:latin typeface="+mn-lt"/>
              </a:rPr>
              <a:t>Combating FWA and Compliance is </a:t>
            </a:r>
            <a:r>
              <a:rPr lang="en-US" sz="2200" b="1" dirty="0">
                <a:latin typeface="+mn-lt"/>
              </a:rPr>
              <a:t>everyone’s</a:t>
            </a:r>
            <a:r>
              <a:rPr lang="en-US" sz="2200" dirty="0">
                <a:latin typeface="+mn-lt"/>
              </a:rPr>
              <a:t> responsibility! As an individual who provides health or administrative services for Medicare enrollees, every action potentially affects Medicare enrollees, the Medicare Program, or the Medicare Trust Fund.</a:t>
            </a:r>
          </a:p>
        </p:txBody>
      </p:sp>
      <p:sp>
        <p:nvSpPr>
          <p:cNvPr id="7" name="Slide Number Placeholder 6"/>
          <p:cNvSpPr>
            <a:spLocks noGrp="1"/>
          </p:cNvSpPr>
          <p:nvPr>
            <p:ph type="sldNum" sz="quarter" idx="12"/>
          </p:nvPr>
        </p:nvSpPr>
        <p:spPr/>
        <p:txBody>
          <a:bodyPr/>
          <a:lstStyle/>
          <a:p>
            <a:fld id="{8B348EF1-6B40-44EE-A3A5-E7C5D3B8C1BE}" type="slidenum">
              <a:rPr lang="en-US" smtClean="0">
                <a:solidFill>
                  <a:schemeClr val="tx1"/>
                </a:solidFill>
                <a:latin typeface="+mj-lt"/>
              </a:rPr>
              <a:pPr/>
              <a:t>2</a:t>
            </a:fld>
            <a:endParaRPr lang="en-US" dirty="0">
              <a:solidFill>
                <a:schemeClr val="tx1"/>
              </a:solidFill>
              <a:latin typeface="+mj-lt"/>
            </a:endParaRPr>
          </a:p>
        </p:txBody>
      </p:sp>
      <p:sp>
        <p:nvSpPr>
          <p:cNvPr id="4" name="Rectangle 3"/>
          <p:cNvSpPr/>
          <p:nvPr/>
        </p:nvSpPr>
        <p:spPr>
          <a:xfrm>
            <a:off x="0" y="1295400"/>
            <a:ext cx="9144000" cy="3477875"/>
          </a:xfrm>
          <a:prstGeom prst="rect">
            <a:avLst/>
          </a:prstGeom>
        </p:spPr>
        <p:txBody>
          <a:bodyPr wrap="square">
            <a:spAutoFit/>
          </a:bodyPr>
          <a:lstStyle/>
          <a:p>
            <a:pPr marL="160020" algn="ctr"/>
            <a:r>
              <a:rPr lang="en-US" sz="2800" dirty="0">
                <a:solidFill>
                  <a:prstClr val="black"/>
                </a:solidFill>
              </a:rPr>
              <a:t>Every year </a:t>
            </a:r>
            <a:r>
              <a:rPr lang="en-US" sz="2800" b="1" i="1" dirty="0">
                <a:solidFill>
                  <a:prstClr val="black"/>
                </a:solidFill>
              </a:rPr>
              <a:t>billions</a:t>
            </a:r>
            <a:r>
              <a:rPr lang="en-US" sz="2800" dirty="0">
                <a:solidFill>
                  <a:prstClr val="black"/>
                </a:solidFill>
              </a:rPr>
              <a:t> of dollars are improperly spent because of Fraud, Waste, and Abuse (FWA). It affects everyone – </a:t>
            </a:r>
            <a:r>
              <a:rPr lang="en-US" sz="3200" b="1" dirty="0">
                <a:solidFill>
                  <a:prstClr val="black"/>
                </a:solidFill>
              </a:rPr>
              <a:t>including you. </a:t>
            </a:r>
            <a:endParaRPr lang="en-US" sz="2800" b="1" dirty="0">
              <a:solidFill>
                <a:prstClr val="black"/>
              </a:solidFill>
            </a:endParaRPr>
          </a:p>
          <a:p>
            <a:pPr marL="160020" algn="ctr"/>
            <a:endParaRPr lang="en-US" b="1" dirty="0">
              <a:solidFill>
                <a:prstClr val="black"/>
              </a:solidFill>
            </a:endParaRPr>
          </a:p>
          <a:p>
            <a:pPr marL="160020" algn="ctr"/>
            <a:r>
              <a:rPr lang="en-US" sz="2800" dirty="0">
                <a:solidFill>
                  <a:prstClr val="black"/>
                </a:solidFill>
              </a:rPr>
              <a:t>This training will help you detect, correct, and prevent FWA. </a:t>
            </a:r>
          </a:p>
          <a:p>
            <a:pPr marL="160020" algn="ctr"/>
            <a:endParaRPr lang="en-US" b="1" dirty="0">
              <a:solidFill>
                <a:prstClr val="black"/>
              </a:solidFill>
            </a:endParaRPr>
          </a:p>
          <a:p>
            <a:pPr marL="160020" algn="ctr"/>
            <a:r>
              <a:rPr lang="en-US" sz="4000" b="1" u="sng" dirty="0">
                <a:solidFill>
                  <a:prstClr val="black"/>
                </a:solidFill>
              </a:rPr>
              <a:t>You</a:t>
            </a:r>
            <a:r>
              <a:rPr lang="en-US" sz="4000" b="1" dirty="0">
                <a:solidFill>
                  <a:prstClr val="black"/>
                </a:solidFill>
              </a:rPr>
              <a:t> </a:t>
            </a:r>
            <a:r>
              <a:rPr lang="en-US" sz="2800" dirty="0">
                <a:solidFill>
                  <a:prstClr val="black"/>
                </a:solidFill>
              </a:rPr>
              <a:t>are part of the solution.</a:t>
            </a:r>
          </a:p>
        </p:txBody>
      </p:sp>
    </p:spTree>
    <p:extLst>
      <p:ext uri="{BB962C8B-B14F-4D97-AF65-F5344CB8AC3E}">
        <p14:creationId xmlns:p14="http://schemas.microsoft.com/office/powerpoint/2010/main" val="2396440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pPr algn="ctr"/>
            <a:r>
              <a:rPr lang="en-US" b="1" dirty="0"/>
              <a:t>Criminal Health Care Fraud</a:t>
            </a:r>
            <a:endParaRPr lang="en-US" dirty="0"/>
          </a:p>
        </p:txBody>
      </p:sp>
      <p:sp>
        <p:nvSpPr>
          <p:cNvPr id="3" name="Content Placeholder 2"/>
          <p:cNvSpPr>
            <a:spLocks noGrp="1"/>
          </p:cNvSpPr>
          <p:nvPr>
            <p:ph idx="1"/>
          </p:nvPr>
        </p:nvSpPr>
        <p:spPr>
          <a:xfrm>
            <a:off x="609600" y="1905000"/>
            <a:ext cx="8077200" cy="3733800"/>
          </a:xfrm>
        </p:spPr>
        <p:txBody>
          <a:bodyPr>
            <a:normAutofit/>
          </a:bodyPr>
          <a:lstStyle/>
          <a:p>
            <a:pPr marL="0" indent="0">
              <a:spcAft>
                <a:spcPts val="600"/>
              </a:spcAft>
              <a:buNone/>
            </a:pPr>
            <a:r>
              <a:rPr lang="en-US" sz="2800" dirty="0"/>
              <a:t>Persons who knowingly make a false claim may be subject to:</a:t>
            </a:r>
          </a:p>
          <a:p>
            <a:pPr marL="731520" indent="-457200">
              <a:buClr>
                <a:schemeClr val="tx1"/>
              </a:buClr>
            </a:pPr>
            <a:r>
              <a:rPr lang="en-US" sz="2800" dirty="0"/>
              <a:t>Criminal fines up to $250,000</a:t>
            </a:r>
          </a:p>
          <a:p>
            <a:pPr marL="731520" indent="-457200">
              <a:buClr>
                <a:schemeClr val="tx1"/>
              </a:buClr>
            </a:pPr>
            <a:r>
              <a:rPr lang="en-US" sz="2800" dirty="0"/>
              <a:t>Imprisonment for up to 20 years</a:t>
            </a:r>
          </a:p>
          <a:p>
            <a:pPr marL="0" indent="0">
              <a:spcBef>
                <a:spcPts val="1200"/>
              </a:spcBef>
              <a:buNone/>
            </a:pPr>
            <a:endParaRPr lang="en-US" sz="2800" dirty="0"/>
          </a:p>
          <a:p>
            <a:pPr marL="0" indent="0" algn="ctr">
              <a:spcBef>
                <a:spcPts val="1200"/>
              </a:spcBef>
              <a:buNone/>
            </a:pPr>
            <a:r>
              <a:rPr lang="en-US" sz="2800" dirty="0"/>
              <a:t>If the violations resulted in death, the individual may be imprisoned for any term of years or for life.</a:t>
            </a:r>
          </a:p>
          <a:p>
            <a:pPr marL="0" indent="0">
              <a:buNone/>
            </a:pPr>
            <a:endParaRPr lang="en-US"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20</a:t>
            </a:fld>
            <a:endParaRPr lang="en-US" dirty="0">
              <a:latin typeface="+mj-lt"/>
            </a:endParaRPr>
          </a:p>
        </p:txBody>
      </p:sp>
    </p:spTree>
    <p:extLst>
      <p:ext uri="{BB962C8B-B14F-4D97-AF65-F5344CB8AC3E}">
        <p14:creationId xmlns:p14="http://schemas.microsoft.com/office/powerpoint/2010/main" val="4195102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488"/>
            <a:ext cx="8229600" cy="819912"/>
          </a:xfrm>
        </p:spPr>
        <p:txBody>
          <a:bodyPr/>
          <a:lstStyle/>
          <a:p>
            <a:pPr algn="ctr"/>
            <a:r>
              <a:rPr lang="en-US" b="1" dirty="0"/>
              <a:t>Anti-Kickback Statute</a:t>
            </a:r>
            <a:endParaRPr lang="en-US" dirty="0"/>
          </a:p>
        </p:txBody>
      </p:sp>
      <p:sp>
        <p:nvSpPr>
          <p:cNvPr id="3" name="Content Placeholder 2"/>
          <p:cNvSpPr>
            <a:spLocks noGrp="1"/>
          </p:cNvSpPr>
          <p:nvPr>
            <p:ph idx="1"/>
          </p:nvPr>
        </p:nvSpPr>
        <p:spPr>
          <a:xfrm>
            <a:off x="152400" y="2209800"/>
            <a:ext cx="8839200" cy="3886200"/>
          </a:xfrm>
        </p:spPr>
        <p:txBody>
          <a:bodyPr>
            <a:noAutofit/>
          </a:bodyPr>
          <a:lstStyle/>
          <a:p>
            <a:pPr marL="0" indent="0" algn="ctr">
              <a:buNone/>
            </a:pPr>
            <a:r>
              <a:rPr lang="en-US" sz="3200" dirty="0"/>
              <a:t>The Anti-Kickback Statute prohibits knowingly and willfully soliciting, receiving, offering, or paying remuneration (including any kickback, bribe, or rebate) for referrals for services that are paid, in whole or in part, under a Federal health care program (including the Medicare Program).</a:t>
            </a:r>
            <a:endParaRPr lang="en-US" sz="2400"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21</a:t>
            </a:fld>
            <a:endParaRPr lang="en-US" dirty="0">
              <a:latin typeface="+mj-lt"/>
            </a:endParaRPr>
          </a:p>
        </p:txBody>
      </p:sp>
    </p:spTree>
    <p:extLst>
      <p:ext uri="{BB962C8B-B14F-4D97-AF65-F5344CB8AC3E}">
        <p14:creationId xmlns:p14="http://schemas.microsoft.com/office/powerpoint/2010/main" val="3627172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70118"/>
          </a:xfrm>
        </p:spPr>
        <p:txBody>
          <a:bodyPr>
            <a:normAutofit fontScale="90000"/>
          </a:bodyPr>
          <a:lstStyle/>
          <a:p>
            <a:pPr algn="ctr"/>
            <a:r>
              <a:rPr lang="en-US" b="1" dirty="0"/>
              <a:t>Anti-Kickback Statute</a:t>
            </a:r>
            <a:r>
              <a:rPr lang="en-US" sz="3200" b="1" dirty="0"/>
              <a:t> </a:t>
            </a:r>
            <a:br>
              <a:rPr lang="en-US" sz="3200" b="1" dirty="0"/>
            </a:br>
            <a:r>
              <a:rPr lang="en-US" sz="3200" b="1" dirty="0"/>
              <a:t>(continued)</a:t>
            </a:r>
            <a:endParaRPr lang="en-US" dirty="0"/>
          </a:p>
        </p:txBody>
      </p:sp>
      <p:sp>
        <p:nvSpPr>
          <p:cNvPr id="3" name="Content Placeholder 2"/>
          <p:cNvSpPr>
            <a:spLocks noGrp="1"/>
          </p:cNvSpPr>
          <p:nvPr>
            <p:ph idx="1"/>
          </p:nvPr>
        </p:nvSpPr>
        <p:spPr>
          <a:xfrm>
            <a:off x="533400" y="2286000"/>
            <a:ext cx="8077200" cy="3048000"/>
          </a:xfrm>
        </p:spPr>
        <p:txBody>
          <a:bodyPr>
            <a:normAutofit/>
          </a:bodyPr>
          <a:lstStyle/>
          <a:p>
            <a:pPr marL="0" indent="0" algn="ctr">
              <a:buNone/>
            </a:pPr>
            <a:r>
              <a:rPr lang="en-US" sz="3200" b="1" dirty="0"/>
              <a:t>Damages and Penalties</a:t>
            </a:r>
          </a:p>
          <a:p>
            <a:pPr marL="0" indent="0">
              <a:spcBef>
                <a:spcPts val="1800"/>
              </a:spcBef>
              <a:buNone/>
            </a:pPr>
            <a:r>
              <a:rPr lang="en-US" sz="2800" dirty="0"/>
              <a:t>Violations are punishable by:</a:t>
            </a:r>
          </a:p>
          <a:p>
            <a:pPr marL="731520" indent="-457200">
              <a:buClr>
                <a:schemeClr val="tx1"/>
              </a:buClr>
            </a:pPr>
            <a:r>
              <a:rPr lang="en-US" sz="2800" dirty="0"/>
              <a:t>A fine of up to $25,000</a:t>
            </a:r>
          </a:p>
          <a:p>
            <a:pPr marL="731520" indent="-457200">
              <a:buClr>
                <a:schemeClr val="tx1"/>
              </a:buClr>
            </a:pPr>
            <a:r>
              <a:rPr lang="en-US" sz="2800" dirty="0"/>
              <a:t>Imprisonment for up to 5 years</a:t>
            </a:r>
            <a:endParaRPr lang="en-US"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22</a:t>
            </a:fld>
            <a:endParaRPr lang="en-US" dirty="0">
              <a:latin typeface="+mj-lt"/>
            </a:endParaRPr>
          </a:p>
        </p:txBody>
      </p:sp>
    </p:spTree>
    <p:extLst>
      <p:ext uri="{BB962C8B-B14F-4D97-AF65-F5344CB8AC3E}">
        <p14:creationId xmlns:p14="http://schemas.microsoft.com/office/powerpoint/2010/main" val="494848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pPr algn="ctr"/>
            <a:r>
              <a:rPr lang="en-US" b="1" dirty="0"/>
              <a:t>Anti-Kickback </a:t>
            </a:r>
            <a:r>
              <a:rPr lang="en-US" dirty="0"/>
              <a:t>Statute </a:t>
            </a:r>
            <a:r>
              <a:rPr lang="en-US" sz="3100" dirty="0"/>
              <a:t>(continued)</a:t>
            </a:r>
            <a:endParaRPr lang="en-US" dirty="0"/>
          </a:p>
        </p:txBody>
      </p:sp>
      <p:sp>
        <p:nvSpPr>
          <p:cNvPr id="3" name="Content Placeholder 2"/>
          <p:cNvSpPr>
            <a:spLocks noGrp="1"/>
          </p:cNvSpPr>
          <p:nvPr>
            <p:ph idx="1"/>
          </p:nvPr>
        </p:nvSpPr>
        <p:spPr>
          <a:xfrm>
            <a:off x="152400" y="1371600"/>
            <a:ext cx="8915400" cy="5486400"/>
          </a:xfrm>
        </p:spPr>
        <p:txBody>
          <a:bodyPr>
            <a:noAutofit/>
          </a:bodyPr>
          <a:lstStyle/>
          <a:p>
            <a:pPr marL="0" indent="0" algn="ctr">
              <a:buNone/>
            </a:pPr>
            <a:r>
              <a:rPr lang="en-US" sz="2800" b="1" dirty="0"/>
              <a:t>EXAMPLE</a:t>
            </a:r>
          </a:p>
          <a:p>
            <a:pPr marL="0" indent="0">
              <a:buNone/>
            </a:pPr>
            <a:r>
              <a:rPr lang="en-US" sz="2400" dirty="0"/>
              <a:t>From 2012 through 2015, a physician operating a Pain Management practice in Rhode Island: </a:t>
            </a:r>
          </a:p>
          <a:p>
            <a:pPr>
              <a:buClr>
                <a:schemeClr val="tx1"/>
              </a:buClr>
            </a:pPr>
            <a:r>
              <a:rPr lang="en-US" sz="2400" dirty="0"/>
              <a:t>Conspired to solicit and receive kickbacks for prescribing a highly addictive version of the opioid Fentanyl </a:t>
            </a:r>
          </a:p>
          <a:p>
            <a:pPr>
              <a:buClr>
                <a:schemeClr val="tx1"/>
              </a:buClr>
            </a:pPr>
            <a:r>
              <a:rPr lang="en-US" sz="2400" dirty="0"/>
              <a:t>Reported patients had breakthrough cancer pain to secure insurance payments </a:t>
            </a:r>
          </a:p>
          <a:p>
            <a:pPr>
              <a:buClr>
                <a:schemeClr val="tx1"/>
              </a:buClr>
            </a:pPr>
            <a:r>
              <a:rPr lang="en-US" sz="2400" dirty="0"/>
              <a:t>Received $188,000 in speaker fee kickbacks from the drug manufacturer </a:t>
            </a:r>
          </a:p>
          <a:p>
            <a:pPr>
              <a:buClr>
                <a:schemeClr val="tx1"/>
              </a:buClr>
            </a:pPr>
            <a:r>
              <a:rPr lang="en-US" sz="2400" dirty="0"/>
              <a:t>Admitted the kickback scheme cost Medicare and other payers more than $750,000  </a:t>
            </a:r>
          </a:p>
          <a:p>
            <a:pPr marL="0" indent="0">
              <a:buNone/>
            </a:pPr>
            <a:r>
              <a:rPr lang="en-US" sz="2400" dirty="0"/>
              <a:t>The physician must pay more than $750,000 restitution and is awaiting sentencing.</a:t>
            </a:r>
          </a:p>
          <a:p>
            <a:endParaRPr lang="en-US" sz="2400"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23</a:t>
            </a:fld>
            <a:endParaRPr lang="en-US" dirty="0">
              <a:latin typeface="+mj-lt"/>
            </a:endParaRPr>
          </a:p>
        </p:txBody>
      </p:sp>
    </p:spTree>
    <p:extLst>
      <p:ext uri="{BB962C8B-B14F-4D97-AF65-F5344CB8AC3E}">
        <p14:creationId xmlns:p14="http://schemas.microsoft.com/office/powerpoint/2010/main" val="4195102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1219200"/>
          </a:xfrm>
        </p:spPr>
        <p:txBody>
          <a:bodyPr>
            <a:noAutofit/>
          </a:bodyPr>
          <a:lstStyle/>
          <a:p>
            <a:pPr algn="ctr"/>
            <a:r>
              <a:rPr lang="en-US" sz="4400" b="1" dirty="0"/>
              <a:t>Stark Statute </a:t>
            </a:r>
            <a:br>
              <a:rPr lang="en-US" sz="4400" b="1" dirty="0"/>
            </a:br>
            <a:r>
              <a:rPr lang="en-US" sz="3600" b="1" dirty="0"/>
              <a:t>(Physician Self-Referral Law)</a:t>
            </a:r>
            <a:br>
              <a:rPr lang="en-US" sz="900" b="1" dirty="0"/>
            </a:br>
            <a:endParaRPr lang="en-US" sz="800" dirty="0"/>
          </a:p>
        </p:txBody>
      </p:sp>
      <p:sp>
        <p:nvSpPr>
          <p:cNvPr id="3" name="Content Placeholder 2"/>
          <p:cNvSpPr>
            <a:spLocks noGrp="1"/>
          </p:cNvSpPr>
          <p:nvPr>
            <p:ph idx="1"/>
          </p:nvPr>
        </p:nvSpPr>
        <p:spPr>
          <a:xfrm>
            <a:off x="228600" y="2209800"/>
            <a:ext cx="8686800" cy="3124200"/>
          </a:xfrm>
        </p:spPr>
        <p:txBody>
          <a:bodyPr>
            <a:noAutofit/>
          </a:bodyPr>
          <a:lstStyle/>
          <a:p>
            <a:pPr marL="0" indent="0">
              <a:buNone/>
            </a:pPr>
            <a:r>
              <a:rPr lang="en-US" sz="2800" dirty="0"/>
              <a:t>The Stark Statute prohibits a physician from making referrals for certain </a:t>
            </a:r>
            <a:r>
              <a:rPr lang="en-US" sz="2800" b="1" i="1" dirty="0"/>
              <a:t>designated health services (DHS) </a:t>
            </a:r>
            <a:r>
              <a:rPr lang="en-US" sz="2800" dirty="0"/>
              <a:t>to an entity when the physician (or a member of his or her family) has:</a:t>
            </a:r>
          </a:p>
          <a:p>
            <a:pPr marL="731520" indent="-457200">
              <a:spcBef>
                <a:spcPts val="1800"/>
              </a:spcBef>
              <a:buClr>
                <a:schemeClr val="tx1"/>
              </a:buClr>
            </a:pPr>
            <a:r>
              <a:rPr lang="en-US" sz="2800" dirty="0"/>
              <a:t>An ownership/investment interest or</a:t>
            </a:r>
          </a:p>
          <a:p>
            <a:pPr marL="731520" indent="-457200">
              <a:buClr>
                <a:schemeClr val="tx1"/>
              </a:buClr>
            </a:pPr>
            <a:r>
              <a:rPr lang="en-US" sz="2800" dirty="0"/>
              <a:t>A compensation arrangement</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24</a:t>
            </a:fld>
            <a:endParaRPr lang="en-US" dirty="0">
              <a:latin typeface="+mj-lt"/>
            </a:endParaRPr>
          </a:p>
        </p:txBody>
      </p:sp>
    </p:spTree>
    <p:extLst>
      <p:ext uri="{BB962C8B-B14F-4D97-AF65-F5344CB8AC3E}">
        <p14:creationId xmlns:p14="http://schemas.microsoft.com/office/powerpoint/2010/main" val="3627172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914400"/>
          </a:xfrm>
        </p:spPr>
        <p:txBody>
          <a:bodyPr tIns="0">
            <a:noAutofit/>
          </a:bodyPr>
          <a:lstStyle/>
          <a:p>
            <a:pPr algn="ctr"/>
            <a:r>
              <a:rPr lang="en-US" sz="4000" b="1" dirty="0"/>
              <a:t>Stark Statute </a:t>
            </a:r>
            <a:br>
              <a:rPr lang="en-US" sz="4000" b="1" dirty="0"/>
            </a:br>
            <a:r>
              <a:rPr lang="en-US" sz="2000" b="1" dirty="0"/>
              <a:t>(Physician Self-Referral Law</a:t>
            </a:r>
            <a:r>
              <a:rPr lang="en-US" sz="2000" dirty="0"/>
              <a:t>) (continued)</a:t>
            </a:r>
            <a:endParaRPr lang="en-US" sz="800" dirty="0"/>
          </a:p>
        </p:txBody>
      </p:sp>
      <p:sp>
        <p:nvSpPr>
          <p:cNvPr id="3" name="Content Placeholder 2"/>
          <p:cNvSpPr>
            <a:spLocks noGrp="1"/>
          </p:cNvSpPr>
          <p:nvPr>
            <p:ph idx="1"/>
          </p:nvPr>
        </p:nvSpPr>
        <p:spPr>
          <a:xfrm>
            <a:off x="304800" y="1752600"/>
            <a:ext cx="8610600" cy="4648200"/>
          </a:xfrm>
        </p:spPr>
        <p:txBody>
          <a:bodyPr>
            <a:noAutofit/>
          </a:bodyPr>
          <a:lstStyle/>
          <a:p>
            <a:pPr marL="0" indent="0">
              <a:spcBef>
                <a:spcPts val="0"/>
              </a:spcBef>
              <a:buNone/>
            </a:pPr>
            <a:r>
              <a:rPr lang="en-US" sz="2800" dirty="0"/>
              <a:t>The DHS categories defined by the Code List are:</a:t>
            </a:r>
          </a:p>
          <a:p>
            <a:pPr marL="708660" lvl="1" indent="-274320">
              <a:spcBef>
                <a:spcPts val="0"/>
              </a:spcBef>
              <a:buClr>
                <a:schemeClr val="tx1"/>
              </a:buClr>
              <a:buFont typeface="Wingdings" panose="05000000000000000000" pitchFamily="2" charset="2"/>
              <a:buChar char="§"/>
            </a:pPr>
            <a:r>
              <a:rPr lang="en-US" dirty="0"/>
              <a:t>Clinical laboratory services</a:t>
            </a:r>
          </a:p>
          <a:p>
            <a:pPr marL="708660" lvl="1" indent="-274320">
              <a:spcBef>
                <a:spcPts val="0"/>
              </a:spcBef>
              <a:buClr>
                <a:schemeClr val="tx1"/>
              </a:buClr>
              <a:buFont typeface="Wingdings" panose="05000000000000000000" pitchFamily="2" charset="2"/>
              <a:buChar char="§"/>
            </a:pPr>
            <a:r>
              <a:rPr lang="en-US" dirty="0"/>
              <a:t>Physical Therapy services, Occupational Therapy services, Outpatient Speech-language pathology services</a:t>
            </a:r>
          </a:p>
          <a:p>
            <a:pPr marL="708660" lvl="1" indent="-274320">
              <a:spcBef>
                <a:spcPts val="0"/>
              </a:spcBef>
              <a:buClr>
                <a:schemeClr val="tx1"/>
              </a:buClr>
              <a:buFont typeface="Wingdings" panose="05000000000000000000" pitchFamily="2" charset="2"/>
              <a:buChar char="§"/>
            </a:pPr>
            <a:r>
              <a:rPr lang="en-US" dirty="0"/>
              <a:t>Radiology services, including MRI’s, Cat Scans and Ultrasounds</a:t>
            </a:r>
          </a:p>
          <a:p>
            <a:pPr marL="708660" lvl="1" indent="-274320">
              <a:spcBef>
                <a:spcPts val="0"/>
              </a:spcBef>
              <a:buClr>
                <a:schemeClr val="tx1"/>
              </a:buClr>
              <a:buFont typeface="Wingdings" panose="05000000000000000000" pitchFamily="2" charset="2"/>
              <a:buChar char="§"/>
            </a:pPr>
            <a:r>
              <a:rPr lang="en-US" dirty="0"/>
              <a:t>Radiation Therapy services and supplies</a:t>
            </a:r>
          </a:p>
          <a:p>
            <a:pPr marL="708660" lvl="1" indent="-274320">
              <a:spcBef>
                <a:spcPts val="0"/>
              </a:spcBef>
              <a:buClr>
                <a:schemeClr val="tx1"/>
              </a:buClr>
              <a:buFont typeface="Wingdings" panose="05000000000000000000" pitchFamily="2" charset="2"/>
              <a:buChar char="§"/>
            </a:pPr>
            <a:r>
              <a:rPr lang="en-US" dirty="0"/>
              <a:t>Durable Medical Equipment and supplies</a:t>
            </a:r>
          </a:p>
          <a:p>
            <a:pPr marL="708660" lvl="1" indent="-274320">
              <a:spcBef>
                <a:spcPts val="0"/>
              </a:spcBef>
              <a:buClr>
                <a:schemeClr val="tx1"/>
              </a:buClr>
              <a:buFont typeface="Wingdings" panose="05000000000000000000" pitchFamily="2" charset="2"/>
              <a:buChar char="§"/>
            </a:pPr>
            <a:r>
              <a:rPr lang="en-US" dirty="0"/>
              <a:t>Parenteral and Enteral nutrients, equipment and supplies</a:t>
            </a:r>
          </a:p>
          <a:p>
            <a:pPr marL="708660" lvl="1" indent="-274320">
              <a:spcBef>
                <a:spcPts val="0"/>
              </a:spcBef>
              <a:buClr>
                <a:schemeClr val="tx1"/>
              </a:buClr>
              <a:buFont typeface="Wingdings" panose="05000000000000000000" pitchFamily="2" charset="2"/>
              <a:buChar char="§"/>
            </a:pPr>
            <a:r>
              <a:rPr lang="en-US" dirty="0"/>
              <a:t>Prosthetics, orthotics, and prosthetic devices and supplies</a:t>
            </a:r>
          </a:p>
          <a:p>
            <a:pPr marL="708660" lvl="1" indent="-274320">
              <a:spcBef>
                <a:spcPts val="0"/>
              </a:spcBef>
              <a:buClrTx/>
              <a:buFont typeface="Wingdings" panose="05000000000000000000" pitchFamily="2" charset="2"/>
              <a:buChar char="§"/>
            </a:pPr>
            <a:r>
              <a:rPr lang="en-US" dirty="0"/>
              <a:t>Home Health services</a:t>
            </a:r>
          </a:p>
          <a:p>
            <a:pPr marL="708660" lvl="1" indent="-274320">
              <a:spcBef>
                <a:spcPts val="0"/>
              </a:spcBef>
              <a:buClr>
                <a:schemeClr val="tx1"/>
              </a:buClr>
              <a:buFont typeface="Wingdings" panose="05000000000000000000" pitchFamily="2" charset="2"/>
              <a:buChar char="§"/>
            </a:pPr>
            <a:r>
              <a:rPr lang="en-US" dirty="0"/>
              <a:t>Outpatient prescription drugs</a:t>
            </a:r>
          </a:p>
          <a:p>
            <a:pPr marL="708660" lvl="1" indent="-274320">
              <a:spcBef>
                <a:spcPts val="0"/>
              </a:spcBef>
              <a:buClr>
                <a:schemeClr val="tx1"/>
              </a:buClr>
              <a:buFont typeface="Wingdings" panose="05000000000000000000" pitchFamily="2" charset="2"/>
              <a:buChar char="§"/>
            </a:pPr>
            <a:r>
              <a:rPr lang="en-US" dirty="0"/>
              <a:t>Inpatient and outpatient hospital services.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25</a:t>
            </a:fld>
            <a:endParaRPr lang="en-US" dirty="0">
              <a:latin typeface="+mj-lt"/>
            </a:endParaRPr>
          </a:p>
        </p:txBody>
      </p:sp>
    </p:spTree>
    <p:extLst>
      <p:ext uri="{BB962C8B-B14F-4D97-AF65-F5344CB8AC3E}">
        <p14:creationId xmlns:p14="http://schemas.microsoft.com/office/powerpoint/2010/main" val="1118605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592320"/>
            <a:ext cx="8839200" cy="1808480"/>
          </a:xfrm>
          <a:prstGeom prst="rect">
            <a:avLst/>
          </a:prstGeom>
          <a:ln w="28575">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tIns="0" rtlCol="0" anchor="ctr"/>
          <a:lstStyle/>
          <a:p>
            <a:r>
              <a:rPr lang="en-US" sz="2000" b="1" dirty="0">
                <a:latin typeface="+mj-lt"/>
              </a:rPr>
              <a:t>EXAMPLE:</a:t>
            </a:r>
          </a:p>
          <a:p>
            <a:r>
              <a:rPr lang="en-US" sz="2400" dirty="0">
                <a:solidFill>
                  <a:schemeClr val="tx1"/>
                </a:solidFill>
                <a:latin typeface="+mj-lt"/>
              </a:rPr>
              <a:t>A California hospital was ordered to pay more than $3.2 million to settle Stark Law violations for maintaining 97 financial relationships with physicians and physician groups outside the fair market value standards or that were improperly documented as exceptions.</a:t>
            </a:r>
          </a:p>
        </p:txBody>
      </p:sp>
      <p:sp>
        <p:nvSpPr>
          <p:cNvPr id="2" name="Title 1"/>
          <p:cNvSpPr>
            <a:spLocks noGrp="1"/>
          </p:cNvSpPr>
          <p:nvPr>
            <p:ph type="title"/>
          </p:nvPr>
        </p:nvSpPr>
        <p:spPr>
          <a:xfrm>
            <a:off x="152400" y="609600"/>
            <a:ext cx="8839200" cy="1219200"/>
          </a:xfrm>
        </p:spPr>
        <p:txBody>
          <a:bodyPr>
            <a:noAutofit/>
          </a:bodyPr>
          <a:lstStyle/>
          <a:p>
            <a:pPr algn="ctr"/>
            <a:r>
              <a:rPr lang="en-US" sz="4000" b="1" dirty="0"/>
              <a:t>Stark Statute </a:t>
            </a:r>
            <a:br>
              <a:rPr lang="en-US" sz="4000" b="1" dirty="0"/>
            </a:br>
            <a:r>
              <a:rPr lang="en-US" sz="2200" b="1" dirty="0"/>
              <a:t>(Physician Self-Referral law) </a:t>
            </a:r>
            <a:r>
              <a:rPr lang="en-US" sz="2200" dirty="0"/>
              <a:t>(continued)</a:t>
            </a:r>
            <a:br>
              <a:rPr lang="en-US" sz="2200" dirty="0"/>
            </a:br>
            <a:endParaRPr lang="en-US" sz="2200" dirty="0"/>
          </a:p>
        </p:txBody>
      </p:sp>
      <p:sp>
        <p:nvSpPr>
          <p:cNvPr id="3" name="Content Placeholder 2"/>
          <p:cNvSpPr>
            <a:spLocks noGrp="1"/>
          </p:cNvSpPr>
          <p:nvPr>
            <p:ph idx="1"/>
          </p:nvPr>
        </p:nvSpPr>
        <p:spPr>
          <a:xfrm>
            <a:off x="152400" y="1676400"/>
            <a:ext cx="8839200" cy="2590800"/>
          </a:xfrm>
        </p:spPr>
        <p:txBody>
          <a:bodyPr>
            <a:noAutofit/>
          </a:bodyPr>
          <a:lstStyle/>
          <a:p>
            <a:pPr marL="0" indent="0">
              <a:buNone/>
            </a:pPr>
            <a:r>
              <a:rPr lang="en-US" b="1" dirty="0"/>
              <a:t>Damages and Penalties</a:t>
            </a:r>
          </a:p>
          <a:p>
            <a:pPr marL="182880" indent="0">
              <a:spcBef>
                <a:spcPts val="1200"/>
              </a:spcBef>
              <a:buClr>
                <a:schemeClr val="tx1"/>
              </a:buClr>
              <a:buNone/>
            </a:pPr>
            <a:r>
              <a:rPr lang="en-US" dirty="0"/>
              <a:t>Medicare claims tainted by an arrangement that does not comply with the Stark Statute are not payable.  A penalty of around</a:t>
            </a:r>
            <a:r>
              <a:rPr lang="en-US" b="1" dirty="0"/>
              <a:t> $24,250 </a:t>
            </a:r>
            <a:r>
              <a:rPr lang="en-US" dirty="0"/>
              <a:t>can be imposed for each service provided.  There may also be around a </a:t>
            </a:r>
            <a:r>
              <a:rPr lang="en-US" b="1" dirty="0"/>
              <a:t>$161,000 </a:t>
            </a:r>
            <a:r>
              <a:rPr lang="en-US" dirty="0"/>
              <a:t>fine for entering into an unlawful arrangement or scheme.</a:t>
            </a:r>
          </a:p>
        </p:txBody>
      </p:sp>
      <p:sp>
        <p:nvSpPr>
          <p:cNvPr id="6" name="Slide Number Placeholder 5"/>
          <p:cNvSpPr>
            <a:spLocks noGrp="1"/>
          </p:cNvSpPr>
          <p:nvPr>
            <p:ph type="sldNum" sz="quarter" idx="12"/>
          </p:nvPr>
        </p:nvSpPr>
        <p:spPr/>
        <p:txBody>
          <a:bodyPr/>
          <a:lstStyle/>
          <a:p>
            <a:fld id="{8B348EF1-6B40-44EE-A3A5-E7C5D3B8C1BE}" type="slidenum">
              <a:rPr lang="en-US" smtClean="0">
                <a:latin typeface="+mj-lt"/>
              </a:rPr>
              <a:t>26</a:t>
            </a:fld>
            <a:endParaRPr lang="en-US" dirty="0">
              <a:latin typeface="+mj-lt"/>
            </a:endParaRPr>
          </a:p>
        </p:txBody>
      </p:sp>
    </p:spTree>
    <p:extLst>
      <p:ext uri="{BB962C8B-B14F-4D97-AF65-F5344CB8AC3E}">
        <p14:creationId xmlns:p14="http://schemas.microsoft.com/office/powerpoint/2010/main" val="3964992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a:noFill/>
          <a:ln>
            <a:noFill/>
          </a:ln>
        </p:spPr>
        <p:txBody>
          <a:bodyPr tIns="0">
            <a:normAutofit fontScale="90000"/>
          </a:bodyPr>
          <a:lstStyle/>
          <a:p>
            <a:pPr algn="ctr"/>
            <a:r>
              <a:rPr lang="en-US" b="1" dirty="0"/>
              <a:t>Civil Monetary Penalties (CMP) Law</a:t>
            </a:r>
            <a:endParaRPr lang="en-US" dirty="0"/>
          </a:p>
        </p:txBody>
      </p:sp>
      <p:sp>
        <p:nvSpPr>
          <p:cNvPr id="3" name="Content Placeholder 2"/>
          <p:cNvSpPr>
            <a:spLocks noGrp="1"/>
          </p:cNvSpPr>
          <p:nvPr>
            <p:ph idx="1"/>
          </p:nvPr>
        </p:nvSpPr>
        <p:spPr>
          <a:xfrm>
            <a:off x="152400" y="1447800"/>
            <a:ext cx="8839200" cy="5017477"/>
          </a:xfrm>
        </p:spPr>
        <p:txBody>
          <a:bodyPr>
            <a:noAutofit/>
          </a:bodyPr>
          <a:lstStyle/>
          <a:p>
            <a:pPr marL="0" indent="0">
              <a:spcAft>
                <a:spcPts val="1200"/>
              </a:spcAft>
              <a:buNone/>
            </a:pPr>
            <a:r>
              <a:rPr lang="en-US" sz="2800" dirty="0"/>
              <a:t>The Office of Inspector General (OIG) may impose Civil penalties for several reasons, including:</a:t>
            </a:r>
          </a:p>
          <a:p>
            <a:pPr marL="731520">
              <a:buClr>
                <a:schemeClr val="tx1"/>
              </a:buClr>
            </a:pPr>
            <a:r>
              <a:rPr lang="en-US" sz="2800" dirty="0"/>
              <a:t>Arranging for services or items from an excluded individual or entity</a:t>
            </a:r>
          </a:p>
          <a:p>
            <a:pPr marL="731520">
              <a:buClrTx/>
            </a:pPr>
            <a:r>
              <a:rPr lang="en-US" sz="2800" dirty="0"/>
              <a:t>Providing services or items while excluded</a:t>
            </a:r>
          </a:p>
          <a:p>
            <a:pPr marL="731520">
              <a:buClr>
                <a:schemeClr val="tx1"/>
              </a:buClr>
            </a:pPr>
            <a:r>
              <a:rPr lang="en-US" sz="2800" dirty="0"/>
              <a:t>Failing to grant OIG timely access to records</a:t>
            </a:r>
          </a:p>
          <a:p>
            <a:pPr marL="731520">
              <a:buClr>
                <a:schemeClr val="tx1"/>
              </a:buClr>
            </a:pPr>
            <a:r>
              <a:rPr lang="en-US" sz="2800" dirty="0"/>
              <a:t>Knowing of and failing to report and return an overpayment</a:t>
            </a:r>
          </a:p>
          <a:p>
            <a:pPr marL="731520">
              <a:buClr>
                <a:schemeClr val="tx1"/>
              </a:buClr>
            </a:pPr>
            <a:r>
              <a:rPr lang="en-US" sz="2800" dirty="0"/>
              <a:t>Making false claims</a:t>
            </a:r>
          </a:p>
          <a:p>
            <a:pPr marL="731520">
              <a:buClr>
                <a:schemeClr val="tx1"/>
              </a:buClr>
            </a:pPr>
            <a:r>
              <a:rPr lang="en-US" sz="2800" dirty="0"/>
              <a:t>Paying to influence referrals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27</a:t>
            </a:fld>
            <a:endParaRPr lang="en-US" dirty="0">
              <a:latin typeface="+mj-lt"/>
            </a:endParaRPr>
          </a:p>
        </p:txBody>
      </p:sp>
    </p:spTree>
    <p:extLst>
      <p:ext uri="{BB962C8B-B14F-4D97-AF65-F5344CB8AC3E}">
        <p14:creationId xmlns:p14="http://schemas.microsoft.com/office/powerpoint/2010/main" val="3628156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9144000" cy="1143000"/>
          </a:xfrm>
          <a:noFill/>
          <a:ln>
            <a:noFill/>
          </a:ln>
        </p:spPr>
        <p:txBody>
          <a:bodyPr>
            <a:normAutofit fontScale="90000"/>
          </a:bodyPr>
          <a:lstStyle/>
          <a:p>
            <a:r>
              <a:rPr lang="en-US" b="1" dirty="0"/>
              <a:t>Civil Monetary Penalties (CMP) Law </a:t>
            </a:r>
            <a:r>
              <a:rPr lang="en-US" sz="3100" b="1" dirty="0"/>
              <a:t>(continued)</a:t>
            </a:r>
            <a:br>
              <a:rPr lang="en-US" sz="900" b="1" dirty="0"/>
            </a:br>
            <a:endParaRPr lang="en-US" sz="900" b="1" dirty="0"/>
          </a:p>
        </p:txBody>
      </p:sp>
      <p:sp>
        <p:nvSpPr>
          <p:cNvPr id="3" name="Content Placeholder 2"/>
          <p:cNvSpPr>
            <a:spLocks noGrp="1"/>
          </p:cNvSpPr>
          <p:nvPr>
            <p:ph sz="half" idx="1"/>
          </p:nvPr>
        </p:nvSpPr>
        <p:spPr>
          <a:xfrm>
            <a:off x="401053" y="4589796"/>
            <a:ext cx="8534400" cy="1981200"/>
          </a:xfrm>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2200" b="1" dirty="0">
                <a:cs typeface="Arial" panose="020B0604020202020204" pitchFamily="34" charset="0"/>
              </a:rPr>
              <a:t>EXAMPLE:</a:t>
            </a:r>
          </a:p>
          <a:p>
            <a:pPr marL="0" indent="0">
              <a:buNone/>
            </a:pPr>
            <a:r>
              <a:rPr lang="en-US" sz="2400" dirty="0">
                <a:cs typeface="Arial" panose="020B0604020202020204" pitchFamily="34" charset="0"/>
              </a:rPr>
              <a:t>A California pharmacy and its owner agreed to pay over $1.3 million to settle allegations they submitted unsubstantiated claims to Medicare Part D for brand name prescription drugs the pharmacy could not have dispensed based on inventory records.</a:t>
            </a:r>
          </a:p>
        </p:txBody>
      </p:sp>
      <p:sp>
        <p:nvSpPr>
          <p:cNvPr id="4" name="Content Placeholder 3"/>
          <p:cNvSpPr>
            <a:spLocks noGrp="1"/>
          </p:cNvSpPr>
          <p:nvPr>
            <p:ph sz="half" idx="2"/>
          </p:nvPr>
        </p:nvSpPr>
        <p:spPr>
          <a:xfrm>
            <a:off x="381000" y="1748589"/>
            <a:ext cx="8610600" cy="2819400"/>
          </a:xfrm>
        </p:spPr>
        <p:txBody>
          <a:bodyPr>
            <a:normAutofit lnSpcReduction="10000"/>
          </a:bodyPr>
          <a:lstStyle/>
          <a:p>
            <a:pPr marL="0" indent="0">
              <a:buNone/>
            </a:pPr>
            <a:r>
              <a:rPr lang="en-US" sz="3200" b="1" dirty="0"/>
              <a:t>Damages and Penalties</a:t>
            </a:r>
            <a:endParaRPr lang="en-US" sz="3200" dirty="0"/>
          </a:p>
          <a:p>
            <a:pPr marL="0" indent="0">
              <a:buNone/>
            </a:pPr>
            <a:r>
              <a:rPr lang="en-US" dirty="0"/>
              <a:t>The penalties can be around </a:t>
            </a:r>
            <a:r>
              <a:rPr lang="en-US" b="1" dirty="0"/>
              <a:t>$15,000 </a:t>
            </a:r>
            <a:r>
              <a:rPr lang="en-US" dirty="0"/>
              <a:t>to </a:t>
            </a:r>
            <a:r>
              <a:rPr lang="en-US" b="1" dirty="0"/>
              <a:t>$70,000 </a:t>
            </a:r>
            <a:r>
              <a:rPr lang="en-US" dirty="0"/>
              <a:t>depending on the specific violation. Violators are also subject to three times the amount:</a:t>
            </a:r>
          </a:p>
          <a:p>
            <a:pPr indent="-182880">
              <a:spcBef>
                <a:spcPts val="1200"/>
              </a:spcBef>
              <a:buClr>
                <a:schemeClr val="tx1"/>
              </a:buClr>
            </a:pPr>
            <a:r>
              <a:rPr lang="en-US" dirty="0"/>
              <a:t>Claimed for each service or item or</a:t>
            </a:r>
          </a:p>
          <a:p>
            <a:pPr indent="-182880">
              <a:spcBef>
                <a:spcPts val="1200"/>
              </a:spcBef>
              <a:buClr>
                <a:schemeClr val="tx1"/>
              </a:buClr>
            </a:pPr>
            <a:r>
              <a:rPr lang="en-US" dirty="0"/>
              <a:t>Of remunerations offered, paid, solicited or received</a:t>
            </a:r>
          </a:p>
        </p:txBody>
      </p:sp>
      <p:sp>
        <p:nvSpPr>
          <p:cNvPr id="5" name="Slide Number Placeholder 4"/>
          <p:cNvSpPr>
            <a:spLocks noGrp="1"/>
          </p:cNvSpPr>
          <p:nvPr>
            <p:ph type="sldNum" sz="quarter" idx="12"/>
          </p:nvPr>
        </p:nvSpPr>
        <p:spPr>
          <a:xfrm>
            <a:off x="8077200" y="6400800"/>
            <a:ext cx="762000" cy="365125"/>
          </a:xfrm>
        </p:spPr>
        <p:txBody>
          <a:bodyPr/>
          <a:lstStyle/>
          <a:p>
            <a:fld id="{8B348EF1-6B40-44EE-A3A5-E7C5D3B8C1BE}" type="slidenum">
              <a:rPr lang="en-US" smtClean="0">
                <a:latin typeface="+mj-lt"/>
              </a:rPr>
              <a:t>28</a:t>
            </a:fld>
            <a:endParaRPr lang="en-US" dirty="0">
              <a:latin typeface="+mj-lt"/>
            </a:endParaRPr>
          </a:p>
        </p:txBody>
      </p:sp>
    </p:spTree>
    <p:extLst>
      <p:ext uri="{BB962C8B-B14F-4D97-AF65-F5344CB8AC3E}">
        <p14:creationId xmlns:p14="http://schemas.microsoft.com/office/powerpoint/2010/main" val="119146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22"/>
            <a:ext cx="9144000" cy="978878"/>
          </a:xfrm>
          <a:noFill/>
          <a:ln>
            <a:noFill/>
          </a:ln>
        </p:spPr>
        <p:txBody>
          <a:bodyPr>
            <a:normAutofit/>
          </a:bodyPr>
          <a:lstStyle/>
          <a:p>
            <a:pPr algn="ctr"/>
            <a:r>
              <a:rPr lang="en-US" b="1" dirty="0"/>
              <a:t>Exclusion</a:t>
            </a:r>
            <a:endParaRPr lang="en-US" dirty="0"/>
          </a:p>
        </p:txBody>
      </p:sp>
      <p:sp>
        <p:nvSpPr>
          <p:cNvPr id="6" name="Text Placeholder 5"/>
          <p:cNvSpPr>
            <a:spLocks noGrp="1"/>
          </p:cNvSpPr>
          <p:nvPr>
            <p:ph type="body" idx="1"/>
          </p:nvPr>
        </p:nvSpPr>
        <p:spPr>
          <a:xfrm>
            <a:off x="152400" y="1143000"/>
            <a:ext cx="4344988" cy="762000"/>
          </a:xfrm>
          <a:ln>
            <a:solidFill>
              <a:schemeClr val="accent4"/>
            </a:solidFill>
          </a:ln>
        </p:spPr>
        <p:style>
          <a:lnRef idx="2">
            <a:schemeClr val="accent5"/>
          </a:lnRef>
          <a:fillRef idx="1">
            <a:schemeClr val="lt1"/>
          </a:fillRef>
          <a:effectRef idx="0">
            <a:schemeClr val="accent5"/>
          </a:effectRef>
          <a:fontRef idx="minor">
            <a:schemeClr val="dk1"/>
          </a:fontRef>
        </p:style>
        <p:txBody>
          <a:bodyPr/>
          <a:lstStyle/>
          <a:p>
            <a:pPr algn="ctr"/>
            <a:r>
              <a:rPr lang="en-US" sz="2600" dirty="0"/>
              <a:t>Office of Inspector General (OIG)</a:t>
            </a:r>
          </a:p>
        </p:txBody>
      </p:sp>
      <p:sp>
        <p:nvSpPr>
          <p:cNvPr id="7" name="Text Placeholder 6"/>
          <p:cNvSpPr>
            <a:spLocks noGrp="1"/>
          </p:cNvSpPr>
          <p:nvPr>
            <p:ph type="body" sz="half" idx="3"/>
          </p:nvPr>
        </p:nvSpPr>
        <p:spPr>
          <a:xfrm>
            <a:off x="4645025" y="1143000"/>
            <a:ext cx="4346575" cy="762000"/>
          </a:xfrm>
          <a:ln>
            <a:solidFill>
              <a:schemeClr val="accent4"/>
            </a:solidFill>
          </a:ln>
        </p:spPr>
        <p:style>
          <a:lnRef idx="2">
            <a:schemeClr val="accent5"/>
          </a:lnRef>
          <a:fillRef idx="1">
            <a:schemeClr val="lt1"/>
          </a:fillRef>
          <a:effectRef idx="0">
            <a:schemeClr val="accent5"/>
          </a:effectRef>
          <a:fontRef idx="minor">
            <a:schemeClr val="dk1"/>
          </a:fontRef>
        </p:style>
        <p:txBody>
          <a:bodyPr>
            <a:noAutofit/>
          </a:bodyPr>
          <a:lstStyle/>
          <a:p>
            <a:pPr algn="ctr"/>
            <a:r>
              <a:rPr lang="en-US" sz="2600" dirty="0"/>
              <a:t>General Services Administration (GSA)</a:t>
            </a:r>
          </a:p>
        </p:txBody>
      </p:sp>
      <p:sp>
        <p:nvSpPr>
          <p:cNvPr id="3" name="Content Placeholder 2"/>
          <p:cNvSpPr>
            <a:spLocks noGrp="1"/>
          </p:cNvSpPr>
          <p:nvPr>
            <p:ph sz="quarter" idx="2"/>
          </p:nvPr>
        </p:nvSpPr>
        <p:spPr>
          <a:xfrm>
            <a:off x="152400" y="2057400"/>
            <a:ext cx="4344988" cy="4648200"/>
          </a:xfrm>
          <a:ln>
            <a:solidFill>
              <a:schemeClr val="tx2"/>
            </a:solidFill>
          </a:ln>
        </p:spPr>
        <p:style>
          <a:lnRef idx="2">
            <a:schemeClr val="accent2"/>
          </a:lnRef>
          <a:fillRef idx="1">
            <a:schemeClr val="lt1"/>
          </a:fillRef>
          <a:effectRef idx="0">
            <a:schemeClr val="accent2"/>
          </a:effectRef>
          <a:fontRef idx="minor">
            <a:schemeClr val="dk1"/>
          </a:fontRef>
        </p:style>
        <p:txBody>
          <a:bodyPr tIns="91440">
            <a:noAutofit/>
          </a:bodyPr>
          <a:lstStyle/>
          <a:p>
            <a:pPr marL="0" indent="0">
              <a:buNone/>
            </a:pPr>
            <a:r>
              <a:rPr lang="en-US" sz="2400" dirty="0"/>
              <a:t>No Federal health care program payment may be made for any item or service furnished, ordered, or prescribed by an individual or entity excluded by the OIG.  The OIG has authority to exclude individuals and entities from federally funded health care programs and maintains the List of Excluded Individuals and Entities (LEIE).</a:t>
            </a:r>
            <a:r>
              <a:rPr lang="en-US" dirty="0"/>
              <a:t> </a:t>
            </a:r>
          </a:p>
          <a:p>
            <a:pPr marL="0" indent="0">
              <a:buNone/>
            </a:pPr>
            <a:endParaRPr lang="en-US" sz="800" dirty="0"/>
          </a:p>
          <a:p>
            <a:pPr marL="0" indent="0">
              <a:buNone/>
            </a:pPr>
            <a:r>
              <a:rPr lang="en-US" sz="1600" dirty="0"/>
              <a:t>Access the LEIE at </a:t>
            </a:r>
            <a:r>
              <a:rPr lang="en-US" sz="1600" dirty="0">
                <a:hlinkClick r:id="rId3" tooltip="Opens a New Window to the LEIE"/>
              </a:rPr>
              <a:t>https://exclusions.oig.hhs.gov</a:t>
            </a:r>
            <a:r>
              <a:rPr lang="en-US" sz="1600" dirty="0"/>
              <a:t> </a:t>
            </a:r>
          </a:p>
        </p:txBody>
      </p:sp>
      <p:sp>
        <p:nvSpPr>
          <p:cNvPr id="8" name="Content Placeholder 7"/>
          <p:cNvSpPr>
            <a:spLocks noGrp="1"/>
          </p:cNvSpPr>
          <p:nvPr>
            <p:ph sz="quarter" idx="4"/>
          </p:nvPr>
        </p:nvSpPr>
        <p:spPr>
          <a:xfrm>
            <a:off x="4645025" y="2057400"/>
            <a:ext cx="4346575" cy="4648200"/>
          </a:xfrm>
          <a:ln>
            <a:solidFill>
              <a:schemeClr val="tx2"/>
            </a:solidFill>
          </a:ln>
        </p:spPr>
        <p:style>
          <a:lnRef idx="2">
            <a:schemeClr val="accent2"/>
          </a:lnRef>
          <a:fillRef idx="1">
            <a:schemeClr val="lt1"/>
          </a:fillRef>
          <a:effectRef idx="0">
            <a:schemeClr val="accent2"/>
          </a:effectRef>
          <a:fontRef idx="minor">
            <a:schemeClr val="dk1"/>
          </a:fontRef>
        </p:style>
        <p:txBody>
          <a:bodyPr tIns="91440">
            <a:normAutofit/>
          </a:bodyPr>
          <a:lstStyle/>
          <a:p>
            <a:pPr marL="0" indent="0">
              <a:buNone/>
            </a:pPr>
            <a:r>
              <a:rPr lang="en-US" sz="2400" dirty="0"/>
              <a:t>The U.S. General Services Administration (GSA) administers the Excluded Parties List System (EPLS), which contains debarment actions taken by various Federal agencies, including the OIG. </a:t>
            </a:r>
          </a:p>
          <a:p>
            <a:pPr marL="0" indent="0">
              <a:buNone/>
            </a:pPr>
            <a:endParaRPr lang="en-US" sz="2000" dirty="0"/>
          </a:p>
          <a:p>
            <a:pPr marL="0" indent="0">
              <a:buNone/>
            </a:pPr>
            <a:endParaRPr lang="en-US" sz="20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Access the EPLS at </a:t>
            </a:r>
            <a:r>
              <a:rPr lang="en-US" sz="1600" dirty="0">
                <a:solidFill>
                  <a:srgbClr val="0000FF"/>
                </a:solidFill>
                <a:hlinkClick r:id="rId4" tooltip="Opens a New Window to the EPLS on SAM"/>
              </a:rPr>
              <a:t>https://www.sam.gov</a:t>
            </a:r>
            <a:endParaRPr lang="en-US" sz="1600" dirty="0">
              <a:solidFill>
                <a:srgbClr val="0000FF"/>
              </a:solidFill>
            </a:endParaRPr>
          </a:p>
        </p:txBody>
      </p:sp>
      <p:sp>
        <p:nvSpPr>
          <p:cNvPr id="4" name="Slide Number Placeholder 3"/>
          <p:cNvSpPr>
            <a:spLocks noGrp="1"/>
          </p:cNvSpPr>
          <p:nvPr>
            <p:ph type="sldNum" sz="quarter" idx="12"/>
          </p:nvPr>
        </p:nvSpPr>
        <p:spPr>
          <a:xfrm>
            <a:off x="8077200" y="6248400"/>
            <a:ext cx="762000" cy="365125"/>
          </a:xfrm>
        </p:spPr>
        <p:txBody>
          <a:bodyPr/>
          <a:lstStyle/>
          <a:p>
            <a:fld id="{8B348EF1-6B40-44EE-A3A5-E7C5D3B8C1BE}" type="slidenum">
              <a:rPr lang="en-US" smtClean="0">
                <a:latin typeface="+mj-lt"/>
              </a:rPr>
              <a:t>29</a:t>
            </a:fld>
            <a:endParaRPr lang="en-US" dirty="0">
              <a:latin typeface="+mj-lt"/>
            </a:endParaRPr>
          </a:p>
        </p:txBody>
      </p:sp>
    </p:spTree>
    <p:extLst>
      <p:ext uri="{BB962C8B-B14F-4D97-AF65-F5344CB8AC3E}">
        <p14:creationId xmlns:p14="http://schemas.microsoft.com/office/powerpoint/2010/main" val="183364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72312"/>
            <a:ext cx="8686800" cy="551688"/>
          </a:xfrm>
        </p:spPr>
        <p:txBody>
          <a:bodyPr>
            <a:noAutofit/>
          </a:bodyPr>
          <a:lstStyle/>
          <a:p>
            <a:pPr algn="ctr"/>
            <a:r>
              <a:rPr lang="en-US" sz="4000" dirty="0"/>
              <a:t>Training Requirements For: </a:t>
            </a:r>
          </a:p>
        </p:txBody>
      </p:sp>
      <p:sp>
        <p:nvSpPr>
          <p:cNvPr id="3" name="Content Placeholder 2"/>
          <p:cNvSpPr>
            <a:spLocks noGrp="1"/>
          </p:cNvSpPr>
          <p:nvPr>
            <p:ph idx="1"/>
          </p:nvPr>
        </p:nvSpPr>
        <p:spPr>
          <a:xfrm>
            <a:off x="228600" y="3578391"/>
            <a:ext cx="8763000" cy="2286000"/>
          </a:xfrm>
        </p:spPr>
        <p:txBody>
          <a:bodyPr>
            <a:normAutofit fontScale="92500"/>
          </a:bodyPr>
          <a:lstStyle/>
          <a:p>
            <a:pPr marL="0" indent="0" algn="ctr">
              <a:buNone/>
            </a:pPr>
            <a:r>
              <a:rPr lang="en-US" dirty="0"/>
              <a:t>Certain training requirements apply to people involved in Medicare Parts C and D.  All employees of Medicare Advantage Organizations (MAOs) and Prescription Drug Plans (PDPs) (collectively referred to in this course as “Sponsors”) as well as FDRs employees who are involved in the administration or delivery of Part C or Part D benefits must receive training for preventing, detecting, and correcting FWA. </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8" name="Rectangle 7"/>
          <p:cNvSpPr/>
          <p:nvPr/>
        </p:nvSpPr>
        <p:spPr>
          <a:xfrm>
            <a:off x="762000" y="1858698"/>
            <a:ext cx="7620000" cy="1384995"/>
          </a:xfrm>
          <a:prstGeom prst="rect">
            <a:avLst/>
          </a:prstGeom>
        </p:spPr>
        <p:txBody>
          <a:bodyPr wrap="square">
            <a:spAutoFit/>
          </a:bodyPr>
          <a:lstStyle/>
          <a:p>
            <a:pPr algn="ctr"/>
            <a:r>
              <a:rPr lang="en-US" sz="2800" b="1" dirty="0">
                <a:solidFill>
                  <a:schemeClr val="bg2">
                    <a:lumMod val="50000"/>
                  </a:schemeClr>
                </a:solidFill>
                <a:effectLst>
                  <a:outerShdw blurRad="38100" dist="38100" dir="2700000" algn="tl">
                    <a:srgbClr val="000000">
                      <a:alpha val="43137"/>
                    </a:srgbClr>
                  </a:outerShdw>
                </a:effectLst>
                <a:latin typeface="Calibri"/>
                <a:ea typeface="+mj-ea"/>
                <a:cs typeface="+mj-cs"/>
              </a:rPr>
              <a:t>Plan Employees, Governing Body Members, and First –Tier, Downstream or Related Entity (FDR) Employees</a:t>
            </a:r>
            <a:endParaRPr lang="en-US" dirty="0">
              <a:solidFill>
                <a:schemeClr val="bg2">
                  <a:lumMod val="50000"/>
                </a:schemeClr>
              </a:solidFill>
            </a:endParaRPr>
          </a:p>
        </p:txBody>
      </p:sp>
    </p:spTree>
    <p:extLst>
      <p:ext uri="{BB962C8B-B14F-4D97-AF65-F5344CB8AC3E}">
        <p14:creationId xmlns:p14="http://schemas.microsoft.com/office/powerpoint/2010/main" val="3813839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48512"/>
          </a:xfrm>
        </p:spPr>
        <p:txBody>
          <a:bodyPr>
            <a:normAutofit/>
          </a:bodyPr>
          <a:lstStyle/>
          <a:p>
            <a:pPr algn="ctr"/>
            <a:r>
              <a:rPr lang="en-US" b="1" dirty="0"/>
              <a:t>Exclusion </a:t>
            </a:r>
            <a:r>
              <a:rPr lang="en-US" sz="3200" dirty="0"/>
              <a:t>(continued)</a:t>
            </a:r>
            <a:br>
              <a:rPr lang="en-US" sz="800" dirty="0"/>
            </a:br>
            <a:endParaRPr lang="en-US" sz="800" dirty="0"/>
          </a:p>
        </p:txBody>
      </p:sp>
      <p:sp>
        <p:nvSpPr>
          <p:cNvPr id="3" name="Content Placeholder 2"/>
          <p:cNvSpPr>
            <a:spLocks noGrp="1"/>
          </p:cNvSpPr>
          <p:nvPr>
            <p:ph idx="1"/>
          </p:nvPr>
        </p:nvSpPr>
        <p:spPr>
          <a:xfrm>
            <a:off x="304800" y="1676400"/>
            <a:ext cx="8534400" cy="457200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3000" b="1" dirty="0">
                <a:solidFill>
                  <a:schemeClr val="tx1"/>
                </a:solidFill>
              </a:rPr>
              <a:t>EXAMPLE</a:t>
            </a:r>
          </a:p>
          <a:p>
            <a:pPr marL="0" indent="0">
              <a:buNone/>
            </a:pPr>
            <a:r>
              <a:rPr lang="en-US" sz="2800" dirty="0">
                <a:solidFill>
                  <a:schemeClr val="tx1"/>
                </a:solidFill>
              </a:rPr>
              <a:t>A pharmaceutical company pleaded guilty to two felony counts of criminal fraud related to failure to file required reports with the U.S. Food and Drug Administration concerning oversized morphine sulfate tablets. The pharmaceutical firm executive was excluded based on the company’s guilty plea. At the time the unconvicted executive was excluded, there was evidence he was involved in misconduct leading to the company’s conviction.</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30</a:t>
            </a:fld>
            <a:endParaRPr lang="en-US" dirty="0">
              <a:latin typeface="+mj-lt"/>
            </a:endParaRPr>
          </a:p>
        </p:txBody>
      </p:sp>
    </p:spTree>
    <p:extLst>
      <p:ext uri="{BB962C8B-B14F-4D97-AF65-F5344CB8AC3E}">
        <p14:creationId xmlns:p14="http://schemas.microsoft.com/office/powerpoint/2010/main" val="164052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noAutofit/>
          </a:bodyPr>
          <a:lstStyle/>
          <a:p>
            <a:pPr algn="ctr"/>
            <a:r>
              <a:rPr lang="en-US" sz="3600" b="1" dirty="0"/>
              <a:t>Health Insurance Portability and Accountability Act (HIPAA)</a:t>
            </a:r>
            <a:endParaRPr lang="en-US" sz="3600" dirty="0"/>
          </a:p>
        </p:txBody>
      </p:sp>
      <p:sp>
        <p:nvSpPr>
          <p:cNvPr id="3" name="Content Placeholder 2"/>
          <p:cNvSpPr>
            <a:spLocks noGrp="1"/>
          </p:cNvSpPr>
          <p:nvPr>
            <p:ph idx="1"/>
          </p:nvPr>
        </p:nvSpPr>
        <p:spPr>
          <a:xfrm>
            <a:off x="152400" y="1524000"/>
            <a:ext cx="8915400" cy="5334000"/>
          </a:xfrm>
        </p:spPr>
        <p:txBody>
          <a:bodyPr>
            <a:noAutofit/>
          </a:bodyPr>
          <a:lstStyle/>
          <a:p>
            <a:pPr marL="0" indent="0" algn="ctr">
              <a:buNone/>
            </a:pPr>
            <a:r>
              <a:rPr lang="en-US" b="1" u="sng" dirty="0"/>
              <a:t>HIPAA</a:t>
            </a:r>
            <a:r>
              <a:rPr lang="en-US" dirty="0"/>
              <a:t> created greater access to health care insurance, strengthened the protection of privacy of health care data, and promoted standardization and efficiency in the health care industry.</a:t>
            </a:r>
          </a:p>
          <a:p>
            <a:pPr marL="0" indent="0" algn="ctr">
              <a:spcBef>
                <a:spcPts val="3000"/>
              </a:spcBef>
              <a:buNone/>
            </a:pPr>
            <a:r>
              <a:rPr lang="en-US" dirty="0"/>
              <a:t>HIPAA safeguards deter unauthorized access to protected health care information. </a:t>
            </a:r>
          </a:p>
          <a:p>
            <a:pPr marL="0" indent="0" algn="ctr">
              <a:spcBef>
                <a:spcPts val="3000"/>
              </a:spcBef>
              <a:buNone/>
            </a:pPr>
            <a:r>
              <a:rPr lang="en-US" dirty="0"/>
              <a:t>As an individual with access to protected health care information, you </a:t>
            </a:r>
            <a:r>
              <a:rPr lang="en-US" b="1" dirty="0"/>
              <a:t>must</a:t>
            </a:r>
            <a:r>
              <a:rPr lang="en-US" dirty="0"/>
              <a:t> comply with HIPAA.</a:t>
            </a:r>
          </a:p>
          <a:p>
            <a:pPr marL="0" indent="0" algn="ctr">
              <a:spcBef>
                <a:spcPts val="3000"/>
              </a:spcBef>
              <a:buNone/>
            </a:pPr>
            <a:r>
              <a:rPr lang="en-US" dirty="0"/>
              <a:t>For more information, visit the HIPAA webpage on the internet. </a:t>
            </a:r>
            <a:r>
              <a:rPr lang="en-US" dirty="0">
                <a:solidFill>
                  <a:srgbClr val="0000FF"/>
                </a:solidFill>
                <a:hlinkClick r:id="rId3"/>
              </a:rPr>
              <a:t>https://www.hhs.gov/hipaa</a:t>
            </a:r>
            <a:r>
              <a:rPr lang="en-US" dirty="0">
                <a:solidFill>
                  <a:srgbClr val="0000FF"/>
                </a:solidFill>
              </a:rPr>
              <a:t> </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31</a:t>
            </a:fld>
            <a:endParaRPr lang="en-US" dirty="0">
              <a:latin typeface="+mj-lt"/>
            </a:endParaRPr>
          </a:p>
        </p:txBody>
      </p:sp>
    </p:spTree>
    <p:extLst>
      <p:ext uri="{BB962C8B-B14F-4D97-AF65-F5344CB8AC3E}">
        <p14:creationId xmlns:p14="http://schemas.microsoft.com/office/powerpoint/2010/main" val="539993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936" y="4034589"/>
            <a:ext cx="8915400" cy="2246769"/>
          </a:xfrm>
          <a:prstGeom prst="rect">
            <a:avLst/>
          </a:prstGeom>
          <a:noFill/>
          <a:ln w="38100">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800" b="1" dirty="0">
                <a:latin typeface="Calibri" panose="020F0502020204030204" pitchFamily="34" charset="0"/>
              </a:rPr>
              <a:t>EXAMPLE:</a:t>
            </a:r>
          </a:p>
          <a:p>
            <a:r>
              <a:rPr lang="en-US" sz="2800" dirty="0">
                <a:latin typeface="Calibri" panose="020F0502020204030204" pitchFamily="34" charset="0"/>
              </a:rPr>
              <a:t>A former hospital employee pleaded guilty to criminal HIPAA charges after obtaining protected health information with the intent to use it for personal gain. He was sentenced to 12 months and 1 day in prison.</a:t>
            </a:r>
            <a:endParaRPr lang="en-US" sz="2200" dirty="0"/>
          </a:p>
        </p:txBody>
      </p:sp>
      <p:sp>
        <p:nvSpPr>
          <p:cNvPr id="2" name="Title 1"/>
          <p:cNvSpPr>
            <a:spLocks noGrp="1"/>
          </p:cNvSpPr>
          <p:nvPr>
            <p:ph type="title"/>
          </p:nvPr>
        </p:nvSpPr>
        <p:spPr>
          <a:xfrm>
            <a:off x="132936" y="838199"/>
            <a:ext cx="8915400" cy="1066800"/>
          </a:xfrm>
        </p:spPr>
        <p:txBody>
          <a:bodyPr>
            <a:noAutofit/>
          </a:bodyPr>
          <a:lstStyle/>
          <a:p>
            <a:pPr algn="ctr"/>
            <a:r>
              <a:rPr lang="en-US" sz="3600" b="1" dirty="0"/>
              <a:t>Health Insurance Portability and Accountability Act (HIPAA)</a:t>
            </a:r>
            <a:endParaRPr lang="en-US" sz="3600"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32</a:t>
            </a:fld>
            <a:endParaRPr lang="en-US" dirty="0">
              <a:latin typeface="+mj-lt"/>
            </a:endParaRPr>
          </a:p>
        </p:txBody>
      </p:sp>
      <p:sp>
        <p:nvSpPr>
          <p:cNvPr id="6" name="Content Placeholder 2"/>
          <p:cNvSpPr txBox="1">
            <a:spLocks/>
          </p:cNvSpPr>
          <p:nvPr/>
        </p:nvSpPr>
        <p:spPr>
          <a:xfrm>
            <a:off x="228600" y="2131594"/>
            <a:ext cx="8686800" cy="1676400"/>
          </a:xfrm>
          <a:prstGeom prst="rect">
            <a:avLst/>
          </a:prstGeom>
          <a:ln>
            <a:noFill/>
          </a:ln>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b="1" dirty="0">
                <a:latin typeface="Calibri" panose="020F0502020204030204" pitchFamily="34" charset="0"/>
              </a:rPr>
              <a:t>Damages and Penalties </a:t>
            </a:r>
          </a:p>
          <a:p>
            <a:pPr>
              <a:spcBef>
                <a:spcPts val="1800"/>
              </a:spcBef>
            </a:pPr>
            <a:r>
              <a:rPr lang="en-US" sz="2800" dirty="0">
                <a:latin typeface="Calibri" panose="020F0502020204030204" pitchFamily="34" charset="0"/>
              </a:rPr>
              <a:t>Violations may result in Civil Monetary Penalties. In some cases, criminal penalties may apply.</a:t>
            </a:r>
          </a:p>
        </p:txBody>
      </p:sp>
    </p:spTree>
    <p:extLst>
      <p:ext uri="{BB962C8B-B14F-4D97-AF65-F5344CB8AC3E}">
        <p14:creationId xmlns:p14="http://schemas.microsoft.com/office/powerpoint/2010/main" val="3564982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p:cNvSpPr/>
          <p:nvPr/>
        </p:nvSpPr>
        <p:spPr>
          <a:xfrm>
            <a:off x="76200" y="4419600"/>
            <a:ext cx="8956766" cy="2133600"/>
          </a:xfrm>
          <a:prstGeom prst="trapezoid">
            <a:avLst>
              <a:gd name="adj" fmla="val 39613"/>
            </a:avLst>
          </a:prstGeom>
          <a:noFill/>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lIns="45720" tIns="0" rIns="45720" rtlCol="0" anchor="ctr"/>
          <a:lstStyle/>
          <a:p>
            <a:pPr algn="ctr"/>
            <a:r>
              <a:rPr lang="en-US" sz="2100" b="1" dirty="0">
                <a:solidFill>
                  <a:srgbClr val="0000FF"/>
                </a:solidFill>
                <a:latin typeface="Calibri" panose="020F0502020204030204" pitchFamily="34" charset="0"/>
              </a:rPr>
              <a:t>     </a:t>
            </a:r>
            <a:r>
              <a:rPr lang="en-US" sz="2400" b="1" dirty="0">
                <a:solidFill>
                  <a:srgbClr val="0000FF"/>
                </a:solidFill>
                <a:latin typeface="Calibri" panose="020F0502020204030204" pitchFamily="34" charset="0"/>
              </a:rPr>
              <a:t>PHI</a:t>
            </a:r>
            <a:r>
              <a:rPr lang="en-US" sz="2400" dirty="0">
                <a:solidFill>
                  <a:schemeClr val="tx1"/>
                </a:solidFill>
                <a:latin typeface="Calibri" panose="020F0502020204030204" pitchFamily="34" charset="0"/>
              </a:rPr>
              <a:t> protects most “individually identifiable health information” held or transmitted by a covered entity or its business associate, in any form or medium, whether electronic, on paper, or oral. However, excludes certain educational records and employment records.</a:t>
            </a:r>
          </a:p>
        </p:txBody>
      </p:sp>
      <p:sp>
        <p:nvSpPr>
          <p:cNvPr id="5" name="Title 4"/>
          <p:cNvSpPr>
            <a:spLocks noGrp="1"/>
          </p:cNvSpPr>
          <p:nvPr>
            <p:ph type="title"/>
          </p:nvPr>
        </p:nvSpPr>
        <p:spPr>
          <a:xfrm>
            <a:off x="0" y="457200"/>
            <a:ext cx="9144000" cy="762000"/>
          </a:xfrm>
          <a:noFill/>
          <a:ln>
            <a:noFill/>
          </a:ln>
        </p:spPr>
        <p:txBody>
          <a:bodyPr>
            <a:normAutofit fontScale="90000"/>
          </a:bodyPr>
          <a:lstStyle/>
          <a:p>
            <a:r>
              <a:rPr lang="en-US" dirty="0"/>
              <a:t>Basic HIPAA Privacy Rule</a:t>
            </a:r>
          </a:p>
        </p:txBody>
      </p:sp>
      <p:sp>
        <p:nvSpPr>
          <p:cNvPr id="4" name="Slide Number Placeholder 3"/>
          <p:cNvSpPr>
            <a:spLocks noGrp="1"/>
          </p:cNvSpPr>
          <p:nvPr>
            <p:ph type="sldNum" sz="quarter" idx="12"/>
          </p:nvPr>
        </p:nvSpPr>
        <p:spPr>
          <a:xfrm>
            <a:off x="7924800" y="6400800"/>
            <a:ext cx="762000" cy="365125"/>
          </a:xfrm>
        </p:spPr>
        <p:txBody>
          <a:bodyPr/>
          <a:lstStyle/>
          <a:p>
            <a:fld id="{8B348EF1-6B40-44EE-A3A5-E7C5D3B8C1BE}" type="slidenum">
              <a:rPr lang="en-US" smtClean="0">
                <a:latin typeface="+mj-lt"/>
              </a:rPr>
              <a:t>33</a:t>
            </a:fld>
            <a:endParaRPr lang="en-US" dirty="0">
              <a:latin typeface="+mj-lt"/>
            </a:endParaRPr>
          </a:p>
        </p:txBody>
      </p:sp>
      <p:sp>
        <p:nvSpPr>
          <p:cNvPr id="6" name="Trapezoid 5"/>
          <p:cNvSpPr/>
          <p:nvPr/>
        </p:nvSpPr>
        <p:spPr>
          <a:xfrm>
            <a:off x="990600" y="2819400"/>
            <a:ext cx="7132320" cy="1447800"/>
          </a:xfrm>
          <a:prstGeom prst="trapezoid">
            <a:avLst>
              <a:gd name="adj" fmla="val 41296"/>
            </a:avLst>
          </a:prstGeom>
          <a:solidFill>
            <a:schemeClr val="accent6">
              <a:lumMod val="20000"/>
              <a:lumOff val="80000"/>
            </a:schemeClr>
          </a:solidFill>
          <a:ln>
            <a:solidFill>
              <a:schemeClr val="accent4"/>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300" dirty="0">
                <a:solidFill>
                  <a:schemeClr val="tx1"/>
                </a:solidFill>
                <a:latin typeface="Calibri" panose="020F0502020204030204" pitchFamily="34" charset="0"/>
              </a:rPr>
              <a:t>The Privacy Rule regulates how covered entities, </a:t>
            </a:r>
            <a:r>
              <a:rPr lang="en-US" sz="2300" i="1" dirty="0">
                <a:solidFill>
                  <a:schemeClr val="tx1"/>
                </a:solidFill>
                <a:latin typeface="Calibri" panose="020F0502020204030204" pitchFamily="34" charset="0"/>
              </a:rPr>
              <a:t>use </a:t>
            </a:r>
            <a:r>
              <a:rPr lang="en-US" sz="2300" dirty="0">
                <a:solidFill>
                  <a:schemeClr val="tx1"/>
                </a:solidFill>
                <a:latin typeface="Calibri" panose="020F0502020204030204" pitchFamily="34" charset="0"/>
              </a:rPr>
              <a:t>and </a:t>
            </a:r>
            <a:r>
              <a:rPr lang="en-US" sz="2300" i="1" dirty="0">
                <a:solidFill>
                  <a:schemeClr val="tx1"/>
                </a:solidFill>
                <a:latin typeface="Calibri" panose="020F0502020204030204" pitchFamily="34" charset="0"/>
              </a:rPr>
              <a:t>disclose</a:t>
            </a:r>
            <a:r>
              <a:rPr lang="en-US" sz="2300" dirty="0">
                <a:solidFill>
                  <a:schemeClr val="tx1"/>
                </a:solidFill>
                <a:latin typeface="Calibri" panose="020F0502020204030204" pitchFamily="34" charset="0"/>
              </a:rPr>
              <a:t> individually identifiable health information, called </a:t>
            </a:r>
            <a:r>
              <a:rPr lang="en-US" sz="2300" i="1" dirty="0">
                <a:solidFill>
                  <a:srgbClr val="0000FF"/>
                </a:solidFill>
                <a:latin typeface="Calibri" panose="020F0502020204030204" pitchFamily="34" charset="0"/>
              </a:rPr>
              <a:t>Protected Health Information (PHI). </a:t>
            </a:r>
          </a:p>
        </p:txBody>
      </p:sp>
      <p:sp>
        <p:nvSpPr>
          <p:cNvPr id="3" name="Trapezoid 2"/>
          <p:cNvSpPr/>
          <p:nvPr/>
        </p:nvSpPr>
        <p:spPr>
          <a:xfrm>
            <a:off x="1600200" y="1447800"/>
            <a:ext cx="5943600" cy="1219200"/>
          </a:xfrm>
          <a:prstGeom prst="trapezoid">
            <a:avLst>
              <a:gd name="adj" fmla="val 41662"/>
            </a:avLst>
          </a:prstGeom>
          <a:no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300" dirty="0">
                <a:solidFill>
                  <a:schemeClr val="tx1"/>
                </a:solidFill>
                <a:latin typeface="Calibri" panose="020F0502020204030204" pitchFamily="34" charset="0"/>
              </a:rPr>
              <a:t> </a:t>
            </a:r>
            <a:r>
              <a:rPr lang="en-US" sz="2250" dirty="0">
                <a:solidFill>
                  <a:schemeClr val="tx1"/>
                </a:solidFill>
                <a:latin typeface="Calibri" panose="020F0502020204030204" pitchFamily="34" charset="0"/>
              </a:rPr>
              <a:t>The </a:t>
            </a:r>
            <a:r>
              <a:rPr lang="en-US" sz="2250" b="1" dirty="0">
                <a:solidFill>
                  <a:srgbClr val="0000FF"/>
                </a:solidFill>
                <a:latin typeface="Calibri" panose="020F0502020204030204" pitchFamily="34" charset="0"/>
              </a:rPr>
              <a:t>HIPAA</a:t>
            </a:r>
            <a:r>
              <a:rPr lang="en-US" sz="2250" dirty="0">
                <a:solidFill>
                  <a:schemeClr val="bg1"/>
                </a:solidFill>
                <a:latin typeface="Calibri" panose="020F0502020204030204" pitchFamily="34" charset="0"/>
              </a:rPr>
              <a:t> </a:t>
            </a:r>
            <a:r>
              <a:rPr lang="en-US" sz="2250" dirty="0">
                <a:solidFill>
                  <a:schemeClr val="tx1"/>
                </a:solidFill>
                <a:latin typeface="Calibri" panose="020F0502020204030204" pitchFamily="34" charset="0"/>
              </a:rPr>
              <a:t>Privacy Rule consist of standards </a:t>
            </a:r>
          </a:p>
          <a:p>
            <a:pPr algn="ctr"/>
            <a:r>
              <a:rPr lang="en-US" sz="2250" dirty="0">
                <a:solidFill>
                  <a:schemeClr val="tx1"/>
                </a:solidFill>
                <a:latin typeface="Calibri" panose="020F0502020204030204" pitchFamily="34" charset="0"/>
              </a:rPr>
              <a:t>to protect the privacy of individually identifiable health information. </a:t>
            </a:r>
          </a:p>
        </p:txBody>
      </p:sp>
    </p:spTree>
    <p:extLst>
      <p:ext uri="{BB962C8B-B14F-4D97-AF65-F5344CB8AC3E}">
        <p14:creationId xmlns:p14="http://schemas.microsoft.com/office/powerpoint/2010/main" val="3425432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57200"/>
            <a:ext cx="9144000" cy="990600"/>
          </a:xfrm>
          <a:noFill/>
          <a:ln>
            <a:noFill/>
          </a:ln>
        </p:spPr>
        <p:txBody>
          <a:bodyPr>
            <a:normAutofit/>
          </a:bodyPr>
          <a:lstStyle/>
          <a:p>
            <a:r>
              <a:rPr lang="en-US" dirty="0"/>
              <a:t>HIPAA Communication Methods</a:t>
            </a:r>
          </a:p>
        </p:txBody>
      </p:sp>
      <p:sp>
        <p:nvSpPr>
          <p:cNvPr id="6" name="Content Placeholder 5"/>
          <p:cNvSpPr>
            <a:spLocks noGrp="1"/>
          </p:cNvSpPr>
          <p:nvPr>
            <p:ph sz="half" idx="1"/>
          </p:nvPr>
        </p:nvSpPr>
        <p:spPr>
          <a:xfrm>
            <a:off x="228600" y="1676400"/>
            <a:ext cx="8763000" cy="4876800"/>
          </a:xfrm>
          <a:noFill/>
          <a:ln>
            <a:noFill/>
          </a:ln>
        </p:spPr>
        <p:style>
          <a:lnRef idx="2">
            <a:schemeClr val="accent6"/>
          </a:lnRef>
          <a:fillRef idx="1">
            <a:schemeClr val="lt1"/>
          </a:fillRef>
          <a:effectRef idx="0">
            <a:schemeClr val="accent6"/>
          </a:effectRef>
          <a:fontRef idx="minor">
            <a:schemeClr val="dk1"/>
          </a:fontRef>
        </p:style>
        <p:txBody>
          <a:bodyPr>
            <a:noAutofit/>
          </a:bodyPr>
          <a:lstStyle/>
          <a:p>
            <a:pPr marL="0" indent="0" algn="ctr">
              <a:buNone/>
            </a:pPr>
            <a:r>
              <a:rPr lang="en-US" sz="2800" dirty="0"/>
              <a:t>HIPAA applies to PHI in ALL forms of communication, whether electronic, written or oral.</a:t>
            </a:r>
          </a:p>
          <a:p>
            <a:pPr marL="0" indent="0">
              <a:spcBef>
                <a:spcPts val="1800"/>
              </a:spcBef>
              <a:buNone/>
            </a:pPr>
            <a:r>
              <a:rPr lang="en-US" sz="2800" dirty="0"/>
              <a:t>This means that HIPAA applies to:</a:t>
            </a:r>
          </a:p>
          <a:p>
            <a:pPr lvl="1">
              <a:buClr>
                <a:schemeClr val="tx1"/>
              </a:buClr>
              <a:buFont typeface="Wingdings" panose="05000000000000000000" pitchFamily="2" charset="2"/>
              <a:buChar char="§"/>
            </a:pPr>
            <a:r>
              <a:rPr lang="en-US" sz="2800" dirty="0"/>
              <a:t>Face to face interactions</a:t>
            </a:r>
          </a:p>
          <a:p>
            <a:pPr lvl="1">
              <a:buClr>
                <a:schemeClr val="tx1"/>
              </a:buClr>
              <a:buFont typeface="Wingdings" panose="05000000000000000000" pitchFamily="2" charset="2"/>
              <a:buChar char="§"/>
            </a:pPr>
            <a:r>
              <a:rPr lang="en-US" sz="2800" dirty="0"/>
              <a:t>Telephone conversations</a:t>
            </a:r>
          </a:p>
          <a:p>
            <a:pPr lvl="1">
              <a:buClr>
                <a:schemeClr val="tx1"/>
              </a:buClr>
              <a:buFont typeface="Wingdings" panose="05000000000000000000" pitchFamily="2" charset="2"/>
              <a:buChar char="§"/>
            </a:pPr>
            <a:r>
              <a:rPr lang="en-US" sz="2800" dirty="0"/>
              <a:t>Faxed or scanned documents</a:t>
            </a:r>
          </a:p>
          <a:p>
            <a:pPr lvl="1">
              <a:buClr>
                <a:schemeClr val="tx1"/>
              </a:buClr>
              <a:buFont typeface="Wingdings" panose="05000000000000000000" pitchFamily="2" charset="2"/>
              <a:buChar char="§"/>
            </a:pPr>
            <a:r>
              <a:rPr lang="en-US" sz="2800" dirty="0"/>
              <a:t>Printed materials and documents</a:t>
            </a:r>
          </a:p>
          <a:p>
            <a:pPr lvl="1">
              <a:buClr>
                <a:schemeClr val="tx1"/>
              </a:buClr>
              <a:buFont typeface="Wingdings" panose="05000000000000000000" pitchFamily="2" charset="2"/>
              <a:buChar char="§"/>
            </a:pPr>
            <a:r>
              <a:rPr lang="en-US" sz="2800" dirty="0"/>
              <a:t>E-mail and other internet-based communications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34</a:t>
            </a:fld>
            <a:endParaRPr lang="en-US" dirty="0">
              <a:latin typeface="+mj-lt"/>
            </a:endParaRPr>
          </a:p>
        </p:txBody>
      </p:sp>
    </p:spTree>
    <p:extLst>
      <p:ext uri="{BB962C8B-B14F-4D97-AF65-F5344CB8AC3E}">
        <p14:creationId xmlns:p14="http://schemas.microsoft.com/office/powerpoint/2010/main" val="1517720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sz="half" idx="1"/>
          </p:nvPr>
        </p:nvSpPr>
        <p:spPr>
          <a:xfrm>
            <a:off x="152400" y="1219200"/>
            <a:ext cx="4343400" cy="5486400"/>
          </a:xfrm>
          <a:ln>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182880" tIns="182880" bIns="91440">
            <a:noAutofit/>
          </a:bodyPr>
          <a:lstStyle/>
          <a:p>
            <a:pPr eaLnBrk="1" hangingPunct="1">
              <a:buClr>
                <a:schemeClr val="tx1"/>
              </a:buClr>
            </a:pPr>
            <a:r>
              <a:rPr lang="en-US" sz="2400" dirty="0"/>
              <a:t>Names, Addresses</a:t>
            </a:r>
          </a:p>
          <a:p>
            <a:pPr eaLnBrk="1" hangingPunct="1">
              <a:buClr>
                <a:schemeClr val="tx1"/>
              </a:buClr>
            </a:pPr>
            <a:r>
              <a:rPr lang="en-US" sz="2400" dirty="0"/>
              <a:t>All elements of dates directly related to an individual, including birth date, admission date, discharge date, date of death</a:t>
            </a:r>
          </a:p>
          <a:p>
            <a:pPr eaLnBrk="1" hangingPunct="1">
              <a:buClr>
                <a:schemeClr val="tx1"/>
              </a:buClr>
            </a:pPr>
            <a:r>
              <a:rPr lang="en-US" sz="2400" dirty="0"/>
              <a:t>Telephone or Fax number</a:t>
            </a:r>
          </a:p>
          <a:p>
            <a:pPr eaLnBrk="1" hangingPunct="1">
              <a:buClr>
                <a:schemeClr val="tx1"/>
              </a:buClr>
            </a:pPr>
            <a:r>
              <a:rPr lang="en-US" sz="2400" dirty="0"/>
              <a:t>E-Mail Address</a:t>
            </a:r>
          </a:p>
          <a:p>
            <a:pPr eaLnBrk="1" hangingPunct="1">
              <a:buClr>
                <a:schemeClr val="tx1"/>
              </a:buClr>
            </a:pPr>
            <a:r>
              <a:rPr lang="en-US" sz="2400" dirty="0"/>
              <a:t>Medical Record Number</a:t>
            </a:r>
          </a:p>
          <a:p>
            <a:pPr eaLnBrk="1" hangingPunct="1">
              <a:buClr>
                <a:schemeClr val="tx1"/>
              </a:buClr>
            </a:pPr>
            <a:r>
              <a:rPr lang="en-US" sz="2400" dirty="0"/>
              <a:t>Health Plan Beneficiary Number</a:t>
            </a:r>
          </a:p>
          <a:p>
            <a:pPr eaLnBrk="1" hangingPunct="1">
              <a:buClr>
                <a:schemeClr val="tx1"/>
              </a:buClr>
            </a:pPr>
            <a:r>
              <a:rPr lang="en-US" sz="2400" dirty="0"/>
              <a:t>Account Numbers</a:t>
            </a:r>
          </a:p>
          <a:p>
            <a:pPr>
              <a:buClrTx/>
            </a:pPr>
            <a:r>
              <a:rPr lang="en-US" sz="2400" dirty="0"/>
              <a:t>Certificate/License Number</a:t>
            </a:r>
          </a:p>
        </p:txBody>
      </p:sp>
      <p:sp>
        <p:nvSpPr>
          <p:cNvPr id="9" name="Rectangle 5"/>
          <p:cNvSpPr txBox="1">
            <a:spLocks noChangeArrowheads="1"/>
          </p:cNvSpPr>
          <p:nvPr/>
        </p:nvSpPr>
        <p:spPr>
          <a:xfrm>
            <a:off x="4724400" y="1219200"/>
            <a:ext cx="4267200" cy="5486400"/>
          </a:xfrm>
          <a:prstGeom prst="rect">
            <a:avLst/>
          </a:prstGeom>
          <a:ln>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vert="horz" lIns="91440" tIns="182880" rIns="91440" bIns="9144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latin typeface="Calibri" panose="020F0502020204030204" pitchFamily="34" charset="0"/>
              </a:rPr>
              <a:t>Vehicle Identifier and Serial Numbers (License plates)</a:t>
            </a:r>
          </a:p>
          <a:p>
            <a:pPr>
              <a:buFont typeface="Wingdings" panose="05000000000000000000" pitchFamily="2" charset="2"/>
              <a:buChar char="§"/>
            </a:pPr>
            <a:r>
              <a:rPr lang="en-US" sz="2400" dirty="0">
                <a:latin typeface="Calibri" panose="020F0502020204030204" pitchFamily="34" charset="0"/>
              </a:rPr>
              <a:t>Device Identifiers &amp; Serial Numbers</a:t>
            </a:r>
          </a:p>
          <a:p>
            <a:pPr>
              <a:buClr>
                <a:schemeClr val="tx1"/>
              </a:buClr>
              <a:buFont typeface="Wingdings" panose="05000000000000000000" pitchFamily="2" charset="2"/>
              <a:buChar char="§"/>
            </a:pPr>
            <a:r>
              <a:rPr lang="en-US" sz="2400" dirty="0">
                <a:latin typeface="Calibri" panose="020F0502020204030204" pitchFamily="34" charset="0"/>
              </a:rPr>
              <a:t>URL, IP Addresses</a:t>
            </a:r>
          </a:p>
          <a:p>
            <a:pPr>
              <a:buFont typeface="Wingdings" panose="05000000000000000000" pitchFamily="2" charset="2"/>
              <a:buChar char="§"/>
            </a:pPr>
            <a:r>
              <a:rPr lang="en-US" sz="2400" dirty="0">
                <a:latin typeface="Calibri" panose="020F0502020204030204" pitchFamily="34" charset="0"/>
              </a:rPr>
              <a:t>Biometric Identifiers (finger and voice prints)</a:t>
            </a:r>
          </a:p>
          <a:p>
            <a:pPr>
              <a:buClr>
                <a:schemeClr val="tx1"/>
              </a:buClr>
              <a:buFont typeface="Wingdings" panose="05000000000000000000" pitchFamily="2" charset="2"/>
              <a:buChar char="§"/>
            </a:pPr>
            <a:r>
              <a:rPr lang="en-US" sz="2400" dirty="0">
                <a:latin typeface="Calibri" panose="020F0502020204030204" pitchFamily="34" charset="0"/>
              </a:rPr>
              <a:t>Full-Face Photos and Comparable Images</a:t>
            </a:r>
          </a:p>
          <a:p>
            <a:pPr>
              <a:buClr>
                <a:schemeClr val="tx1"/>
              </a:buClr>
              <a:buFont typeface="Wingdings" panose="05000000000000000000" pitchFamily="2" charset="2"/>
              <a:buChar char="§"/>
            </a:pPr>
            <a:r>
              <a:rPr lang="en-US" sz="2400" dirty="0">
                <a:latin typeface="Calibri" panose="020F0502020204030204" pitchFamily="34" charset="0"/>
              </a:rPr>
              <a:t>Any other unique identifying number, characteristic or code</a:t>
            </a:r>
          </a:p>
        </p:txBody>
      </p:sp>
      <p:sp>
        <p:nvSpPr>
          <p:cNvPr id="4" name="Slide Number Placeholder 3"/>
          <p:cNvSpPr>
            <a:spLocks noGrp="1"/>
          </p:cNvSpPr>
          <p:nvPr>
            <p:ph type="sldNum" sz="quarter" idx="12"/>
          </p:nvPr>
        </p:nvSpPr>
        <p:spPr>
          <a:xfrm>
            <a:off x="8001000" y="6324600"/>
            <a:ext cx="762000" cy="365125"/>
          </a:xfrm>
        </p:spPr>
        <p:txBody>
          <a:bodyPr/>
          <a:lstStyle/>
          <a:p>
            <a:fld id="{8B348EF1-6B40-44EE-A3A5-E7C5D3B8C1BE}" type="slidenum">
              <a:rPr lang="en-US" smtClean="0">
                <a:latin typeface="+mj-lt"/>
              </a:rPr>
              <a:t>35</a:t>
            </a:fld>
            <a:endParaRPr lang="en-US" dirty="0">
              <a:latin typeface="+mj-lt"/>
            </a:endParaRPr>
          </a:p>
        </p:txBody>
      </p:sp>
      <p:sp>
        <p:nvSpPr>
          <p:cNvPr id="6" name="Title 4"/>
          <p:cNvSpPr txBox="1">
            <a:spLocks/>
          </p:cNvSpPr>
          <p:nvPr/>
        </p:nvSpPr>
        <p:spPr>
          <a:xfrm>
            <a:off x="0" y="228600"/>
            <a:ext cx="9144000" cy="990600"/>
          </a:xfrm>
          <a:prstGeom prst="rect">
            <a:avLst/>
          </a:prstGeom>
          <a:noFill/>
          <a:ln>
            <a:noFill/>
          </a:ln>
        </p:spPr>
        <p:txBody>
          <a:bodyPr vert="horz" lIns="0" rIns="0" bIns="0" anchor="b">
            <a:normAutofit/>
          </a:bodyPr>
          <a:lstStyle>
            <a:lvl1pPr algn="ctr" rtl="0" eaLnBrk="1" latinLnBrk="0" hangingPunct="1">
              <a:lnSpc>
                <a:spcPct val="100000"/>
              </a:lnSpc>
              <a:spcBef>
                <a:spcPct val="0"/>
              </a:spcBef>
              <a:spcAft>
                <a:spcPts val="1200"/>
              </a:spcAft>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a:lstStyle>
          <a:p>
            <a:r>
              <a:rPr lang="en-US" sz="4800" dirty="0"/>
              <a:t>What is Considered PHI?</a:t>
            </a:r>
          </a:p>
        </p:txBody>
      </p:sp>
    </p:spTree>
    <p:extLst>
      <p:ext uri="{BB962C8B-B14F-4D97-AF65-F5344CB8AC3E}">
        <p14:creationId xmlns:p14="http://schemas.microsoft.com/office/powerpoint/2010/main" val="3479757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4144"/>
            <a:ext cx="8686800" cy="990600"/>
          </a:xfrm>
          <a:noFill/>
          <a:ln>
            <a:noFill/>
          </a:ln>
        </p:spPr>
        <p:txBody>
          <a:bodyPr>
            <a:normAutofit/>
          </a:bodyPr>
          <a:lstStyle/>
          <a:p>
            <a:r>
              <a:rPr lang="en-US" dirty="0"/>
              <a:t>PHI Use &amp; Disclosure</a:t>
            </a:r>
            <a:br>
              <a:rPr lang="en-US" sz="900" dirty="0"/>
            </a:br>
            <a:endParaRPr lang="en-US" sz="900" dirty="0"/>
          </a:p>
        </p:txBody>
      </p:sp>
      <p:sp>
        <p:nvSpPr>
          <p:cNvPr id="3" name="Content Placeholder 2"/>
          <p:cNvSpPr>
            <a:spLocks noGrp="1"/>
          </p:cNvSpPr>
          <p:nvPr>
            <p:ph sz="half" idx="1"/>
          </p:nvPr>
        </p:nvSpPr>
        <p:spPr>
          <a:xfrm>
            <a:off x="152400" y="1610641"/>
            <a:ext cx="8839200" cy="1752600"/>
          </a:xfrm>
          <a:ln>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a:noAutofit/>
          </a:bodyPr>
          <a:lstStyle/>
          <a:p>
            <a:pPr marL="0" indent="0" algn="ctr">
              <a:buNone/>
            </a:pPr>
            <a:r>
              <a:rPr lang="en-US" sz="3200" b="1" dirty="0"/>
              <a:t>Use = </a:t>
            </a:r>
            <a:r>
              <a:rPr lang="en-US" sz="3200" dirty="0"/>
              <a:t>Information shared within our organizations</a:t>
            </a:r>
          </a:p>
          <a:p>
            <a:pPr marL="0" indent="0" algn="ctr">
              <a:buNone/>
            </a:pPr>
            <a:r>
              <a:rPr lang="en-US" sz="3200" b="1" dirty="0"/>
              <a:t>Disclosure = </a:t>
            </a:r>
            <a:r>
              <a:rPr lang="en-US" sz="3200" dirty="0"/>
              <a:t>Information provided to individuals or entities outside our organizations</a:t>
            </a:r>
          </a:p>
        </p:txBody>
      </p:sp>
      <p:sp>
        <p:nvSpPr>
          <p:cNvPr id="4" name="Content Placeholder 3"/>
          <p:cNvSpPr>
            <a:spLocks noGrp="1"/>
          </p:cNvSpPr>
          <p:nvPr>
            <p:ph sz="half" idx="2"/>
          </p:nvPr>
        </p:nvSpPr>
        <p:spPr>
          <a:xfrm>
            <a:off x="152400" y="3655036"/>
            <a:ext cx="8839200" cy="2819399"/>
          </a:xfrm>
          <a:noFill/>
          <a:ln w="38100">
            <a:noFill/>
          </a:ln>
        </p:spPr>
        <p:style>
          <a:lnRef idx="2">
            <a:schemeClr val="accent4">
              <a:shade val="50000"/>
            </a:schemeClr>
          </a:lnRef>
          <a:fillRef idx="1">
            <a:schemeClr val="accent4"/>
          </a:fillRef>
          <a:effectRef idx="0">
            <a:schemeClr val="accent4"/>
          </a:effectRef>
          <a:fontRef idx="minor">
            <a:schemeClr val="lt1"/>
          </a:fontRef>
        </p:style>
        <p:txBody>
          <a:bodyPr>
            <a:normAutofit fontScale="85000" lnSpcReduction="10000"/>
          </a:bodyPr>
          <a:lstStyle/>
          <a:p>
            <a:pPr marL="0" indent="0">
              <a:buNone/>
            </a:pPr>
            <a:r>
              <a:rPr lang="en-US" sz="3000" b="1" dirty="0">
                <a:solidFill>
                  <a:schemeClr val="tx1"/>
                </a:solidFill>
              </a:rPr>
              <a:t>HIPAA prohibits use or disclosure of PHI unless:</a:t>
            </a:r>
          </a:p>
          <a:p>
            <a:pPr>
              <a:spcBef>
                <a:spcPts val="1200"/>
              </a:spcBef>
              <a:buClrTx/>
            </a:pPr>
            <a:r>
              <a:rPr lang="en-US" sz="2700" dirty="0">
                <a:solidFill>
                  <a:schemeClr val="tx1"/>
                </a:solidFill>
              </a:rPr>
              <a:t>It is used to provide treatment, payment or health care operations</a:t>
            </a:r>
          </a:p>
          <a:p>
            <a:pPr>
              <a:spcBef>
                <a:spcPts val="1200"/>
              </a:spcBef>
              <a:buClrTx/>
            </a:pPr>
            <a:r>
              <a:rPr lang="en-US" sz="2700" dirty="0">
                <a:solidFill>
                  <a:schemeClr val="tx1"/>
                </a:solidFill>
              </a:rPr>
              <a:t>It’s use is authorized by or provided to our member or</a:t>
            </a:r>
          </a:p>
          <a:p>
            <a:pPr>
              <a:spcBef>
                <a:spcPts val="1200"/>
              </a:spcBef>
              <a:buClrTx/>
            </a:pPr>
            <a:r>
              <a:rPr lang="en-US" sz="2700" dirty="0">
                <a:solidFill>
                  <a:prstClr val="black"/>
                </a:solidFill>
              </a:rPr>
              <a:t>It is used for any one of 12 national priority purposes, such as if required by law, public health activities and safety, law enforcement, judicial or administrative proceedings, victims of abuse or domestic violence, or research, to name a few. Disclosure rules may apply.</a:t>
            </a:r>
          </a:p>
        </p:txBody>
      </p:sp>
      <p:sp>
        <p:nvSpPr>
          <p:cNvPr id="5" name="Slide Number Placeholder 4"/>
          <p:cNvSpPr>
            <a:spLocks noGrp="1"/>
          </p:cNvSpPr>
          <p:nvPr>
            <p:ph type="sldNum" sz="quarter" idx="12"/>
          </p:nvPr>
        </p:nvSpPr>
        <p:spPr/>
        <p:txBody>
          <a:bodyPr/>
          <a:lstStyle/>
          <a:p>
            <a:fld id="{8B348EF1-6B40-44EE-A3A5-E7C5D3B8C1BE}" type="slidenum">
              <a:rPr lang="en-US" smtClean="0">
                <a:latin typeface="+mj-lt"/>
              </a:rPr>
              <a:t>36</a:t>
            </a:fld>
            <a:endParaRPr lang="en-US" dirty="0">
              <a:latin typeface="+mj-lt"/>
            </a:endParaRPr>
          </a:p>
        </p:txBody>
      </p:sp>
    </p:spTree>
    <p:extLst>
      <p:ext uri="{BB962C8B-B14F-4D97-AF65-F5344CB8AC3E}">
        <p14:creationId xmlns:p14="http://schemas.microsoft.com/office/powerpoint/2010/main" val="279848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001000" cy="762000"/>
          </a:xfrm>
          <a:noFill/>
          <a:ln>
            <a:noFill/>
          </a:ln>
        </p:spPr>
        <p:txBody>
          <a:bodyPr>
            <a:normAutofit fontScale="90000"/>
          </a:bodyPr>
          <a:lstStyle/>
          <a:p>
            <a:r>
              <a:rPr lang="en-US" dirty="0">
                <a:solidFill>
                  <a:schemeClr val="accent3">
                    <a:lumMod val="50000"/>
                  </a:schemeClr>
                </a:solidFill>
              </a:rPr>
              <a:t>Minimum Necessary</a:t>
            </a:r>
            <a:br>
              <a:rPr lang="en-US" sz="900" dirty="0">
                <a:solidFill>
                  <a:schemeClr val="accent3">
                    <a:lumMod val="50000"/>
                  </a:schemeClr>
                </a:solidFill>
              </a:rPr>
            </a:br>
            <a:endParaRPr lang="en-US" sz="900" dirty="0">
              <a:solidFill>
                <a:schemeClr val="accent3">
                  <a:lumMod val="50000"/>
                </a:schemeClr>
              </a:solidFill>
            </a:endParaRPr>
          </a:p>
        </p:txBody>
      </p:sp>
      <p:sp>
        <p:nvSpPr>
          <p:cNvPr id="4" name="Content Placeholder 3"/>
          <p:cNvSpPr>
            <a:spLocks noGrp="1"/>
          </p:cNvSpPr>
          <p:nvPr>
            <p:ph sz="half" idx="2"/>
          </p:nvPr>
        </p:nvSpPr>
        <p:spPr>
          <a:xfrm>
            <a:off x="190500" y="4389437"/>
            <a:ext cx="8763000" cy="2149475"/>
          </a:xfrm>
          <a:ln>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a:noAutofit/>
          </a:bodyPr>
          <a:lstStyle/>
          <a:p>
            <a:pPr marL="0" indent="0">
              <a:spcBef>
                <a:spcPts val="0"/>
              </a:spcBef>
              <a:spcAft>
                <a:spcPts val="600"/>
              </a:spcAft>
              <a:buNone/>
            </a:pPr>
            <a:r>
              <a:rPr lang="en-US" dirty="0">
                <a:solidFill>
                  <a:schemeClr val="tx1"/>
                </a:solidFill>
              </a:rPr>
              <a:t>We must make reasonable efforts to use, disclose or request only the </a:t>
            </a:r>
            <a:r>
              <a:rPr lang="en-US" b="1" i="1" dirty="0">
                <a:solidFill>
                  <a:srgbClr val="0000FF"/>
                </a:solidFill>
              </a:rPr>
              <a:t>minimum amount </a:t>
            </a:r>
            <a:r>
              <a:rPr lang="en-US" dirty="0">
                <a:solidFill>
                  <a:schemeClr val="tx1"/>
                </a:solidFill>
              </a:rPr>
              <a:t>of PHI required to accomplish the task at hand.</a:t>
            </a:r>
          </a:p>
          <a:p>
            <a:pPr marL="0" indent="0" algn="ctr">
              <a:spcBef>
                <a:spcPts val="0"/>
              </a:spcBef>
              <a:spcAft>
                <a:spcPts val="600"/>
              </a:spcAft>
              <a:buNone/>
            </a:pPr>
            <a:r>
              <a:rPr lang="en-US" i="1" dirty="0">
                <a:solidFill>
                  <a:srgbClr val="0000FF"/>
                </a:solidFill>
              </a:rPr>
              <a:t>Do not ask for any information you do not need to investigate or resolve an issue.</a:t>
            </a:r>
            <a:endParaRPr lang="en-US" dirty="0"/>
          </a:p>
        </p:txBody>
      </p:sp>
      <p:sp>
        <p:nvSpPr>
          <p:cNvPr id="5" name="Slide Number Placeholder 4"/>
          <p:cNvSpPr>
            <a:spLocks noGrp="1"/>
          </p:cNvSpPr>
          <p:nvPr>
            <p:ph type="sldNum" sz="quarter" idx="12"/>
          </p:nvPr>
        </p:nvSpPr>
        <p:spPr/>
        <p:txBody>
          <a:bodyPr/>
          <a:lstStyle/>
          <a:p>
            <a:fld id="{8B348EF1-6B40-44EE-A3A5-E7C5D3B8C1BE}" type="slidenum">
              <a:rPr lang="en-US" smtClean="0">
                <a:latin typeface="Calibri" panose="020F0502020204030204" pitchFamily="34" charset="0"/>
                <a:cs typeface="Calibri" panose="020F0502020204030204" pitchFamily="34" charset="0"/>
              </a:rPr>
              <a:t>37</a:t>
            </a:fld>
            <a:endParaRPr lang="en-US" dirty="0">
              <a:latin typeface="Calibri" panose="020F0502020204030204" pitchFamily="34" charset="0"/>
              <a:cs typeface="Calibri" panose="020F0502020204030204" pitchFamily="34" charset="0"/>
            </a:endParaRPr>
          </a:p>
        </p:txBody>
      </p:sp>
      <p:sp>
        <p:nvSpPr>
          <p:cNvPr id="6" name="Content Placeholder 2"/>
          <p:cNvSpPr txBox="1">
            <a:spLocks/>
          </p:cNvSpPr>
          <p:nvPr/>
        </p:nvSpPr>
        <p:spPr>
          <a:xfrm>
            <a:off x="281354" y="1219200"/>
            <a:ext cx="8634046" cy="3124200"/>
          </a:xfrm>
          <a:prstGeom prst="rect">
            <a:avLst/>
          </a:prstGeom>
          <a:ln>
            <a:noFill/>
          </a:ln>
        </p:spPr>
        <p:style>
          <a:lnRef idx="2">
            <a:schemeClr val="accent5"/>
          </a:lnRef>
          <a:fillRef idx="1">
            <a:schemeClr val="lt1"/>
          </a:fillRef>
          <a:effectRef idx="0">
            <a:schemeClr val="accent5"/>
          </a:effectRef>
          <a:fontRef idx="minor">
            <a:schemeClr val="dk1"/>
          </a:fontRef>
        </p:style>
        <p:txBody>
          <a:bodyPr vert="horz" lIns="91440" rIns="91440">
            <a:noAutofit/>
          </a:bodyPr>
          <a:lstStyle>
            <a:lvl1pPr marL="274320" indent="-274320" algn="l" rtl="0" eaLnBrk="1" latinLnBrk="0" hangingPunct="1">
              <a:spcBef>
                <a:spcPct val="20000"/>
              </a:spcBef>
              <a:buClr>
                <a:schemeClr val="accent3"/>
              </a:buClr>
              <a:buSzPct val="95000"/>
              <a:buFont typeface="Wingdings" panose="05000000000000000000" pitchFamily="2" charset="2"/>
              <a:buChar char="§"/>
              <a:defRPr kumimoji="0" sz="2600" kern="1200">
                <a:solidFill>
                  <a:schemeClr val="tx1"/>
                </a:solidFill>
                <a:latin typeface="Calibri" panose="020F0502020204030204"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Calibri" panose="020F0502020204030204"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Calibri" panose="020F0502020204030204"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Calibri" panose="020F0502020204030204"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Calibri" panose="020F0502020204030204"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dirty="0"/>
              <a:t>HIPAA requires our organization to share only the </a:t>
            </a:r>
            <a:r>
              <a:rPr lang="en-US" i="1" dirty="0">
                <a:solidFill>
                  <a:srgbClr val="0000FF"/>
                </a:solidFill>
              </a:rPr>
              <a:t>minimum amount necessary.</a:t>
            </a:r>
            <a:endParaRPr lang="en-US" dirty="0"/>
          </a:p>
          <a:p>
            <a:pPr marL="457200">
              <a:buClr>
                <a:schemeClr val="tx1"/>
              </a:buClr>
            </a:pPr>
            <a:r>
              <a:rPr lang="en-US" i="1" dirty="0"/>
              <a:t>Before sharing PHI, ask yourself:</a:t>
            </a:r>
          </a:p>
          <a:p>
            <a:pPr marL="457200" indent="-457200">
              <a:buNone/>
            </a:pPr>
            <a:r>
              <a:rPr lang="en-US" i="1" dirty="0"/>
              <a:t>	“Does this person need this PHI to treat the patient, receive payment or conduct eligibility?”</a:t>
            </a:r>
          </a:p>
          <a:p>
            <a:pPr marL="0" indent="0">
              <a:spcBef>
                <a:spcPts val="1200"/>
              </a:spcBef>
              <a:buNone/>
            </a:pPr>
            <a:r>
              <a:rPr lang="en-US" dirty="0"/>
              <a:t>If you don’t need to disclose an entire file or patient record – only disclose the limited portions that you need to disclose.</a:t>
            </a:r>
          </a:p>
        </p:txBody>
      </p:sp>
    </p:spTree>
    <p:extLst>
      <p:ext uri="{BB962C8B-B14F-4D97-AF65-F5344CB8AC3E}">
        <p14:creationId xmlns:p14="http://schemas.microsoft.com/office/powerpoint/2010/main" val="1691402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915400" cy="1143000"/>
          </a:xfrm>
          <a:solidFill>
            <a:schemeClr val="bg1">
              <a:alpha val="42000"/>
            </a:schemeClr>
          </a:solidFill>
        </p:spPr>
        <p:txBody>
          <a:bodyPr>
            <a:noAutofit/>
          </a:bodyPr>
          <a:lstStyle/>
          <a:p>
            <a:r>
              <a:rPr lang="en-US" sz="4000" dirty="0"/>
              <a:t>Health Information Technology for Economic &amp; Clinical Health (HITECH) Act</a:t>
            </a:r>
          </a:p>
        </p:txBody>
      </p:sp>
      <p:sp>
        <p:nvSpPr>
          <p:cNvPr id="3" name="Content Placeholder 2"/>
          <p:cNvSpPr>
            <a:spLocks noGrp="1"/>
          </p:cNvSpPr>
          <p:nvPr>
            <p:ph sz="half" idx="1"/>
          </p:nvPr>
        </p:nvSpPr>
        <p:spPr>
          <a:xfrm>
            <a:off x="4953000" y="2209800"/>
            <a:ext cx="3733800" cy="4419600"/>
          </a:xfrm>
          <a:noFill/>
          <a:ln>
            <a:noFill/>
          </a:ln>
        </p:spPr>
        <p:style>
          <a:lnRef idx="2">
            <a:schemeClr val="accent5"/>
          </a:lnRef>
          <a:fillRef idx="1">
            <a:schemeClr val="lt1"/>
          </a:fillRef>
          <a:effectRef idx="0">
            <a:schemeClr val="accent5"/>
          </a:effectRef>
          <a:fontRef idx="minor">
            <a:schemeClr val="dk1"/>
          </a:fontRef>
        </p:style>
        <p:txBody>
          <a:bodyPr tIns="91440" bIns="91440">
            <a:noAutofit/>
          </a:bodyPr>
          <a:lstStyle/>
          <a:p>
            <a:pPr marL="0" indent="0" algn="r">
              <a:buNone/>
            </a:pPr>
            <a:r>
              <a:rPr lang="en-US" sz="2800" dirty="0"/>
              <a:t>HITECH Act also revised certain sections of HIPAA for covered entities and their business associates regarding </a:t>
            </a:r>
            <a:r>
              <a:rPr lang="en-US" sz="2800" b="1" dirty="0"/>
              <a:t>health records, breach notifications, increased enforcement and penalties. </a:t>
            </a:r>
          </a:p>
        </p:txBody>
      </p:sp>
      <p:sp>
        <p:nvSpPr>
          <p:cNvPr id="4" name="Content Placeholder 3"/>
          <p:cNvSpPr>
            <a:spLocks noGrp="1"/>
          </p:cNvSpPr>
          <p:nvPr>
            <p:ph sz="half" idx="2"/>
          </p:nvPr>
        </p:nvSpPr>
        <p:spPr>
          <a:xfrm>
            <a:off x="533400" y="2209800"/>
            <a:ext cx="3733800" cy="4419600"/>
          </a:xfrm>
          <a:noFill/>
          <a:ln>
            <a:noFill/>
          </a:ln>
        </p:spPr>
        <p:style>
          <a:lnRef idx="2">
            <a:schemeClr val="accent5"/>
          </a:lnRef>
          <a:fillRef idx="1">
            <a:schemeClr val="lt1"/>
          </a:fillRef>
          <a:effectRef idx="0">
            <a:schemeClr val="accent5"/>
          </a:effectRef>
          <a:fontRef idx="minor">
            <a:schemeClr val="dk1"/>
          </a:fontRef>
        </p:style>
        <p:txBody>
          <a:bodyPr tIns="91440" rIns="182880" bIns="91440">
            <a:noAutofit/>
          </a:bodyPr>
          <a:lstStyle/>
          <a:p>
            <a:pPr marL="0" indent="0">
              <a:buNone/>
            </a:pPr>
            <a:r>
              <a:rPr lang="en-US" sz="2800" dirty="0"/>
              <a:t>HITECH Act legislated was created 2009 to stimulate the adoption of </a:t>
            </a:r>
            <a:r>
              <a:rPr lang="en-US" sz="2800" b="1" i="1" dirty="0">
                <a:solidFill>
                  <a:srgbClr val="0000FF"/>
                </a:solidFill>
              </a:rPr>
              <a:t>Electronic Health Records (EHR).  </a:t>
            </a:r>
            <a:r>
              <a:rPr lang="en-US" sz="2800" dirty="0"/>
              <a:t>The act addresses privacy and security issues linked to electronic transmission of health information.</a:t>
            </a:r>
          </a:p>
        </p:txBody>
      </p:sp>
      <p:sp>
        <p:nvSpPr>
          <p:cNvPr id="5" name="Slide Number Placeholder 4"/>
          <p:cNvSpPr>
            <a:spLocks noGrp="1"/>
          </p:cNvSpPr>
          <p:nvPr>
            <p:ph type="sldNum" sz="quarter" idx="12"/>
          </p:nvPr>
        </p:nvSpPr>
        <p:spPr/>
        <p:txBody>
          <a:bodyPr/>
          <a:lstStyle/>
          <a:p>
            <a:fld id="{8B348EF1-6B40-44EE-A3A5-E7C5D3B8C1BE}" type="slidenum">
              <a:rPr lang="en-US" smtClean="0">
                <a:latin typeface="+mj-lt"/>
              </a:rPr>
              <a:t>38</a:t>
            </a:fld>
            <a:endParaRPr lang="en-US" dirty="0">
              <a:latin typeface="+mj-lt"/>
            </a:endParaRPr>
          </a:p>
        </p:txBody>
      </p:sp>
    </p:spTree>
    <p:extLst>
      <p:ext uri="{BB962C8B-B14F-4D97-AF65-F5344CB8AC3E}">
        <p14:creationId xmlns:p14="http://schemas.microsoft.com/office/powerpoint/2010/main" val="1224216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610100" y="1875527"/>
            <a:ext cx="4229100" cy="4797056"/>
          </a:xfrm>
          <a:prstGeom prst="rect">
            <a:avLst/>
          </a:prstGeom>
          <a:ln w="38100">
            <a:solidFill>
              <a:schemeClr val="bg2">
                <a:lumMod val="90000"/>
              </a:schemeClr>
            </a:solidFill>
          </a:ln>
        </p:spPr>
        <p:style>
          <a:lnRef idx="2">
            <a:schemeClr val="accent4"/>
          </a:lnRef>
          <a:fillRef idx="1">
            <a:schemeClr val="lt1"/>
          </a:fillRef>
          <a:effectRef idx="0">
            <a:schemeClr val="accent4"/>
          </a:effectRef>
          <a:fontRef idx="minor">
            <a:schemeClr val="dk1"/>
          </a:fontRef>
        </p:style>
        <p:txBody>
          <a:bodyPr vert="horz" lIns="91440" tIns="91440" rIns="0" bIns="91440">
            <a:noAutofit/>
          </a:bodyPr>
          <a:lstStyle>
            <a:lvl1pPr marL="274320" indent="-274320" algn="l" rtl="0" eaLnBrk="1" latinLnBrk="0" hangingPunct="1">
              <a:spcBef>
                <a:spcPct val="20000"/>
              </a:spcBef>
              <a:buClr>
                <a:schemeClr val="accent3"/>
              </a:buClr>
              <a:buSzPct val="95000"/>
              <a:buFont typeface="Wingdings" panose="05000000000000000000" pitchFamily="2" charset="2"/>
              <a:buChar char="§"/>
              <a:defRPr kumimoji="0" sz="28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6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4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lvl="0" indent="0">
              <a:spcBef>
                <a:spcPts val="0"/>
              </a:spcBef>
              <a:buClr>
                <a:srgbClr val="0BD0D9"/>
              </a:buClr>
              <a:buNone/>
            </a:pPr>
            <a:r>
              <a:rPr lang="en-US" sz="2200" b="1" dirty="0">
                <a:solidFill>
                  <a:prstClr val="black"/>
                </a:solidFill>
                <a:latin typeface="Calibri" panose="020F0502020204030204" pitchFamily="34" charset="0"/>
              </a:rPr>
              <a:t>Expectations – </a:t>
            </a:r>
            <a:r>
              <a:rPr lang="en-US" sz="2200" dirty="0">
                <a:solidFill>
                  <a:prstClr val="black"/>
                </a:solidFill>
                <a:latin typeface="Calibri" panose="020F0502020204030204" pitchFamily="34" charset="0"/>
              </a:rPr>
              <a:t>Ultimately, its expected that the “meaningful use” of EHR will result in:</a:t>
            </a:r>
          </a:p>
          <a:p>
            <a:pPr marL="0" lvl="0" indent="0">
              <a:spcBef>
                <a:spcPts val="0"/>
              </a:spcBef>
              <a:buClr>
                <a:srgbClr val="0BD0D9"/>
              </a:buClr>
              <a:buNone/>
            </a:pPr>
            <a:endParaRPr lang="en-US" sz="2200" dirty="0">
              <a:solidFill>
                <a:prstClr val="black"/>
              </a:solidFill>
              <a:latin typeface="Calibri" panose="020F0502020204030204" pitchFamily="34" charset="0"/>
            </a:endParaRPr>
          </a:p>
          <a:p>
            <a:pPr marL="365760" lvl="0" indent="-182880">
              <a:spcBef>
                <a:spcPts val="0"/>
              </a:spcBef>
              <a:buClr>
                <a:schemeClr val="tx1"/>
              </a:buClr>
            </a:pPr>
            <a:r>
              <a:rPr lang="en-US" sz="2200" dirty="0">
                <a:solidFill>
                  <a:prstClr val="black"/>
                </a:solidFill>
                <a:latin typeface="Calibri" panose="020F0502020204030204" pitchFamily="34" charset="0"/>
              </a:rPr>
              <a:t>Better clinical outcomes</a:t>
            </a:r>
          </a:p>
          <a:p>
            <a:pPr marL="365760" lvl="0" indent="-182880">
              <a:spcBef>
                <a:spcPts val="0"/>
              </a:spcBef>
              <a:buClr>
                <a:schemeClr val="tx1"/>
              </a:buClr>
            </a:pPr>
            <a:r>
              <a:rPr lang="en-US" sz="2200" dirty="0">
                <a:solidFill>
                  <a:prstClr val="black"/>
                </a:solidFill>
                <a:latin typeface="Calibri" panose="020F0502020204030204" pitchFamily="34" charset="0"/>
              </a:rPr>
              <a:t>Improved population health outcomes</a:t>
            </a:r>
          </a:p>
          <a:p>
            <a:pPr marL="365760" lvl="0" indent="-182880">
              <a:spcBef>
                <a:spcPts val="0"/>
              </a:spcBef>
              <a:buClrTx/>
            </a:pPr>
            <a:r>
              <a:rPr lang="en-US" sz="2200" dirty="0">
                <a:solidFill>
                  <a:prstClr val="black"/>
                </a:solidFill>
                <a:latin typeface="Calibri" panose="020F0502020204030204" pitchFamily="34" charset="0"/>
              </a:rPr>
              <a:t>Increased transparency and efficiency</a:t>
            </a:r>
          </a:p>
          <a:p>
            <a:pPr marL="365760" lvl="0" indent="-182880">
              <a:spcBef>
                <a:spcPts val="0"/>
              </a:spcBef>
              <a:buClrTx/>
            </a:pPr>
            <a:r>
              <a:rPr lang="en-US" sz="2200" dirty="0">
                <a:solidFill>
                  <a:prstClr val="black"/>
                </a:solidFill>
                <a:latin typeface="Calibri" panose="020F0502020204030204" pitchFamily="34" charset="0"/>
              </a:rPr>
              <a:t>Empowered individuals </a:t>
            </a:r>
          </a:p>
          <a:p>
            <a:pPr marL="365760" lvl="0" indent="-182880">
              <a:spcBef>
                <a:spcPts val="0"/>
              </a:spcBef>
              <a:buClr>
                <a:schemeClr val="tx1"/>
              </a:buClr>
            </a:pPr>
            <a:r>
              <a:rPr lang="en-US" sz="2200" dirty="0">
                <a:solidFill>
                  <a:prstClr val="black"/>
                </a:solidFill>
                <a:latin typeface="Calibri" panose="020F0502020204030204" pitchFamily="34" charset="0"/>
              </a:rPr>
              <a:t>More robust research data on health systems</a:t>
            </a:r>
          </a:p>
        </p:txBody>
      </p:sp>
      <p:sp>
        <p:nvSpPr>
          <p:cNvPr id="2" name="Title 1"/>
          <p:cNvSpPr>
            <a:spLocks noGrp="1"/>
          </p:cNvSpPr>
          <p:nvPr>
            <p:ph type="title"/>
          </p:nvPr>
        </p:nvSpPr>
        <p:spPr>
          <a:xfrm>
            <a:off x="332873" y="457200"/>
            <a:ext cx="8478253" cy="762000"/>
          </a:xfrm>
          <a:no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n-US" sz="5400" b="1" dirty="0">
                <a:solidFill>
                  <a:schemeClr val="accent3">
                    <a:lumMod val="50000"/>
                  </a:schemeClr>
                </a:solidFill>
                <a:effectLst>
                  <a:outerShdw blurRad="38100" dist="38100" dir="2700000" algn="tl">
                    <a:srgbClr val="000000">
                      <a:alpha val="43137"/>
                    </a:srgbClr>
                  </a:outerShdw>
                </a:effectLst>
              </a:rPr>
              <a:t>HITECH</a:t>
            </a:r>
            <a:r>
              <a:rPr lang="en-US" sz="5400" b="1" dirty="0">
                <a:solidFill>
                  <a:srgbClr val="FFFF00"/>
                </a:solidFill>
                <a:effectLst>
                  <a:outerShdw blurRad="38100" dist="38100" dir="2700000" algn="tl">
                    <a:srgbClr val="000000">
                      <a:alpha val="43137"/>
                    </a:srgbClr>
                  </a:outerShdw>
                </a:effectLst>
              </a:rPr>
              <a:t> </a:t>
            </a:r>
            <a:br>
              <a:rPr lang="en-US" sz="800" b="1" dirty="0">
                <a:solidFill>
                  <a:srgbClr val="FFFF00"/>
                </a:solidFill>
                <a:effectLst>
                  <a:outerShdw blurRad="38100" dist="38100" dir="2700000" algn="tl">
                    <a:srgbClr val="000000">
                      <a:alpha val="43137"/>
                    </a:srgbClr>
                  </a:outerShdw>
                </a:effectLst>
              </a:rPr>
            </a:br>
            <a:endParaRPr lang="en-US" sz="8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08547" y="1871983"/>
            <a:ext cx="4229100" cy="4800600"/>
          </a:xfrm>
          <a:ln w="3810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lIns="91440" tIns="91440" rIns="0" bIns="91440">
            <a:noAutofit/>
          </a:bodyPr>
          <a:lstStyle/>
          <a:p>
            <a:pPr marL="0" indent="0">
              <a:spcBef>
                <a:spcPts val="1200"/>
              </a:spcBef>
              <a:buNone/>
            </a:pPr>
            <a:r>
              <a:rPr lang="en-US" sz="2200" b="1" dirty="0">
                <a:latin typeface="Calibri" panose="020F0502020204030204" pitchFamily="34" charset="0"/>
              </a:rPr>
              <a:t>Meaningful Use</a:t>
            </a:r>
            <a:r>
              <a:rPr lang="en-US" sz="2200" dirty="0">
                <a:latin typeface="Calibri" panose="020F0502020204030204" pitchFamily="34" charset="0"/>
              </a:rPr>
              <a:t> is to utilizing certified EHR technology to improve the five pillars of health outcome policy priorities which are;</a:t>
            </a:r>
          </a:p>
          <a:p>
            <a:pPr>
              <a:buClr>
                <a:schemeClr val="tx1"/>
              </a:buClr>
              <a:buFont typeface="+mj-lt"/>
              <a:buAutoNum type="arabicParenR"/>
            </a:pPr>
            <a:r>
              <a:rPr lang="en-US" sz="2200" dirty="0">
                <a:latin typeface="Calibri" panose="020F0502020204030204" pitchFamily="34" charset="0"/>
              </a:rPr>
              <a:t>Improve quality, safety, efficiency, and reduce health disparities</a:t>
            </a:r>
          </a:p>
          <a:p>
            <a:pPr>
              <a:buClr>
                <a:schemeClr val="tx1"/>
              </a:buClr>
              <a:buFont typeface="+mj-lt"/>
              <a:buAutoNum type="arabicParenR"/>
            </a:pPr>
            <a:r>
              <a:rPr lang="en-US" sz="2200" dirty="0">
                <a:latin typeface="Calibri" panose="020F0502020204030204" pitchFamily="34" charset="0"/>
              </a:rPr>
              <a:t>Engage patients and family</a:t>
            </a:r>
          </a:p>
          <a:p>
            <a:pPr>
              <a:buClr>
                <a:schemeClr val="tx1"/>
              </a:buClr>
              <a:buFont typeface="+mj-lt"/>
              <a:buAutoNum type="arabicParenR"/>
            </a:pPr>
            <a:r>
              <a:rPr lang="en-US" sz="2200" dirty="0">
                <a:latin typeface="Calibri" panose="020F0502020204030204" pitchFamily="34" charset="0"/>
              </a:rPr>
              <a:t>Improve care coordination</a:t>
            </a:r>
          </a:p>
          <a:p>
            <a:pPr>
              <a:buClr>
                <a:schemeClr val="tx1"/>
              </a:buClr>
              <a:buFont typeface="+mj-lt"/>
              <a:buAutoNum type="arabicParenR"/>
            </a:pPr>
            <a:r>
              <a:rPr lang="en-US" sz="2200" dirty="0">
                <a:latin typeface="Calibri" panose="020F0502020204030204" pitchFamily="34" charset="0"/>
              </a:rPr>
              <a:t>Improve population and public health</a:t>
            </a:r>
            <a:endParaRPr lang="en-US" sz="2200" b="1" dirty="0">
              <a:latin typeface="Calibri" panose="020F0502020204030204" pitchFamily="34" charset="0"/>
            </a:endParaRPr>
          </a:p>
          <a:p>
            <a:pPr>
              <a:buClr>
                <a:schemeClr val="tx1"/>
              </a:buClr>
              <a:buFont typeface="+mj-lt"/>
              <a:buAutoNum type="arabicParenR"/>
            </a:pPr>
            <a:r>
              <a:rPr lang="en-US" sz="2200" dirty="0">
                <a:latin typeface="Calibri" panose="020F0502020204030204" pitchFamily="34" charset="0"/>
              </a:rPr>
              <a:t>Ensure adequate privacy and security protection for personal health information</a:t>
            </a:r>
          </a:p>
        </p:txBody>
      </p:sp>
      <p:sp>
        <p:nvSpPr>
          <p:cNvPr id="5" name="Slide Number Placeholder 4"/>
          <p:cNvSpPr>
            <a:spLocks noGrp="1"/>
          </p:cNvSpPr>
          <p:nvPr>
            <p:ph type="sldNum" sz="quarter" idx="12"/>
          </p:nvPr>
        </p:nvSpPr>
        <p:spPr>
          <a:xfrm>
            <a:off x="8001000" y="6248400"/>
            <a:ext cx="762000" cy="365125"/>
          </a:xfrm>
        </p:spPr>
        <p:txBody>
          <a:bodyPr/>
          <a:lstStyle/>
          <a:p>
            <a:fld id="{8B348EF1-6B40-44EE-A3A5-E7C5D3B8C1BE}" type="slidenum">
              <a:rPr lang="en-US" smtClean="0">
                <a:latin typeface="+mj-lt"/>
              </a:rPr>
              <a:t>39</a:t>
            </a:fld>
            <a:endParaRPr lang="en-US" dirty="0">
              <a:latin typeface="+mj-lt"/>
            </a:endParaRPr>
          </a:p>
        </p:txBody>
      </p:sp>
      <p:sp>
        <p:nvSpPr>
          <p:cNvPr id="6" name="Rectangle 5"/>
          <p:cNvSpPr/>
          <p:nvPr/>
        </p:nvSpPr>
        <p:spPr>
          <a:xfrm>
            <a:off x="208547" y="992094"/>
            <a:ext cx="8783053" cy="830997"/>
          </a:xfrm>
          <a:prstGeom prst="rect">
            <a:avLst/>
          </a:prstGeom>
        </p:spPr>
        <p:txBody>
          <a:bodyPr wrap="square">
            <a:spAutoFit/>
          </a:bodyPr>
          <a:lstStyle/>
          <a:p>
            <a:pPr lvl="0" algn="ctr">
              <a:spcBef>
                <a:spcPct val="20000"/>
              </a:spcBef>
              <a:buClr>
                <a:srgbClr val="0BD0D9"/>
              </a:buClr>
              <a:buSzPct val="95000"/>
            </a:pPr>
            <a:r>
              <a:rPr lang="en-US" sz="2400" dirty="0">
                <a:solidFill>
                  <a:prstClr val="black"/>
                </a:solidFill>
                <a:latin typeface="Calibri" panose="020F0502020204030204" pitchFamily="34" charset="0"/>
              </a:rPr>
              <a:t>In 2011, HITECH ACT offered providers a financial incentives for demonstrating “meaningful use” of EHRs.</a:t>
            </a:r>
          </a:p>
        </p:txBody>
      </p:sp>
    </p:spTree>
    <p:extLst>
      <p:ext uri="{BB962C8B-B14F-4D97-AF65-F5344CB8AC3E}">
        <p14:creationId xmlns:p14="http://schemas.microsoft.com/office/powerpoint/2010/main" val="941843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ctr"/>
            <a:r>
              <a:rPr lang="en-US" b="1" dirty="0"/>
              <a:t>Course Content</a:t>
            </a:r>
            <a:br>
              <a:rPr lang="en-US" sz="900" b="1" dirty="0"/>
            </a:br>
            <a:endParaRPr lang="en-US" sz="900" dirty="0"/>
          </a:p>
        </p:txBody>
      </p:sp>
      <p:sp>
        <p:nvSpPr>
          <p:cNvPr id="3" name="Content Placeholder 2"/>
          <p:cNvSpPr>
            <a:spLocks noGrp="1"/>
          </p:cNvSpPr>
          <p:nvPr>
            <p:ph idx="1"/>
          </p:nvPr>
        </p:nvSpPr>
        <p:spPr>
          <a:xfrm>
            <a:off x="152400" y="2057400"/>
            <a:ext cx="8839200" cy="4648200"/>
          </a:xfrm>
        </p:spPr>
        <p:txBody>
          <a:bodyPr>
            <a:noAutofit/>
          </a:bodyPr>
          <a:lstStyle/>
          <a:p>
            <a:pPr marL="514350" indent="-514350">
              <a:buFont typeface="+mj-lt"/>
              <a:buAutoNum type="arabicPeriod"/>
            </a:pPr>
            <a:r>
              <a:rPr lang="en-US" sz="3600" dirty="0"/>
              <a:t>What Is FWA?</a:t>
            </a:r>
          </a:p>
          <a:p>
            <a:pPr marL="514350" indent="-514350">
              <a:buFont typeface="+mj-lt"/>
              <a:buAutoNum type="arabicPeriod"/>
            </a:pPr>
            <a:r>
              <a:rPr lang="en-US" sz="3600" dirty="0"/>
              <a:t>Your Role in the Fight Against FWA</a:t>
            </a:r>
          </a:p>
          <a:p>
            <a:pPr marL="0" indent="0" algn="ctr">
              <a:buNone/>
            </a:pPr>
            <a:endParaRPr lang="en-US" sz="3200" dirty="0"/>
          </a:p>
          <a:p>
            <a:pPr marL="0" indent="0" algn="ctr">
              <a:buNone/>
            </a:pPr>
            <a:r>
              <a:rPr lang="en-US" sz="2800" dirty="0"/>
              <a:t>Anyone providing health or administrative services to Medicare enrollees must satisfy general compliance and FWA training requirements. </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4</a:t>
            </a:fld>
            <a:endParaRPr lang="en-US" dirty="0">
              <a:latin typeface="+mj-lt"/>
            </a:endParaRPr>
          </a:p>
        </p:txBody>
      </p:sp>
    </p:spTree>
    <p:extLst>
      <p:ext uri="{BB962C8B-B14F-4D97-AF65-F5344CB8AC3E}">
        <p14:creationId xmlns:p14="http://schemas.microsoft.com/office/powerpoint/2010/main" val="4200641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965" y="1600200"/>
            <a:ext cx="8839200" cy="4953000"/>
          </a:xfrm>
        </p:spPr>
        <p:txBody>
          <a:bodyPr bIns="0">
            <a:normAutofit fontScale="85000" lnSpcReduction="10000"/>
          </a:bodyPr>
          <a:lstStyle/>
          <a:p>
            <a:pPr indent="-182880">
              <a:spcBef>
                <a:spcPts val="600"/>
              </a:spcBef>
              <a:buClr>
                <a:schemeClr val="tx1"/>
              </a:buClr>
            </a:pPr>
            <a:r>
              <a:rPr lang="en-US" dirty="0"/>
              <a:t>Use the Print/Lock feature for copier/printers</a:t>
            </a:r>
          </a:p>
          <a:p>
            <a:pPr indent="-182880">
              <a:spcBef>
                <a:spcPts val="600"/>
              </a:spcBef>
              <a:buClr>
                <a:schemeClr val="tx1"/>
              </a:buClr>
            </a:pPr>
            <a:r>
              <a:rPr lang="en-US" dirty="0"/>
              <a:t>Remember to only ask for the </a:t>
            </a:r>
            <a:r>
              <a:rPr lang="en-US" i="1" dirty="0"/>
              <a:t>minimum amount </a:t>
            </a:r>
            <a:r>
              <a:rPr lang="en-US" dirty="0"/>
              <a:t>of information you need for the task at hand</a:t>
            </a:r>
          </a:p>
          <a:p>
            <a:pPr indent="-182880">
              <a:spcBef>
                <a:spcPts val="600"/>
              </a:spcBef>
              <a:buClrTx/>
            </a:pPr>
            <a:r>
              <a:rPr lang="en-US" dirty="0"/>
              <a:t>Discuss member information privately, and only when required. Never discuss a member in break rooms, elevators, lobbies, or corridors</a:t>
            </a:r>
          </a:p>
          <a:p>
            <a:pPr indent="-182880">
              <a:spcBef>
                <a:spcPts val="600"/>
              </a:spcBef>
              <a:buClr>
                <a:schemeClr val="tx1"/>
              </a:buClr>
            </a:pPr>
            <a:r>
              <a:rPr lang="en-US" dirty="0"/>
              <a:t>Any documents in your possession that contain member PHI should be faced down on your desk, in a closed file folder, or in a locked filing cabinet</a:t>
            </a:r>
          </a:p>
          <a:p>
            <a:pPr indent="-182880">
              <a:spcBef>
                <a:spcPts val="600"/>
              </a:spcBef>
              <a:buClr>
                <a:schemeClr val="tx1"/>
              </a:buClr>
            </a:pPr>
            <a:r>
              <a:rPr lang="en-US" dirty="0"/>
              <a:t>Verify the identity of any person requesting PHI</a:t>
            </a:r>
          </a:p>
          <a:p>
            <a:pPr indent="-182880">
              <a:spcBef>
                <a:spcPts val="600"/>
              </a:spcBef>
              <a:buClr>
                <a:schemeClr val="tx1"/>
              </a:buClr>
            </a:pPr>
            <a:r>
              <a:rPr lang="en-US" dirty="0"/>
              <a:t>Remove documents that contain PHI from copiers and printers immediately</a:t>
            </a:r>
          </a:p>
          <a:p>
            <a:pPr indent="-182880">
              <a:spcBef>
                <a:spcPts val="600"/>
              </a:spcBef>
              <a:buClr>
                <a:schemeClr val="tx1"/>
              </a:buClr>
            </a:pPr>
            <a:r>
              <a:rPr lang="en-US" dirty="0"/>
              <a:t>Dispose of unnecessary documents by shredding</a:t>
            </a:r>
          </a:p>
          <a:p>
            <a:pPr indent="-182880">
              <a:spcBef>
                <a:spcPts val="600"/>
              </a:spcBef>
              <a:buClr>
                <a:schemeClr val="tx1"/>
              </a:buClr>
            </a:pPr>
            <a:r>
              <a:rPr lang="en-US" dirty="0"/>
              <a:t>All plan documents must be retained by all departments including patient medical records for a minimum of 10 years</a:t>
            </a:r>
          </a:p>
        </p:txBody>
      </p:sp>
      <p:sp>
        <p:nvSpPr>
          <p:cNvPr id="5" name="Slide Number Placeholder 4"/>
          <p:cNvSpPr>
            <a:spLocks noGrp="1"/>
          </p:cNvSpPr>
          <p:nvPr>
            <p:ph type="sldNum" sz="quarter" idx="12"/>
          </p:nvPr>
        </p:nvSpPr>
        <p:spPr/>
        <p:txBody>
          <a:bodyPr/>
          <a:lstStyle/>
          <a:p>
            <a:fld id="{8B348EF1-6B40-44EE-A3A5-E7C5D3B8C1BE}" type="slidenum">
              <a:rPr lang="en-US" smtClean="0">
                <a:latin typeface="+mj-lt"/>
              </a:rPr>
              <a:t>40</a:t>
            </a:fld>
            <a:endParaRPr lang="en-US" dirty="0">
              <a:latin typeface="+mj-lt"/>
            </a:endParaRPr>
          </a:p>
        </p:txBody>
      </p:sp>
      <p:sp>
        <p:nvSpPr>
          <p:cNvPr id="6" name="Title 1"/>
          <p:cNvSpPr txBox="1">
            <a:spLocks/>
          </p:cNvSpPr>
          <p:nvPr/>
        </p:nvSpPr>
        <p:spPr>
          <a:xfrm>
            <a:off x="396765" y="784265"/>
            <a:ext cx="8229600" cy="64766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fontScale="85000" lnSpcReduction="20000"/>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rPr>
              <a:t>Best Practices For You…</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57180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9288"/>
            <a:ext cx="8382000" cy="896112"/>
          </a:xfrm>
          <a:noFill/>
          <a:ln>
            <a:noFill/>
          </a:ln>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dirty="0">
                <a:solidFill>
                  <a:schemeClr val="tx2"/>
                </a:solidFill>
                <a:latin typeface="Calibri" panose="020F0502020204030204" pitchFamily="34" charset="0"/>
              </a:rPr>
              <a:t>Part 1 – Summary</a:t>
            </a:r>
            <a:br>
              <a:rPr lang="en-US" dirty="0">
                <a:latin typeface="Calibri" panose="020F0502020204030204" pitchFamily="34" charset="0"/>
              </a:rPr>
            </a:br>
            <a:endParaRPr lang="en-US" sz="900" dirty="0">
              <a:latin typeface="Calibri" panose="020F0502020204030204" pitchFamily="34" charset="0"/>
            </a:endParaRPr>
          </a:p>
        </p:txBody>
      </p:sp>
      <p:sp>
        <p:nvSpPr>
          <p:cNvPr id="3" name="Content Placeholder 2"/>
          <p:cNvSpPr>
            <a:spLocks noGrp="1"/>
          </p:cNvSpPr>
          <p:nvPr>
            <p:ph sz="half" idx="1"/>
          </p:nvPr>
        </p:nvSpPr>
        <p:spPr>
          <a:xfrm>
            <a:off x="381000" y="1524000"/>
            <a:ext cx="3810000" cy="5029200"/>
          </a:xfrm>
          <a:ln>
            <a:solidFill>
              <a:schemeClr val="tx2"/>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lgn="ctr">
              <a:buNone/>
            </a:pPr>
            <a:r>
              <a:rPr lang="en-US" dirty="0"/>
              <a:t>There are differences among fraud, waste and abuse (FWA). One of the primary differences is </a:t>
            </a:r>
            <a:r>
              <a:rPr lang="en-US" b="1" dirty="0"/>
              <a:t>intent</a:t>
            </a:r>
            <a:r>
              <a:rPr lang="en-US" dirty="0"/>
              <a:t> and </a:t>
            </a:r>
            <a:r>
              <a:rPr lang="en-US" b="1" dirty="0"/>
              <a:t>knowledge</a:t>
            </a:r>
            <a:r>
              <a:rPr lang="en-US" dirty="0"/>
              <a:t>. </a:t>
            </a:r>
          </a:p>
          <a:p>
            <a:pPr marL="0" indent="0">
              <a:spcBef>
                <a:spcPts val="1800"/>
              </a:spcBef>
              <a:buNone/>
            </a:pPr>
            <a:r>
              <a:rPr lang="en-US" dirty="0">
                <a:solidFill>
                  <a:srgbClr val="0000FF"/>
                </a:solidFill>
              </a:rPr>
              <a:t>Fraud</a:t>
            </a:r>
            <a:r>
              <a:rPr lang="en-US" dirty="0"/>
              <a:t> requires that the person have intent to obtain payment and the knowledge his or her actions are wrong. </a:t>
            </a:r>
          </a:p>
          <a:p>
            <a:pPr marL="0" indent="0">
              <a:spcBef>
                <a:spcPts val="1800"/>
              </a:spcBef>
              <a:buNone/>
            </a:pPr>
            <a:r>
              <a:rPr lang="en-US" dirty="0">
                <a:solidFill>
                  <a:srgbClr val="0000FF"/>
                </a:solidFill>
              </a:rPr>
              <a:t>Waste</a:t>
            </a:r>
            <a:r>
              <a:rPr lang="en-US" dirty="0"/>
              <a:t> and </a:t>
            </a:r>
            <a:r>
              <a:rPr lang="en-US" dirty="0">
                <a:solidFill>
                  <a:srgbClr val="0000FF"/>
                </a:solidFill>
              </a:rPr>
              <a:t>abuse</a:t>
            </a:r>
            <a:r>
              <a:rPr lang="en-US" dirty="0"/>
              <a:t> may involve obtaining an improper payment but not the same intent and knowledge.</a:t>
            </a:r>
          </a:p>
        </p:txBody>
      </p:sp>
      <p:sp>
        <p:nvSpPr>
          <p:cNvPr id="5" name="Content Placeholder 4"/>
          <p:cNvSpPr>
            <a:spLocks noGrp="1"/>
          </p:cNvSpPr>
          <p:nvPr>
            <p:ph sz="half" idx="2"/>
          </p:nvPr>
        </p:nvSpPr>
        <p:spPr>
          <a:xfrm>
            <a:off x="4343400" y="1524000"/>
            <a:ext cx="4343400" cy="5029200"/>
          </a:xfrm>
          <a:ln>
            <a:solidFill>
              <a:schemeClr val="tx2"/>
            </a:solid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US" sz="2400" dirty="0"/>
              <a:t>Laws and regulations exist that prohibit FWA. Penalties for violating these laws may include:</a:t>
            </a:r>
          </a:p>
          <a:p>
            <a:pPr marL="525780" indent="-342900">
              <a:spcBef>
                <a:spcPts val="1200"/>
              </a:spcBef>
              <a:buClr>
                <a:schemeClr val="tx1"/>
              </a:buClr>
            </a:pPr>
            <a:r>
              <a:rPr lang="en-US" sz="2400" dirty="0"/>
              <a:t>Civil Monetary Penalties</a:t>
            </a:r>
          </a:p>
          <a:p>
            <a:pPr marL="525780" indent="-342900">
              <a:spcBef>
                <a:spcPts val="600"/>
              </a:spcBef>
              <a:buClr>
                <a:schemeClr val="tx1"/>
              </a:buClr>
            </a:pPr>
            <a:r>
              <a:rPr lang="en-US" sz="2400" dirty="0"/>
              <a:t>Civil prosecution </a:t>
            </a:r>
          </a:p>
          <a:p>
            <a:pPr marL="525780" indent="-342900">
              <a:spcBef>
                <a:spcPts val="600"/>
              </a:spcBef>
              <a:buClr>
                <a:schemeClr val="tx1"/>
              </a:buClr>
            </a:pPr>
            <a:r>
              <a:rPr lang="en-US" sz="2400" dirty="0"/>
              <a:t>Criminal conviction, fines or both</a:t>
            </a:r>
          </a:p>
          <a:p>
            <a:pPr marL="525780" indent="-342900">
              <a:spcBef>
                <a:spcPts val="600"/>
              </a:spcBef>
              <a:buClr>
                <a:schemeClr val="tx1"/>
              </a:buClr>
            </a:pPr>
            <a:r>
              <a:rPr lang="en-US" sz="2400" dirty="0"/>
              <a:t>Exclusion from all Federal health care program participation</a:t>
            </a:r>
          </a:p>
          <a:p>
            <a:pPr marL="525780" indent="-342900">
              <a:spcBef>
                <a:spcPts val="600"/>
              </a:spcBef>
              <a:buClr>
                <a:schemeClr val="tx1"/>
              </a:buClr>
            </a:pPr>
            <a:r>
              <a:rPr lang="en-US" sz="2400" dirty="0"/>
              <a:t>Imprisonment</a:t>
            </a:r>
          </a:p>
          <a:p>
            <a:pPr marL="525780" indent="-342900">
              <a:spcBef>
                <a:spcPts val="600"/>
              </a:spcBef>
              <a:buClr>
                <a:schemeClr val="tx1"/>
              </a:buClr>
            </a:pPr>
            <a:r>
              <a:rPr lang="en-US" sz="2400" dirty="0"/>
              <a:t>Loss of professional license.</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41</a:t>
            </a:fld>
            <a:endParaRPr lang="en-US" dirty="0">
              <a:latin typeface="+mj-lt"/>
            </a:endParaRPr>
          </a:p>
        </p:txBody>
      </p:sp>
    </p:spTree>
    <p:extLst>
      <p:ext uri="{BB962C8B-B14F-4D97-AF65-F5344CB8AC3E}">
        <p14:creationId xmlns:p14="http://schemas.microsoft.com/office/powerpoint/2010/main" val="4105825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accent4">
              <a:shade val="50000"/>
            </a:schemeClr>
          </a:lnRef>
          <a:fillRef idx="1">
            <a:schemeClr val="accent4"/>
          </a:fillRef>
          <a:effectRef idx="0">
            <a:schemeClr val="accent4"/>
          </a:effectRef>
          <a:fontRef idx="minor">
            <a:schemeClr val="lt1"/>
          </a:fontRef>
        </p:style>
        <p:txBody>
          <a:bodyPr tIns="0">
            <a:normAutofit/>
          </a:bodyPr>
          <a:lstStyle/>
          <a:p>
            <a:pPr algn="ctr">
              <a:spcAft>
                <a:spcPts val="1800"/>
              </a:spcAft>
            </a:pPr>
            <a:r>
              <a:rPr lang="en-US" b="1" dirty="0">
                <a:solidFill>
                  <a:schemeClr val="tx2"/>
                </a:solidFill>
                <a:latin typeface="Calibri" panose="020F0502020204030204" pitchFamily="34" charset="0"/>
              </a:rPr>
              <a:t>Knowledge</a:t>
            </a:r>
            <a:r>
              <a:rPr lang="en-US" b="1" dirty="0">
                <a:latin typeface="Calibri" panose="020F0502020204030204" pitchFamily="34" charset="0"/>
              </a:rPr>
              <a:t> </a:t>
            </a:r>
            <a:r>
              <a:rPr lang="en-US" b="1" dirty="0">
                <a:solidFill>
                  <a:schemeClr val="tx2"/>
                </a:solidFill>
                <a:latin typeface="Calibri" panose="020F0502020204030204" pitchFamily="34" charset="0"/>
              </a:rPr>
              <a:t>Check #1</a:t>
            </a:r>
            <a:br>
              <a:rPr lang="en-US" sz="900" b="1" dirty="0">
                <a:latin typeface="Calibri" panose="020F0502020204030204" pitchFamily="34" charset="0"/>
              </a:rPr>
            </a:br>
            <a:endParaRPr lang="en-US" sz="900" b="1" dirty="0">
              <a:latin typeface="Calibri" panose="020F0502020204030204" pitchFamily="34" charset="0"/>
            </a:endParaRPr>
          </a:p>
        </p:txBody>
      </p:sp>
      <p:sp>
        <p:nvSpPr>
          <p:cNvPr id="3" name="Content Placeholder 2"/>
          <p:cNvSpPr>
            <a:spLocks noGrp="1"/>
          </p:cNvSpPr>
          <p:nvPr>
            <p:ph idx="1"/>
          </p:nvPr>
        </p:nvSpPr>
        <p:spPr>
          <a:xfrm>
            <a:off x="685800" y="2362200"/>
            <a:ext cx="7772400" cy="2514600"/>
          </a:xfrm>
        </p:spPr>
        <p:txBody>
          <a:bodyPr>
            <a:normAutofit/>
          </a:bodyPr>
          <a:lstStyle/>
          <a:p>
            <a:pPr marL="0" indent="0" algn="ctr">
              <a:buNone/>
            </a:pPr>
            <a:r>
              <a:rPr lang="en-US" sz="3600" dirty="0"/>
              <a:t>Which of the following requires intent to obtain payment and the knowledge that the actions are wrong?</a:t>
            </a:r>
          </a:p>
          <a:p>
            <a:pPr marL="0" indent="0">
              <a:buNone/>
            </a:pPr>
            <a:endParaRPr lang="en-US" sz="2800"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42</a:t>
            </a:fld>
            <a:endParaRPr lang="en-US" dirty="0">
              <a:latin typeface="+mj-lt"/>
            </a:endParaRPr>
          </a:p>
        </p:txBody>
      </p:sp>
    </p:spTree>
    <p:extLst>
      <p:ext uri="{BB962C8B-B14F-4D97-AF65-F5344CB8AC3E}">
        <p14:creationId xmlns:p14="http://schemas.microsoft.com/office/powerpoint/2010/main" val="453942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dirty="0">
                <a:solidFill>
                  <a:schemeClr val="tx2"/>
                </a:solidFill>
                <a:latin typeface="Calibri" panose="020F0502020204030204" pitchFamily="34" charset="0"/>
              </a:rPr>
              <a:t>Knowledge Check </a:t>
            </a:r>
            <a:r>
              <a:rPr lang="en-US" b="1" dirty="0">
                <a:solidFill>
                  <a:schemeClr val="tx2"/>
                </a:solidFill>
                <a:latin typeface="Calibri" panose="020F0502020204030204" pitchFamily="34" charset="0"/>
              </a:rPr>
              <a:t>#1</a:t>
            </a:r>
            <a:br>
              <a:rPr lang="en-US" sz="900" b="1" dirty="0">
                <a:latin typeface="Calibri" panose="020F0502020204030204" pitchFamily="34" charset="0"/>
              </a:rPr>
            </a:br>
            <a:endParaRPr lang="en-US" sz="900" b="1" dirty="0">
              <a:latin typeface="Calibri" panose="020F0502020204030204" pitchFamily="34" charset="0"/>
            </a:endParaRPr>
          </a:p>
        </p:txBody>
      </p:sp>
      <p:sp>
        <p:nvSpPr>
          <p:cNvPr id="3" name="Content Placeholder 2"/>
          <p:cNvSpPr>
            <a:spLocks noGrp="1"/>
          </p:cNvSpPr>
          <p:nvPr>
            <p:ph idx="1"/>
          </p:nvPr>
        </p:nvSpPr>
        <p:spPr>
          <a:xfrm>
            <a:off x="990600" y="2438400"/>
            <a:ext cx="6019800" cy="3733800"/>
          </a:xfrm>
        </p:spPr>
        <p:txBody>
          <a:bodyPr/>
          <a:lstStyle/>
          <a:p>
            <a:pPr marL="914400" lvl="1" indent="-514350">
              <a:buClr>
                <a:schemeClr val="accent4"/>
              </a:buClr>
              <a:buFont typeface="+mj-lt"/>
              <a:buAutoNum type="alphaUcPeriod"/>
            </a:pPr>
            <a:r>
              <a:rPr lang="en-US" sz="3600" dirty="0"/>
              <a:t>Fraud</a:t>
            </a:r>
          </a:p>
          <a:p>
            <a:pPr marL="914400" lvl="1" indent="-514350">
              <a:buClr>
                <a:schemeClr val="accent4"/>
              </a:buClr>
              <a:buFont typeface="+mj-lt"/>
              <a:buAutoNum type="alphaUcPeriod"/>
            </a:pPr>
            <a:r>
              <a:rPr lang="en-US" sz="3600" dirty="0"/>
              <a:t>Abuse</a:t>
            </a:r>
          </a:p>
          <a:p>
            <a:pPr marL="914400" lvl="1" indent="-514350">
              <a:buClr>
                <a:schemeClr val="accent4"/>
              </a:buClr>
              <a:buFont typeface="+mj-lt"/>
              <a:buAutoNum type="alphaUcPeriod"/>
            </a:pPr>
            <a:r>
              <a:rPr lang="en-US" sz="3600" dirty="0"/>
              <a:t>Waste</a:t>
            </a:r>
          </a:p>
          <a:p>
            <a:endParaRPr lang="en-US"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43</a:t>
            </a:fld>
            <a:endParaRPr lang="en-US" dirty="0">
              <a:latin typeface="+mj-lt"/>
            </a:endParaRPr>
          </a:p>
        </p:txBody>
      </p:sp>
    </p:spTree>
    <p:extLst>
      <p:ext uri="{BB962C8B-B14F-4D97-AF65-F5344CB8AC3E}">
        <p14:creationId xmlns:p14="http://schemas.microsoft.com/office/powerpoint/2010/main" val="1547634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b="1" dirty="0">
                <a:solidFill>
                  <a:schemeClr val="tx2"/>
                </a:solidFill>
                <a:latin typeface="Calibri" panose="020F0502020204030204" pitchFamily="34" charset="0"/>
              </a:rPr>
              <a:t>Correct Answer #1</a:t>
            </a:r>
            <a:br>
              <a:rPr lang="en-US" sz="900" b="1" dirty="0">
                <a:latin typeface="Calibri" panose="020F0502020204030204" pitchFamily="34" charset="0"/>
              </a:rPr>
            </a:br>
            <a:endParaRPr lang="en-US" sz="900" b="1" dirty="0">
              <a:latin typeface="Calibri" panose="020F0502020204030204" pitchFamily="34" charset="0"/>
            </a:endParaRPr>
          </a:p>
        </p:txBody>
      </p:sp>
      <p:sp>
        <p:nvSpPr>
          <p:cNvPr id="3" name="Content Placeholder 2"/>
          <p:cNvSpPr>
            <a:spLocks noGrp="1"/>
          </p:cNvSpPr>
          <p:nvPr>
            <p:ph idx="1"/>
          </p:nvPr>
        </p:nvSpPr>
        <p:spPr>
          <a:xfrm>
            <a:off x="533400" y="2438400"/>
            <a:ext cx="7772400" cy="3733800"/>
          </a:xfrm>
        </p:spPr>
        <p:txBody>
          <a:bodyPr>
            <a:normAutofit/>
          </a:bodyPr>
          <a:lstStyle/>
          <a:p>
            <a:pPr marL="514350" indent="-514350" algn="ctr">
              <a:buClr>
                <a:schemeClr val="accent4"/>
              </a:buClr>
              <a:buFont typeface="+mj-lt"/>
              <a:buAutoNum type="alphaUcPeriod"/>
            </a:pPr>
            <a:r>
              <a:rPr lang="en-US" sz="4000" b="1" dirty="0"/>
              <a:t>Fraud </a:t>
            </a:r>
          </a:p>
          <a:p>
            <a:pPr marL="0" indent="0">
              <a:buNone/>
            </a:pPr>
            <a:endParaRPr lang="en-US" sz="2800" b="1" dirty="0">
              <a:solidFill>
                <a:srgbClr val="0000FF"/>
              </a:solidFill>
            </a:endParaRPr>
          </a:p>
          <a:p>
            <a:pPr marL="0" indent="0">
              <a:buNone/>
            </a:pPr>
            <a:endParaRPr lang="en-US" sz="2800" b="1" dirty="0">
              <a:solidFill>
                <a:srgbClr val="0000FF"/>
              </a:solidFill>
            </a:endParaRPr>
          </a:p>
          <a:p>
            <a:pPr marL="0" indent="0" algn="ctr">
              <a:buNone/>
            </a:pPr>
            <a:r>
              <a:rPr lang="en-US" sz="3200" b="1" dirty="0">
                <a:solidFill>
                  <a:srgbClr val="0000FF"/>
                </a:solidFill>
              </a:rPr>
              <a:t>Fraud </a:t>
            </a:r>
            <a:r>
              <a:rPr lang="en-US" sz="3200" b="1" dirty="0"/>
              <a:t>requires intent to obtain payment and the knowledge that the actions are wrong. </a:t>
            </a:r>
            <a:endParaRPr lang="en-US" sz="3200"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44</a:t>
            </a:fld>
            <a:endParaRPr lang="en-US" dirty="0">
              <a:latin typeface="+mj-lt"/>
            </a:endParaRPr>
          </a:p>
        </p:txBody>
      </p:sp>
    </p:spTree>
    <p:extLst>
      <p:ext uri="{BB962C8B-B14F-4D97-AF65-F5344CB8AC3E}">
        <p14:creationId xmlns:p14="http://schemas.microsoft.com/office/powerpoint/2010/main" val="1840356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0"/>
            <a:ext cx="7924800" cy="2819400"/>
          </a:xfrm>
        </p:spPr>
        <p:txBody>
          <a:bodyPr/>
          <a:lstStyle/>
          <a:p>
            <a:pPr marL="0" indent="0" algn="ctr">
              <a:buNone/>
            </a:pPr>
            <a:r>
              <a:rPr lang="en-US" sz="3600" dirty="0"/>
              <a:t>Which of the following is NOT potentially a penalty for violation of a law or regulations prohibiting Fraud, Waste, and Abuse (FWA)?</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45</a:t>
            </a:fld>
            <a:endParaRPr lang="en-US" dirty="0">
              <a:latin typeface="+mj-lt"/>
            </a:endParaRPr>
          </a:p>
        </p:txBody>
      </p:sp>
      <p:sp>
        <p:nvSpPr>
          <p:cNvPr id="6" name="Title 1"/>
          <p:cNvSpPr>
            <a:spLocks noGrp="1"/>
          </p:cNvSpPr>
          <p:nvPr>
            <p:ph type="title"/>
          </p:nvPr>
        </p:nvSpPr>
        <p:spPr>
          <a:noFill/>
          <a:ln>
            <a:noFill/>
          </a:ln>
        </p:spPr>
        <p:style>
          <a:lnRef idx="2">
            <a:schemeClr val="accent4">
              <a:shade val="50000"/>
            </a:schemeClr>
          </a:lnRef>
          <a:fillRef idx="1">
            <a:schemeClr val="accent4"/>
          </a:fillRef>
          <a:effectRef idx="0">
            <a:schemeClr val="accent4"/>
          </a:effectRef>
          <a:fontRef idx="minor">
            <a:schemeClr val="lt1"/>
          </a:fontRef>
        </p:style>
        <p:txBody>
          <a:bodyPr tIns="0">
            <a:normAutofit/>
          </a:bodyPr>
          <a:lstStyle/>
          <a:p>
            <a:pPr algn="ctr">
              <a:spcAft>
                <a:spcPts val="1800"/>
              </a:spcAft>
            </a:pPr>
            <a:r>
              <a:rPr lang="en-US" b="1" dirty="0">
                <a:solidFill>
                  <a:schemeClr val="tx2"/>
                </a:solidFill>
                <a:latin typeface="Calibri" panose="020F0502020204030204" pitchFamily="34" charset="0"/>
              </a:rPr>
              <a:t>Knowledge Check #2</a:t>
            </a:r>
            <a:br>
              <a:rPr lang="en-US" sz="900" b="1" dirty="0">
                <a:solidFill>
                  <a:schemeClr val="tx2"/>
                </a:solidFill>
                <a:latin typeface="Calibri" panose="020F0502020204030204" pitchFamily="34" charset="0"/>
              </a:rPr>
            </a:br>
            <a:endParaRPr lang="en-US" sz="9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5098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14600"/>
            <a:ext cx="7620000" cy="3276600"/>
          </a:xfrm>
        </p:spPr>
        <p:txBody>
          <a:bodyPr>
            <a:noAutofit/>
          </a:bodyPr>
          <a:lstStyle/>
          <a:p>
            <a:pPr marL="514350" indent="-514350">
              <a:buClr>
                <a:schemeClr val="accent4"/>
              </a:buClr>
              <a:buFont typeface="+mj-lt"/>
              <a:buAutoNum type="alphaUcPeriod"/>
            </a:pPr>
            <a:r>
              <a:rPr lang="en-US" sz="3600" dirty="0"/>
              <a:t>Civil Monetary Penalties</a:t>
            </a:r>
          </a:p>
          <a:p>
            <a:pPr marL="514350" indent="-514350">
              <a:buClr>
                <a:schemeClr val="accent4"/>
              </a:buClr>
              <a:buFont typeface="+mj-lt"/>
              <a:buAutoNum type="alphaUcPeriod"/>
            </a:pPr>
            <a:r>
              <a:rPr lang="en-US" sz="3600" dirty="0"/>
              <a:t>Deportation</a:t>
            </a:r>
          </a:p>
          <a:p>
            <a:pPr marL="514350" indent="-514350">
              <a:buClr>
                <a:schemeClr val="accent4"/>
              </a:buClr>
              <a:buFont typeface="+mj-lt"/>
              <a:buAutoNum type="alphaUcPeriod"/>
            </a:pPr>
            <a:r>
              <a:rPr lang="en-US" sz="3600" dirty="0"/>
              <a:t>Exclusion from participation in all Federal health care programs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46</a:t>
            </a:fld>
            <a:endParaRPr lang="en-US" dirty="0">
              <a:latin typeface="+mj-lt"/>
            </a:endParaRPr>
          </a:p>
        </p:txBody>
      </p:sp>
      <p:sp>
        <p:nvSpPr>
          <p:cNvPr id="6" name="Title 1"/>
          <p:cNvSpPr>
            <a:spLocks noGrp="1"/>
          </p:cNvSpPr>
          <p:nvPr>
            <p:ph type="title"/>
          </p:nvPr>
        </p:nvSpPr>
        <p:spPr>
          <a:noFill/>
          <a:ln>
            <a:noFill/>
          </a:ln>
        </p:spPr>
        <p:style>
          <a:lnRef idx="2">
            <a:schemeClr val="accent4">
              <a:shade val="50000"/>
            </a:schemeClr>
          </a:lnRef>
          <a:fillRef idx="1">
            <a:schemeClr val="accent4"/>
          </a:fillRef>
          <a:effectRef idx="0">
            <a:schemeClr val="accent4"/>
          </a:effectRef>
          <a:fontRef idx="minor">
            <a:schemeClr val="lt1"/>
          </a:fontRef>
        </p:style>
        <p:txBody>
          <a:bodyPr tIns="0">
            <a:normAutofit/>
          </a:bodyPr>
          <a:lstStyle/>
          <a:p>
            <a:pPr algn="ctr">
              <a:spcAft>
                <a:spcPts val="1800"/>
              </a:spcAft>
            </a:pPr>
            <a:r>
              <a:rPr lang="en-US" b="1" dirty="0">
                <a:solidFill>
                  <a:schemeClr val="tx2"/>
                </a:solidFill>
                <a:latin typeface="Calibri" panose="020F0502020204030204" pitchFamily="34" charset="0"/>
              </a:rPr>
              <a:t>Knowledge Check #2</a:t>
            </a:r>
            <a:br>
              <a:rPr lang="en-US" sz="900" b="1" dirty="0">
                <a:latin typeface="Calibri" panose="020F0502020204030204" pitchFamily="34" charset="0"/>
              </a:rPr>
            </a:br>
            <a:endParaRPr lang="en-US" sz="900" b="1" dirty="0">
              <a:latin typeface="Calibri" panose="020F0502020204030204" pitchFamily="34" charset="0"/>
            </a:endParaRPr>
          </a:p>
        </p:txBody>
      </p:sp>
    </p:spTree>
    <p:extLst>
      <p:ext uri="{BB962C8B-B14F-4D97-AF65-F5344CB8AC3E}">
        <p14:creationId xmlns:p14="http://schemas.microsoft.com/office/powerpoint/2010/main" val="2393892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97100"/>
            <a:ext cx="7391400" cy="3594100"/>
          </a:xfrm>
        </p:spPr>
        <p:txBody>
          <a:bodyPr>
            <a:normAutofit/>
          </a:bodyPr>
          <a:lstStyle/>
          <a:p>
            <a:pPr marL="0" indent="0" algn="ctr">
              <a:buNone/>
            </a:pPr>
            <a:r>
              <a:rPr lang="en-US" sz="4000" b="1" dirty="0"/>
              <a:t>B. Deportation</a:t>
            </a:r>
          </a:p>
          <a:p>
            <a:pPr marL="0" indent="0">
              <a:spcBef>
                <a:spcPts val="1200"/>
              </a:spcBef>
              <a:spcAft>
                <a:spcPts val="1200"/>
              </a:spcAft>
              <a:buNone/>
            </a:pPr>
            <a:endParaRPr lang="en-US" sz="2800" dirty="0"/>
          </a:p>
          <a:p>
            <a:pPr marL="0" indent="0" algn="ctr">
              <a:spcBef>
                <a:spcPts val="1200"/>
              </a:spcBef>
              <a:spcAft>
                <a:spcPts val="1200"/>
              </a:spcAft>
              <a:buNone/>
            </a:pPr>
            <a:r>
              <a:rPr lang="en-US" sz="2800" dirty="0"/>
              <a:t>Deportation is </a:t>
            </a:r>
            <a:r>
              <a:rPr lang="en-US" sz="2800" b="1" dirty="0"/>
              <a:t>NOT</a:t>
            </a:r>
            <a:r>
              <a:rPr lang="en-US" sz="2800" dirty="0"/>
              <a:t> a potential penalty for violation of a law or regulations prohibiting Fraud, Waste, and Abuse (FWA).</a:t>
            </a:r>
          </a:p>
        </p:txBody>
      </p:sp>
      <p:sp>
        <p:nvSpPr>
          <p:cNvPr id="2" name="Slide Number Placeholder 1"/>
          <p:cNvSpPr>
            <a:spLocks noGrp="1"/>
          </p:cNvSpPr>
          <p:nvPr>
            <p:ph type="sldNum" sz="quarter" idx="12"/>
          </p:nvPr>
        </p:nvSpPr>
        <p:spPr/>
        <p:txBody>
          <a:bodyPr/>
          <a:lstStyle/>
          <a:p>
            <a:fld id="{8B348EF1-6B40-44EE-A3A5-E7C5D3B8C1BE}" type="slidenum">
              <a:rPr lang="en-US" smtClean="0">
                <a:latin typeface="+mj-lt"/>
              </a:rPr>
              <a:t>47</a:t>
            </a:fld>
            <a:endParaRPr lang="en-US" dirty="0">
              <a:latin typeface="+mj-lt"/>
            </a:endParaRPr>
          </a:p>
        </p:txBody>
      </p:sp>
      <p:sp>
        <p:nvSpPr>
          <p:cNvPr id="7" name="Title 1"/>
          <p:cNvSpPr>
            <a:spLocks noGrp="1"/>
          </p:cNvSpPr>
          <p:nvPr>
            <p:ph type="title"/>
          </p:nvPr>
        </p:nvSpPr>
        <p:spPr>
          <a:no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US" b="1" dirty="0">
                <a:solidFill>
                  <a:schemeClr val="tx2"/>
                </a:solidFill>
                <a:latin typeface="Calibri" panose="020F0502020204030204" pitchFamily="34" charset="0"/>
              </a:rPr>
              <a:t>Correct Answer #2</a:t>
            </a:r>
            <a:br>
              <a:rPr lang="en-US" sz="900" b="1" dirty="0">
                <a:latin typeface="Calibri" panose="020F0502020204030204" pitchFamily="34" charset="0"/>
              </a:rPr>
            </a:br>
            <a:endParaRPr lang="en-US" sz="900" b="1" dirty="0">
              <a:latin typeface="Calibri" panose="020F0502020204030204" pitchFamily="34" charset="0"/>
            </a:endParaRPr>
          </a:p>
        </p:txBody>
      </p:sp>
    </p:spTree>
    <p:extLst>
      <p:ext uri="{BB962C8B-B14F-4D97-AF65-F5344CB8AC3E}">
        <p14:creationId xmlns:p14="http://schemas.microsoft.com/office/powerpoint/2010/main" val="360153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838200"/>
          </a:xfrm>
          <a:no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b="1" dirty="0">
                <a:solidFill>
                  <a:schemeClr val="tx2"/>
                </a:solidFill>
                <a:latin typeface="Calibri" panose="020F0502020204030204" pitchFamily="34" charset="0"/>
              </a:rPr>
              <a:t>Where Do I Fit In?</a:t>
            </a:r>
            <a:endParaRPr lang="en-US" dirty="0">
              <a:solidFill>
                <a:schemeClr val="tx2"/>
              </a:solidFill>
              <a:latin typeface="Calibri" panose="020F0502020204030204" pitchFamily="34" charset="0"/>
            </a:endParaRPr>
          </a:p>
        </p:txBody>
      </p:sp>
      <p:sp>
        <p:nvSpPr>
          <p:cNvPr id="3" name="Content Placeholder 2"/>
          <p:cNvSpPr>
            <a:spLocks noGrp="1"/>
          </p:cNvSpPr>
          <p:nvPr>
            <p:ph idx="1"/>
          </p:nvPr>
        </p:nvSpPr>
        <p:spPr>
          <a:xfrm>
            <a:off x="228600" y="1219200"/>
            <a:ext cx="8763000" cy="5486400"/>
          </a:xfrm>
        </p:spPr>
        <p:txBody>
          <a:bodyPr>
            <a:noAutofit/>
          </a:bodyPr>
          <a:lstStyle/>
          <a:p>
            <a:pPr marL="0" indent="0">
              <a:spcBef>
                <a:spcPts val="0"/>
              </a:spcBef>
              <a:spcAft>
                <a:spcPts val="600"/>
              </a:spcAft>
              <a:buNone/>
            </a:pPr>
            <a:r>
              <a:rPr lang="en-US" sz="2400" dirty="0"/>
              <a:t>As a person providing health or administrative services to a Medicare Part C or Part D enrollee, you are likely an employee of a:</a:t>
            </a:r>
          </a:p>
          <a:p>
            <a:pPr marL="621792" indent="-347472">
              <a:spcBef>
                <a:spcPts val="600"/>
              </a:spcBef>
              <a:buClr>
                <a:schemeClr val="tx1"/>
              </a:buClr>
              <a:buFont typeface="Wingdings" panose="05000000000000000000" pitchFamily="2" charset="2"/>
              <a:buChar char="§"/>
            </a:pPr>
            <a:r>
              <a:rPr lang="en-US" sz="2200" b="1" dirty="0"/>
              <a:t>Sponsor </a:t>
            </a:r>
            <a:r>
              <a:rPr lang="en-US" sz="2200" dirty="0"/>
              <a:t>(Medicare Advantage Organization [MAO] or a Prescription Drug Plan [PDP])</a:t>
            </a:r>
            <a:endParaRPr lang="en-US" sz="2200" b="1" dirty="0"/>
          </a:p>
          <a:p>
            <a:pPr marL="617220" indent="-342900">
              <a:spcBef>
                <a:spcPts val="600"/>
              </a:spcBef>
              <a:buClr>
                <a:schemeClr val="tx1"/>
              </a:buClr>
              <a:buFont typeface="Wingdings" panose="05000000000000000000" pitchFamily="2" charset="2"/>
              <a:buChar char="§"/>
            </a:pPr>
            <a:r>
              <a:rPr lang="en-US" sz="2200" b="1" dirty="0"/>
              <a:t>First-tier entity </a:t>
            </a:r>
            <a:r>
              <a:rPr lang="en-US" sz="2200" dirty="0"/>
              <a:t>(Examples; Pharmacy Benefit Management [PBM], hospital or health care facility; provider group; doctor’s office; clinical laboratory; customer service provider; claims processing and adjudication company; a company that handles enrollment, disenrollment, and membership functions; and contracted sales agents)</a:t>
            </a:r>
          </a:p>
          <a:p>
            <a:pPr marL="617220" indent="-342900">
              <a:spcBef>
                <a:spcPts val="600"/>
              </a:spcBef>
              <a:buClr>
                <a:schemeClr val="tx1"/>
              </a:buClr>
              <a:buFont typeface="Wingdings" panose="05000000000000000000" pitchFamily="2" charset="2"/>
              <a:buChar char="§"/>
            </a:pPr>
            <a:r>
              <a:rPr lang="en-US" sz="2200" b="1" dirty="0"/>
              <a:t>Downstream entity </a:t>
            </a:r>
            <a:r>
              <a:rPr lang="en-US" sz="2200" dirty="0"/>
              <a:t>(Examples: pharmacies, doctor’s office, firms providing agent/broker services, marketing firms, and call centers) </a:t>
            </a:r>
          </a:p>
          <a:p>
            <a:pPr marL="617220" indent="-342900">
              <a:spcBef>
                <a:spcPts val="600"/>
              </a:spcBef>
              <a:buClr>
                <a:schemeClr val="tx1"/>
              </a:buClr>
              <a:buFont typeface="Wingdings" panose="05000000000000000000" pitchFamily="2" charset="2"/>
              <a:buChar char="§"/>
            </a:pPr>
            <a:r>
              <a:rPr lang="en-US" sz="2200" b="1" dirty="0"/>
              <a:t>Related entity </a:t>
            </a:r>
            <a:r>
              <a:rPr lang="en-US" sz="2200" dirty="0"/>
              <a:t>(Examples: Entity with common ownership or control of a Sponsor, health promotion provider, or SilverSneakers®)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48</a:t>
            </a:fld>
            <a:endParaRPr lang="en-US" dirty="0">
              <a:latin typeface="+mj-lt"/>
            </a:endParaRPr>
          </a:p>
        </p:txBody>
      </p:sp>
    </p:spTree>
    <p:extLst>
      <p:ext uri="{BB962C8B-B14F-4D97-AF65-F5344CB8AC3E}">
        <p14:creationId xmlns:p14="http://schemas.microsoft.com/office/powerpoint/2010/main" val="1660514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00600"/>
            <a:ext cx="9144000" cy="2057400"/>
          </a:xfrm>
          <a:prstGeom prst="rect">
            <a:avLst/>
          </a:prstGeom>
          <a:ln>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r>
              <a:rPr lang="en-US" sz="2400" b="1" dirty="0">
                <a:solidFill>
                  <a:schemeClr val="tx1"/>
                </a:solidFill>
                <a:latin typeface="Calibri" panose="020F0502020204030204" pitchFamily="34" charset="0"/>
              </a:rPr>
              <a:t>Downstream</a:t>
            </a:r>
          </a:p>
          <a:p>
            <a:endParaRPr lang="en-US" sz="2400" b="1" dirty="0">
              <a:solidFill>
                <a:schemeClr val="tx1"/>
              </a:solidFill>
            </a:endParaRPr>
          </a:p>
          <a:p>
            <a:endParaRPr lang="en-US" sz="2400" b="1" dirty="0">
              <a:solidFill>
                <a:schemeClr val="tx1"/>
              </a:solidFill>
            </a:endParaRPr>
          </a:p>
          <a:p>
            <a:endParaRPr lang="en-US" sz="2400" b="1" dirty="0">
              <a:solidFill>
                <a:schemeClr val="tx1"/>
              </a:solidFill>
            </a:endParaRPr>
          </a:p>
          <a:p>
            <a:endParaRPr lang="en-US" sz="2400" b="1" dirty="0">
              <a:solidFill>
                <a:schemeClr val="tx1"/>
              </a:solidFill>
            </a:endParaRPr>
          </a:p>
        </p:txBody>
      </p:sp>
      <p:sp>
        <p:nvSpPr>
          <p:cNvPr id="10" name="Rectangle 9"/>
          <p:cNvSpPr/>
          <p:nvPr/>
        </p:nvSpPr>
        <p:spPr>
          <a:xfrm>
            <a:off x="0" y="3505200"/>
            <a:ext cx="9144000" cy="1270000"/>
          </a:xfrm>
          <a:prstGeom prst="rect">
            <a:avLst/>
          </a:prstGeom>
          <a:ln>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US" sz="2400" b="1" dirty="0">
                <a:solidFill>
                  <a:schemeClr val="tx1"/>
                </a:solidFill>
                <a:latin typeface="Calibri" panose="020F0502020204030204" pitchFamily="34" charset="0"/>
              </a:rPr>
              <a:t>First Tier</a:t>
            </a:r>
          </a:p>
        </p:txBody>
      </p:sp>
      <p:sp>
        <p:nvSpPr>
          <p:cNvPr id="8" name="Rectangle 7"/>
          <p:cNvSpPr/>
          <p:nvPr/>
        </p:nvSpPr>
        <p:spPr>
          <a:xfrm>
            <a:off x="0" y="2438400"/>
            <a:ext cx="9144000" cy="1066800"/>
          </a:xfrm>
          <a:prstGeom prst="rect">
            <a:avLst/>
          </a:prstGeom>
          <a:ln>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US" sz="2400" b="1" dirty="0">
                <a:solidFill>
                  <a:schemeClr val="tx1"/>
                </a:solidFill>
                <a:latin typeface="Calibri" panose="020F0502020204030204" pitchFamily="34" charset="0"/>
              </a:rPr>
              <a:t>Part C Plan Sponsor</a:t>
            </a:r>
          </a:p>
        </p:txBody>
      </p:sp>
      <p:sp>
        <p:nvSpPr>
          <p:cNvPr id="2" name="Title 1"/>
          <p:cNvSpPr>
            <a:spLocks noGrp="1"/>
          </p:cNvSpPr>
          <p:nvPr>
            <p:ph type="title"/>
          </p:nvPr>
        </p:nvSpPr>
        <p:spPr>
          <a:xfrm>
            <a:off x="495300" y="457200"/>
            <a:ext cx="8153400" cy="838200"/>
          </a:xfr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sz="4800" b="1" dirty="0">
                <a:solidFill>
                  <a:schemeClr val="tx2"/>
                </a:solidFill>
                <a:latin typeface="Calibri" panose="020F0502020204030204" pitchFamily="34" charset="0"/>
              </a:rPr>
              <a:t>Where Do I Fit In? </a:t>
            </a:r>
            <a:r>
              <a:rPr lang="en-US" sz="2800" b="1" dirty="0">
                <a:solidFill>
                  <a:schemeClr val="tx2"/>
                </a:solidFill>
                <a:latin typeface="Calibri" panose="020F0502020204030204" pitchFamily="34" charset="0"/>
              </a:rPr>
              <a:t>(continued)</a:t>
            </a:r>
            <a:endParaRPr lang="en-US" sz="2000" dirty="0">
              <a:solidFill>
                <a:schemeClr val="tx2"/>
              </a:solidFill>
              <a:latin typeface="Calibri" panose="020F0502020204030204" pitchFamily="34" charset="0"/>
            </a:endParaRPr>
          </a:p>
        </p:txBody>
      </p:sp>
      <p:sp>
        <p:nvSpPr>
          <p:cNvPr id="7" name="Content Placeholder 6"/>
          <p:cNvSpPr>
            <a:spLocks noGrp="1"/>
          </p:cNvSpPr>
          <p:nvPr>
            <p:ph sz="half" idx="2"/>
          </p:nvPr>
        </p:nvSpPr>
        <p:spPr>
          <a:xfrm>
            <a:off x="609600" y="1295400"/>
            <a:ext cx="8229600" cy="914400"/>
          </a:xfrm>
        </p:spPr>
        <p:txBody>
          <a:bodyPr rIns="91440" bIns="0">
            <a:normAutofit/>
          </a:bodyPr>
          <a:lstStyle/>
          <a:p>
            <a:pPr marL="0" indent="0">
              <a:spcBef>
                <a:spcPts val="0"/>
              </a:spcBef>
              <a:buNone/>
            </a:pPr>
            <a:r>
              <a:rPr lang="en-US" dirty="0"/>
              <a:t>I am an employee of a </a:t>
            </a:r>
            <a:r>
              <a:rPr lang="en-US" b="1" i="1" dirty="0"/>
              <a:t>Part C Plan Sponsor </a:t>
            </a:r>
            <a:r>
              <a:rPr lang="en-US" dirty="0"/>
              <a:t>or an employee of a Part C Plan Sponsor’s first-tier or downstream entity</a:t>
            </a:r>
          </a:p>
        </p:txBody>
      </p:sp>
      <p:sp>
        <p:nvSpPr>
          <p:cNvPr id="3" name="Slide Number Placeholder 2"/>
          <p:cNvSpPr>
            <a:spLocks noGrp="1"/>
          </p:cNvSpPr>
          <p:nvPr>
            <p:ph type="sldNum" sz="quarter" idx="12"/>
          </p:nvPr>
        </p:nvSpPr>
        <p:spPr/>
        <p:txBody>
          <a:bodyPr/>
          <a:lstStyle/>
          <a:p>
            <a:fld id="{8B348EF1-6B40-44EE-A3A5-E7C5D3B8C1BE}" type="slidenum">
              <a:rPr lang="en-US" smtClean="0">
                <a:latin typeface="+mj-lt"/>
              </a:rPr>
              <a:t>49</a:t>
            </a:fld>
            <a:endParaRPr lang="en-US" dirty="0">
              <a:latin typeface="+mj-lt"/>
            </a:endParaRPr>
          </a:p>
        </p:txBody>
      </p:sp>
      <p:graphicFrame>
        <p:nvGraphicFramePr>
          <p:cNvPr id="13" name="Content Placeholder 4"/>
          <p:cNvGraphicFramePr>
            <a:graphicFrameLocks noGrp="1"/>
          </p:cNvGraphicFramePr>
          <p:nvPr>
            <p:ph sz="half" idx="1"/>
            <p:extLst>
              <p:ext uri="{D42A27DB-BD31-4B8C-83A1-F6EECF244321}">
                <p14:modId xmlns:p14="http://schemas.microsoft.com/office/powerpoint/2010/main" val="110589293"/>
              </p:ext>
            </p:extLst>
          </p:nvPr>
        </p:nvGraphicFramePr>
        <p:xfrm>
          <a:off x="1905000" y="1752600"/>
          <a:ext cx="7162800" cy="502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7419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020762"/>
          </a:xfrm>
        </p:spPr>
        <p:txBody>
          <a:bodyPr>
            <a:normAutofit/>
          </a:bodyPr>
          <a:lstStyle/>
          <a:p>
            <a:pPr algn="ctr"/>
            <a:r>
              <a:rPr lang="en-US" b="1" dirty="0"/>
              <a:t>Course Objectives</a:t>
            </a:r>
            <a:endParaRPr lang="en-US" dirty="0"/>
          </a:p>
        </p:txBody>
      </p:sp>
      <p:sp>
        <p:nvSpPr>
          <p:cNvPr id="3" name="Content Placeholder 2"/>
          <p:cNvSpPr>
            <a:spLocks noGrp="1"/>
          </p:cNvSpPr>
          <p:nvPr>
            <p:ph idx="1"/>
          </p:nvPr>
        </p:nvSpPr>
        <p:spPr>
          <a:xfrm>
            <a:off x="304800" y="1600200"/>
            <a:ext cx="8610600" cy="3886200"/>
          </a:xfrm>
        </p:spPr>
        <p:txBody>
          <a:bodyPr>
            <a:normAutofit/>
          </a:bodyPr>
          <a:lstStyle/>
          <a:p>
            <a:pPr marL="0" indent="0">
              <a:buNone/>
            </a:pPr>
            <a:r>
              <a:rPr lang="en-US" dirty="0"/>
              <a:t>When you complete this training, you should correctly:</a:t>
            </a:r>
          </a:p>
          <a:p>
            <a:pPr marL="640080">
              <a:buClr>
                <a:schemeClr val="tx1"/>
              </a:buClr>
            </a:pPr>
            <a:r>
              <a:rPr lang="en-US" dirty="0"/>
              <a:t>Recognize FWA in the Medicare Program</a:t>
            </a:r>
          </a:p>
          <a:p>
            <a:pPr marL="640080">
              <a:buClr>
                <a:schemeClr val="tx1"/>
              </a:buClr>
            </a:pPr>
            <a:r>
              <a:rPr lang="en-US" dirty="0"/>
              <a:t>Identify the major laws and regulations pertaining to FWA</a:t>
            </a:r>
          </a:p>
          <a:p>
            <a:pPr marL="640080">
              <a:buClr>
                <a:schemeClr val="tx1"/>
              </a:buClr>
            </a:pPr>
            <a:r>
              <a:rPr lang="en-US" dirty="0"/>
              <a:t>Recognize potential consequences and penalties associated with violations</a:t>
            </a:r>
          </a:p>
          <a:p>
            <a:pPr marL="640080">
              <a:buClr>
                <a:schemeClr val="tx1"/>
              </a:buClr>
            </a:pPr>
            <a:r>
              <a:rPr lang="en-US" dirty="0"/>
              <a:t>Identify methods of preventing FWA</a:t>
            </a:r>
          </a:p>
          <a:p>
            <a:pPr marL="640080">
              <a:buClr>
                <a:schemeClr val="tx1"/>
              </a:buClr>
            </a:pPr>
            <a:r>
              <a:rPr lang="en-US" dirty="0"/>
              <a:t>Identify how to report FWA</a:t>
            </a:r>
          </a:p>
          <a:p>
            <a:pPr marL="640080">
              <a:buClr>
                <a:schemeClr val="tx1"/>
              </a:buClr>
            </a:pPr>
            <a:r>
              <a:rPr lang="en-US" dirty="0"/>
              <a:t>Recognize how to correct FWA</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Calibri" panose="020F0502020204030204" pitchFamily="34" charset="0"/>
                <a:cs typeface="Calibri" panose="020F0502020204030204" pitchFamily="34" charset="0"/>
              </a:rPr>
              <a:t>5</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4848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762000" y="457200"/>
            <a:ext cx="7924800" cy="838200"/>
          </a:xfrm>
          <a:no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sz="4800" b="1" dirty="0">
                <a:solidFill>
                  <a:schemeClr val="tx2"/>
                </a:solidFill>
                <a:latin typeface="Calibri" panose="020F0502020204030204" pitchFamily="34" charset="0"/>
              </a:rPr>
              <a:t>Where Do I Fit In? </a:t>
            </a:r>
            <a:r>
              <a:rPr lang="en-US" sz="2800" b="1" dirty="0">
                <a:solidFill>
                  <a:schemeClr val="tx2"/>
                </a:solidFill>
                <a:latin typeface="Calibri" panose="020F0502020204030204" pitchFamily="34" charset="0"/>
              </a:rPr>
              <a:t>(continued)</a:t>
            </a:r>
            <a:endParaRPr lang="en-US" sz="2000" dirty="0">
              <a:solidFill>
                <a:schemeClr val="tx2"/>
              </a:solidFill>
              <a:latin typeface="Calibri" panose="020F0502020204030204" pitchFamily="34" charset="0"/>
            </a:endParaRPr>
          </a:p>
        </p:txBody>
      </p:sp>
      <p:sp>
        <p:nvSpPr>
          <p:cNvPr id="4" name="Content Placeholder 3"/>
          <p:cNvSpPr>
            <a:spLocks noGrp="1"/>
          </p:cNvSpPr>
          <p:nvPr>
            <p:ph idx="1"/>
          </p:nvPr>
        </p:nvSpPr>
        <p:spPr>
          <a:xfrm>
            <a:off x="0" y="1447800"/>
            <a:ext cx="8991600" cy="838200"/>
          </a:xfrm>
        </p:spPr>
        <p:txBody>
          <a:bodyPr lIns="0" rIns="0">
            <a:noAutofit/>
          </a:bodyPr>
          <a:lstStyle/>
          <a:p>
            <a:pPr marL="160020" indent="0" algn="ctr">
              <a:buNone/>
            </a:pPr>
            <a:r>
              <a:rPr lang="en-US" dirty="0"/>
              <a:t>I am an employee of a </a:t>
            </a:r>
            <a:r>
              <a:rPr lang="en-US" b="1" i="1" dirty="0"/>
              <a:t>Part D Plan Sponsor </a:t>
            </a:r>
            <a:r>
              <a:rPr lang="en-US" dirty="0"/>
              <a:t>or an employee of a Part D Plan Sponsor’s first-tier or downstream entity</a:t>
            </a:r>
          </a:p>
        </p:txBody>
      </p:sp>
      <p:sp>
        <p:nvSpPr>
          <p:cNvPr id="3" name="Slide Number Placeholder 2"/>
          <p:cNvSpPr>
            <a:spLocks noGrp="1"/>
          </p:cNvSpPr>
          <p:nvPr>
            <p:ph type="sldNum" sz="quarter" idx="12"/>
          </p:nvPr>
        </p:nvSpPr>
        <p:spPr/>
        <p:txBody>
          <a:bodyPr/>
          <a:lstStyle/>
          <a:p>
            <a:fld id="{8B348EF1-6B40-44EE-A3A5-E7C5D3B8C1BE}" type="slidenum">
              <a:rPr lang="en-US" smtClean="0"/>
              <a:t>50</a:t>
            </a:fld>
            <a:endParaRPr lang="en-US" dirty="0"/>
          </a:p>
        </p:txBody>
      </p:sp>
      <p:sp>
        <p:nvSpPr>
          <p:cNvPr id="7" name="Rectangle 6"/>
          <p:cNvSpPr/>
          <p:nvPr/>
        </p:nvSpPr>
        <p:spPr>
          <a:xfrm>
            <a:off x="0" y="2514600"/>
            <a:ext cx="9144000" cy="1066800"/>
          </a:xfrm>
          <a:prstGeom prst="rect">
            <a:avLst/>
          </a:prstGeom>
          <a:ln>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US" sz="2400" b="1" dirty="0">
                <a:solidFill>
                  <a:schemeClr val="tx1"/>
                </a:solidFill>
                <a:latin typeface="Calibri" panose="020F0502020204030204" pitchFamily="34" charset="0"/>
              </a:rPr>
              <a:t>Part D Plan Sponsor</a:t>
            </a:r>
          </a:p>
        </p:txBody>
      </p:sp>
      <p:sp>
        <p:nvSpPr>
          <p:cNvPr id="8" name="Rectangle 7"/>
          <p:cNvSpPr/>
          <p:nvPr/>
        </p:nvSpPr>
        <p:spPr>
          <a:xfrm>
            <a:off x="0" y="3581400"/>
            <a:ext cx="9144000" cy="1295400"/>
          </a:xfrm>
          <a:prstGeom prst="rect">
            <a:avLst/>
          </a:prstGeom>
          <a:ln>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US" sz="2400" b="1" dirty="0">
                <a:solidFill>
                  <a:schemeClr val="tx1"/>
                </a:solidFill>
                <a:latin typeface="Calibri" panose="020F0502020204030204" pitchFamily="34" charset="0"/>
              </a:rPr>
              <a:t>First Tier</a:t>
            </a:r>
          </a:p>
        </p:txBody>
      </p:sp>
      <p:sp>
        <p:nvSpPr>
          <p:cNvPr id="9" name="Rectangle 8"/>
          <p:cNvSpPr/>
          <p:nvPr/>
        </p:nvSpPr>
        <p:spPr>
          <a:xfrm>
            <a:off x="0" y="4876800"/>
            <a:ext cx="9144000" cy="1981200"/>
          </a:xfrm>
          <a:prstGeom prst="rect">
            <a:avLst/>
          </a:prstGeom>
          <a:ln>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spcAft>
                <a:spcPts val="2400"/>
              </a:spcAft>
            </a:pPr>
            <a:r>
              <a:rPr lang="en-US" sz="2400" b="1" dirty="0">
                <a:solidFill>
                  <a:schemeClr val="tx1"/>
                </a:solidFill>
                <a:latin typeface="Calibri" panose="020F0502020204030204" pitchFamily="34" charset="0"/>
              </a:rPr>
              <a:t>Downstream</a:t>
            </a:r>
          </a:p>
          <a:p>
            <a:pPr>
              <a:spcAft>
                <a:spcPts val="2400"/>
              </a:spcAft>
            </a:pPr>
            <a:endParaRPr lang="en-US" sz="2400" b="1" dirty="0">
              <a:solidFill>
                <a:schemeClr val="tx1"/>
              </a:solidFill>
            </a:endParaRPr>
          </a:p>
          <a:p>
            <a:pPr>
              <a:spcAft>
                <a:spcPts val="2400"/>
              </a:spcAft>
            </a:pPr>
            <a:endParaRPr lang="en-US" sz="2400" b="1" dirty="0">
              <a:solidFill>
                <a:schemeClr val="tx1"/>
              </a:solidFill>
            </a:endParaRPr>
          </a:p>
        </p:txBody>
      </p:sp>
      <p:graphicFrame>
        <p:nvGraphicFramePr>
          <p:cNvPr id="10" name="Diagram 9"/>
          <p:cNvGraphicFramePr/>
          <p:nvPr>
            <p:extLst>
              <p:ext uri="{D42A27DB-BD31-4B8C-83A1-F6EECF244321}">
                <p14:modId xmlns:p14="http://schemas.microsoft.com/office/powerpoint/2010/main" val="1098148008"/>
              </p:ext>
            </p:extLst>
          </p:nvPr>
        </p:nvGraphicFramePr>
        <p:xfrm>
          <a:off x="1905000" y="2192009"/>
          <a:ext cx="7162800" cy="4437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3"/>
          <p:cNvSpPr txBox="1">
            <a:spLocks/>
          </p:cNvSpPr>
          <p:nvPr/>
        </p:nvSpPr>
        <p:spPr>
          <a:xfrm>
            <a:off x="8077200" y="65087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Slide Number Placeholder 2">
            <a:extLst>
              <a:ext uri="{FF2B5EF4-FFF2-40B4-BE49-F238E27FC236}">
                <a16:creationId xmlns:a16="http://schemas.microsoft.com/office/drawing/2014/main" id="{A4182D58-817D-453D-ADEB-524149B8326F}"/>
              </a:ext>
            </a:extLst>
          </p:cNvPr>
          <p:cNvSpPr txBox="1">
            <a:spLocks/>
          </p:cNvSpPr>
          <p:nvPr/>
        </p:nvSpPr>
        <p:spPr>
          <a:xfrm>
            <a:off x="8153400" y="640080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348EF1-6B40-44EE-A3A5-E7C5D3B8C1BE}" type="slidenum">
              <a:rPr lang="en-US" smtClean="0">
                <a:latin typeface="+mj-lt"/>
              </a:rPr>
              <a:pPr/>
              <a:t>50</a:t>
            </a:fld>
            <a:endParaRPr lang="en-US" dirty="0">
              <a:latin typeface="+mj-lt"/>
            </a:endParaRPr>
          </a:p>
        </p:txBody>
      </p:sp>
    </p:spTree>
    <p:extLst>
      <p:ext uri="{BB962C8B-B14F-4D97-AF65-F5344CB8AC3E}">
        <p14:creationId xmlns:p14="http://schemas.microsoft.com/office/powerpoint/2010/main" val="137490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noFill/>
          <a:ln>
            <a:noFill/>
          </a:ln>
        </p:spPr>
        <p:txBody>
          <a:bodyPr/>
          <a:lstStyle/>
          <a:p>
            <a:pPr algn="ctr"/>
            <a:r>
              <a:rPr lang="en-US" b="1" dirty="0"/>
              <a:t>What Are Your Responsibilities?</a:t>
            </a:r>
            <a:endParaRPr lang="en-US" dirty="0"/>
          </a:p>
        </p:txBody>
      </p:sp>
      <p:sp>
        <p:nvSpPr>
          <p:cNvPr id="3" name="Content Placeholder 2"/>
          <p:cNvSpPr>
            <a:spLocks noGrp="1"/>
          </p:cNvSpPr>
          <p:nvPr>
            <p:ph idx="1"/>
          </p:nvPr>
        </p:nvSpPr>
        <p:spPr>
          <a:xfrm>
            <a:off x="152400" y="1371600"/>
            <a:ext cx="8776416" cy="5334000"/>
          </a:xfrm>
          <a:ln>
            <a:noFill/>
          </a:ln>
        </p:spPr>
        <p:txBody>
          <a:bodyPr>
            <a:noAutofit/>
          </a:bodyPr>
          <a:lstStyle/>
          <a:p>
            <a:pPr marL="0" indent="0" algn="ctr">
              <a:spcBef>
                <a:spcPts val="0"/>
              </a:spcBef>
              <a:spcAft>
                <a:spcPts val="2400"/>
              </a:spcAft>
              <a:buNone/>
            </a:pPr>
            <a:r>
              <a:rPr lang="en-US" sz="2500" dirty="0"/>
              <a:t>You play a vital part in preventing, detecting, and reporting potential FWA, as well as Medicare non-compliance.</a:t>
            </a:r>
          </a:p>
          <a:p>
            <a:pPr marL="457200" indent="-274320">
              <a:spcBef>
                <a:spcPts val="1200"/>
              </a:spcBef>
              <a:spcAft>
                <a:spcPts val="600"/>
              </a:spcAft>
              <a:buClr>
                <a:schemeClr val="tx1"/>
              </a:buClr>
              <a:buFont typeface="Wingdings" panose="05000000000000000000" pitchFamily="2" charset="2"/>
              <a:buChar char="§"/>
            </a:pPr>
            <a:r>
              <a:rPr lang="en-US" sz="2500" b="1" dirty="0"/>
              <a:t>FIRST, </a:t>
            </a:r>
            <a:r>
              <a:rPr lang="en-US" sz="2500" dirty="0"/>
              <a:t>you </a:t>
            </a:r>
            <a:r>
              <a:rPr lang="en-US" sz="2500" i="1" dirty="0"/>
              <a:t>must comply </a:t>
            </a:r>
            <a:r>
              <a:rPr lang="en-US" sz="2500" dirty="0"/>
              <a:t>with all applicable statutory, regulatory, and other Medicare Part C or Part D requirements, including adopting and using an effective compliance program. </a:t>
            </a:r>
          </a:p>
          <a:p>
            <a:pPr marL="457200" indent="-274320">
              <a:spcAft>
                <a:spcPts val="600"/>
              </a:spcAft>
              <a:buClr>
                <a:schemeClr val="tx1"/>
              </a:buClr>
              <a:buFont typeface="Wingdings" panose="05000000000000000000" pitchFamily="2" charset="2"/>
              <a:buChar char="§"/>
            </a:pPr>
            <a:r>
              <a:rPr lang="en-US" sz="2500" b="1" dirty="0"/>
              <a:t>SECOND,</a:t>
            </a:r>
            <a:r>
              <a:rPr lang="en-US" sz="2500" dirty="0"/>
              <a:t> you have the duty to the Medicare Program to </a:t>
            </a:r>
            <a:r>
              <a:rPr lang="en-US" sz="2500" i="1" dirty="0"/>
              <a:t>report</a:t>
            </a:r>
            <a:r>
              <a:rPr lang="en-US" sz="2500" dirty="0"/>
              <a:t> any compliance concerns and suspected or actual violations of which you may be aware. </a:t>
            </a:r>
          </a:p>
          <a:p>
            <a:pPr marL="457200" indent="-274320">
              <a:buClr>
                <a:schemeClr val="tx1"/>
              </a:buClr>
              <a:buFont typeface="Wingdings" panose="05000000000000000000" pitchFamily="2" charset="2"/>
              <a:buChar char="§"/>
            </a:pPr>
            <a:r>
              <a:rPr lang="en-US" sz="2500" b="1" dirty="0"/>
              <a:t>THIRD,</a:t>
            </a:r>
            <a:r>
              <a:rPr lang="en-US" sz="2500" dirty="0"/>
              <a:t> you have a duty to follow your organization’s Code of Conduct that articulates your and your organization’s commitment to standards of conduct and ethical rules of behavior. </a:t>
            </a:r>
            <a:endParaRPr lang="en-US" sz="2500" b="1"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51</a:t>
            </a:fld>
            <a:endParaRPr lang="en-US" dirty="0">
              <a:latin typeface="+mj-lt"/>
            </a:endParaRPr>
          </a:p>
        </p:txBody>
      </p:sp>
    </p:spTree>
    <p:extLst>
      <p:ext uri="{BB962C8B-B14F-4D97-AF65-F5344CB8AC3E}">
        <p14:creationId xmlns:p14="http://schemas.microsoft.com/office/powerpoint/2010/main" val="3166033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a:t>How Do You Prevent FWA?</a:t>
            </a:r>
          </a:p>
        </p:txBody>
      </p:sp>
      <p:sp>
        <p:nvSpPr>
          <p:cNvPr id="3" name="Content Placeholder 2"/>
          <p:cNvSpPr>
            <a:spLocks noGrp="1"/>
          </p:cNvSpPr>
          <p:nvPr>
            <p:ph idx="1"/>
          </p:nvPr>
        </p:nvSpPr>
        <p:spPr>
          <a:xfrm>
            <a:off x="304800" y="1676400"/>
            <a:ext cx="4038600" cy="4876800"/>
          </a:xfrm>
        </p:spPr>
        <p:style>
          <a:lnRef idx="2">
            <a:schemeClr val="accent3"/>
          </a:lnRef>
          <a:fillRef idx="1">
            <a:schemeClr val="lt1"/>
          </a:fillRef>
          <a:effectRef idx="0">
            <a:schemeClr val="accent3"/>
          </a:effectRef>
          <a:fontRef idx="minor">
            <a:schemeClr val="dk1"/>
          </a:fontRef>
        </p:style>
        <p:txBody>
          <a:bodyPr>
            <a:normAutofit/>
          </a:bodyPr>
          <a:lstStyle/>
          <a:p>
            <a:pPr marL="457200" indent="-274320">
              <a:spcBef>
                <a:spcPts val="1200"/>
              </a:spcBef>
              <a:buClr>
                <a:schemeClr val="tx1"/>
              </a:buClr>
              <a:buFont typeface="Wingdings" panose="05000000000000000000" pitchFamily="2" charset="2"/>
              <a:buChar char="§"/>
            </a:pPr>
            <a:r>
              <a:rPr lang="en-US" sz="2800" dirty="0"/>
              <a:t>Look for suspicious activity</a:t>
            </a:r>
          </a:p>
          <a:p>
            <a:pPr marL="457200" indent="-274320">
              <a:spcBef>
                <a:spcPts val="1200"/>
              </a:spcBef>
              <a:buClr>
                <a:schemeClr val="tx1"/>
              </a:buClr>
              <a:buFont typeface="Wingdings" panose="05000000000000000000" pitchFamily="2" charset="2"/>
              <a:buChar char="§"/>
            </a:pPr>
            <a:r>
              <a:rPr lang="en-US" sz="2800" dirty="0"/>
              <a:t>Conduct yourself in an ethical manner</a:t>
            </a:r>
          </a:p>
          <a:p>
            <a:pPr marL="457200" indent="-274320">
              <a:spcBef>
                <a:spcPts val="1200"/>
              </a:spcBef>
              <a:buClr>
                <a:schemeClr val="tx1"/>
              </a:buClr>
              <a:buFont typeface="Wingdings" panose="05000000000000000000" pitchFamily="2" charset="2"/>
              <a:buChar char="§"/>
            </a:pPr>
            <a:r>
              <a:rPr lang="en-US" sz="2800" dirty="0"/>
              <a:t>Ensure accurate and timely data and billing</a:t>
            </a:r>
          </a:p>
          <a:p>
            <a:pPr marL="457200" indent="-274320">
              <a:spcBef>
                <a:spcPts val="1200"/>
              </a:spcBef>
              <a:buClr>
                <a:schemeClr val="tx1"/>
              </a:buClr>
              <a:buFont typeface="Wingdings" panose="05000000000000000000" pitchFamily="2" charset="2"/>
              <a:buChar char="§"/>
            </a:pPr>
            <a:r>
              <a:rPr lang="en-US" sz="2800" dirty="0"/>
              <a:t>Ensure you coordinate with other payers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52</a:t>
            </a:fld>
            <a:endParaRPr lang="en-US" dirty="0">
              <a:latin typeface="+mj-lt"/>
            </a:endParaRPr>
          </a:p>
        </p:txBody>
      </p:sp>
      <p:sp>
        <p:nvSpPr>
          <p:cNvPr id="5" name="Content Placeholder 2"/>
          <p:cNvSpPr txBox="1">
            <a:spLocks/>
          </p:cNvSpPr>
          <p:nvPr/>
        </p:nvSpPr>
        <p:spPr>
          <a:xfrm>
            <a:off x="4648200" y="1676400"/>
            <a:ext cx="4191000" cy="48768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274320">
              <a:spcBef>
                <a:spcPts val="1200"/>
              </a:spcBef>
              <a:buClr>
                <a:schemeClr val="tx1"/>
              </a:buClr>
              <a:buFont typeface="Wingdings" panose="05000000000000000000" pitchFamily="2" charset="2"/>
              <a:buChar char="§"/>
            </a:pPr>
            <a:r>
              <a:rPr lang="en-US" sz="2800" dirty="0">
                <a:latin typeface="Calibri" panose="020F0502020204030204" pitchFamily="34" charset="0"/>
              </a:rPr>
              <a:t>Know FWA policies and procedures, standards of conduct laws, regulations, and CMS guidance</a:t>
            </a:r>
          </a:p>
          <a:p>
            <a:pPr marL="457200" indent="-274320">
              <a:spcBef>
                <a:spcPts val="1200"/>
              </a:spcBef>
              <a:buClr>
                <a:schemeClr val="tx1"/>
              </a:buClr>
              <a:buFont typeface="Wingdings" panose="05000000000000000000" pitchFamily="2" charset="2"/>
              <a:buChar char="§"/>
            </a:pPr>
            <a:r>
              <a:rPr lang="en-US" sz="2800" dirty="0">
                <a:latin typeface="Calibri" panose="020F0502020204030204" pitchFamily="34" charset="0"/>
              </a:rPr>
              <a:t>Verify all received information</a:t>
            </a:r>
          </a:p>
          <a:p>
            <a:endParaRPr lang="en-US" dirty="0"/>
          </a:p>
        </p:txBody>
      </p:sp>
    </p:spTree>
    <p:extLst>
      <p:ext uri="{BB962C8B-B14F-4D97-AF65-F5344CB8AC3E}">
        <p14:creationId xmlns:p14="http://schemas.microsoft.com/office/powerpoint/2010/main" val="3086399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600" y="3429000"/>
            <a:ext cx="5638800" cy="2246769"/>
          </a:xfrm>
          <a:prstGeom prst="rect">
            <a:avLst/>
          </a:prstGeom>
          <a:solidFill>
            <a:schemeClr val="accent5">
              <a:lumMod val="20000"/>
              <a:lumOff val="80000"/>
            </a:schemeClr>
          </a:solidFill>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ts val="1500"/>
              </a:spcBef>
            </a:pPr>
            <a:r>
              <a:rPr lang="en-US" sz="2800" dirty="0">
                <a:latin typeface="Calibri" panose="020F0502020204030204" pitchFamily="34" charset="0"/>
              </a:rPr>
              <a:t>Standards of Conduct communicate to employees and FDRs compliance is everyone’s responsibility, from the top of the organization to the bottom.</a:t>
            </a:r>
          </a:p>
        </p:txBody>
      </p:sp>
      <p:sp>
        <p:nvSpPr>
          <p:cNvPr id="2" name="Title 1"/>
          <p:cNvSpPr>
            <a:spLocks noGrp="1"/>
          </p:cNvSpPr>
          <p:nvPr>
            <p:ph type="title"/>
          </p:nvPr>
        </p:nvSpPr>
        <p:spPr>
          <a:xfrm>
            <a:off x="20370" y="228600"/>
            <a:ext cx="9144000" cy="1447800"/>
          </a:xfrm>
          <a:noFill/>
          <a:ln>
            <a:noFill/>
          </a:ln>
        </p:spPr>
        <p:txBody>
          <a:bodyPr tIns="274320">
            <a:noAutofit/>
          </a:bodyPr>
          <a:lstStyle/>
          <a:p>
            <a:pPr algn="ctr">
              <a:spcBef>
                <a:spcPts val="600"/>
              </a:spcBef>
            </a:pPr>
            <a:r>
              <a:rPr lang="en-US" sz="4000" dirty="0"/>
              <a:t>Stay Informed About Policies and Procedures</a:t>
            </a:r>
            <a:endParaRPr lang="en-US" sz="800" dirty="0"/>
          </a:p>
        </p:txBody>
      </p:sp>
      <p:sp>
        <p:nvSpPr>
          <p:cNvPr id="3" name="Content Placeholder 2"/>
          <p:cNvSpPr>
            <a:spLocks noGrp="1"/>
          </p:cNvSpPr>
          <p:nvPr>
            <p:ph idx="1"/>
          </p:nvPr>
        </p:nvSpPr>
        <p:spPr>
          <a:xfrm>
            <a:off x="54321" y="1815974"/>
            <a:ext cx="9032631" cy="1447800"/>
          </a:xfrm>
        </p:spPr>
        <p:txBody>
          <a:bodyPr bIns="0">
            <a:noAutofit/>
          </a:bodyPr>
          <a:lstStyle/>
          <a:p>
            <a:pPr marL="0" indent="0" algn="ctr">
              <a:buNone/>
            </a:pPr>
            <a:r>
              <a:rPr lang="en-US" sz="3600" dirty="0"/>
              <a:t>Know your entity’s policies and procedures.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53</a:t>
            </a:fld>
            <a:endParaRPr lang="en-US" dirty="0">
              <a:latin typeface="+mj-lt"/>
            </a:endParaRPr>
          </a:p>
        </p:txBody>
      </p:sp>
      <p:sp>
        <p:nvSpPr>
          <p:cNvPr id="7" name="Vertical Scroll 6"/>
          <p:cNvSpPr/>
          <p:nvPr/>
        </p:nvSpPr>
        <p:spPr>
          <a:xfrm>
            <a:off x="208984" y="2539874"/>
            <a:ext cx="2819400" cy="4038600"/>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500" b="1" dirty="0">
                <a:solidFill>
                  <a:schemeClr val="tx1"/>
                </a:solidFill>
                <a:latin typeface="Calibri" panose="020F0502020204030204" pitchFamily="34" charset="0"/>
              </a:rPr>
              <a:t>Every Sponsor and First-Tier, Downstream, and Related Entity (FDR) must have policies and procedures that address FWA. These procedures should help you detect, prevent, report, and correct FWA.</a:t>
            </a:r>
          </a:p>
        </p:txBody>
      </p:sp>
    </p:spTree>
    <p:extLst>
      <p:ext uri="{BB962C8B-B14F-4D97-AF65-F5344CB8AC3E}">
        <p14:creationId xmlns:p14="http://schemas.microsoft.com/office/powerpoint/2010/main" val="591349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6019800"/>
            <a:ext cx="89916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91440" lvl="0" algn="ctr">
              <a:spcBef>
                <a:spcPct val="20000"/>
              </a:spcBef>
            </a:pPr>
            <a:r>
              <a:rPr lang="en-US" sz="2400" i="1" dirty="0">
                <a:solidFill>
                  <a:prstClr val="black"/>
                </a:solidFill>
                <a:effectLst>
                  <a:outerShdw blurRad="38100" dist="38100" dir="2700000" algn="tl">
                    <a:srgbClr val="000000">
                      <a:alpha val="43137"/>
                    </a:srgbClr>
                  </a:outerShdw>
                </a:effectLst>
                <a:latin typeface="Calibri" panose="020F0502020204030204" pitchFamily="34" charset="0"/>
              </a:rPr>
              <a:t>When in doubt, call your Compliance Department or FWA Hotline.</a:t>
            </a:r>
          </a:p>
        </p:txBody>
      </p:sp>
      <p:sp>
        <p:nvSpPr>
          <p:cNvPr id="2" name="Title 1"/>
          <p:cNvSpPr>
            <a:spLocks noGrp="1"/>
          </p:cNvSpPr>
          <p:nvPr>
            <p:ph type="title"/>
          </p:nvPr>
        </p:nvSpPr>
        <p:spPr>
          <a:xfrm>
            <a:off x="0" y="533400"/>
            <a:ext cx="9144000" cy="685800"/>
          </a:xfrm>
        </p:spPr>
        <p:txBody>
          <a:bodyPr>
            <a:normAutofit fontScale="90000"/>
          </a:bodyPr>
          <a:lstStyle/>
          <a:p>
            <a:pPr algn="ctr"/>
            <a:r>
              <a:rPr lang="en-US" dirty="0"/>
              <a:t>Report FWA</a:t>
            </a:r>
          </a:p>
        </p:txBody>
      </p:sp>
      <p:sp>
        <p:nvSpPr>
          <p:cNvPr id="3" name="Content Placeholder 2"/>
          <p:cNvSpPr>
            <a:spLocks noGrp="1"/>
          </p:cNvSpPr>
          <p:nvPr>
            <p:ph idx="1"/>
          </p:nvPr>
        </p:nvSpPr>
        <p:spPr>
          <a:xfrm>
            <a:off x="228600" y="1295400"/>
            <a:ext cx="8839200" cy="4419600"/>
          </a:xfrm>
        </p:spPr>
        <p:txBody>
          <a:bodyPr lIns="0" rIns="0">
            <a:noAutofit/>
          </a:bodyPr>
          <a:lstStyle/>
          <a:p>
            <a:pPr marL="91440" indent="0" algn="ctr">
              <a:spcAft>
                <a:spcPts val="1200"/>
              </a:spcAft>
              <a:buNone/>
            </a:pPr>
            <a:r>
              <a:rPr lang="en-US" sz="2500" b="1" dirty="0"/>
              <a:t>Everyone </a:t>
            </a:r>
            <a:r>
              <a:rPr lang="en-US" sz="2500" dirty="0"/>
              <a:t>must report suspected instances of FWA. </a:t>
            </a:r>
          </a:p>
          <a:p>
            <a:pPr marL="91440" indent="0">
              <a:spcAft>
                <a:spcPts val="600"/>
              </a:spcAft>
              <a:buNone/>
            </a:pPr>
            <a:r>
              <a:rPr lang="en-US" sz="2500" dirty="0"/>
              <a:t>Your Sponsor’s Code of Conduct should clearly state this obligation. Sponsors may not retaliate against you for making a good faith effort in reporting.</a:t>
            </a:r>
          </a:p>
          <a:p>
            <a:pPr marL="91440" indent="0" algn="ctr">
              <a:spcBef>
                <a:spcPts val="1200"/>
              </a:spcBef>
              <a:buNone/>
            </a:pPr>
            <a:r>
              <a:rPr lang="en-US" sz="2500" dirty="0"/>
              <a:t>Report any potential FWA concerns you have to your compliance department or your Sponsor’s compliance department. Your Sponsor’s compliance department will investigate and make the proper determination. Often, Sponsors have a Special Investigations Unit (SIU) dedicated to investigating FWA. They may also maintain an FWA Hotline. </a:t>
            </a:r>
          </a:p>
        </p:txBody>
      </p:sp>
      <p:sp>
        <p:nvSpPr>
          <p:cNvPr id="5" name="Slide Number Placeholder 4"/>
          <p:cNvSpPr>
            <a:spLocks noGrp="1"/>
          </p:cNvSpPr>
          <p:nvPr>
            <p:ph type="sldNum" sz="quarter" idx="12"/>
          </p:nvPr>
        </p:nvSpPr>
        <p:spPr/>
        <p:txBody>
          <a:bodyPr/>
          <a:lstStyle/>
          <a:p>
            <a:fld id="{8B348EF1-6B40-44EE-A3A5-E7C5D3B8C1BE}" type="slidenum">
              <a:rPr lang="en-US" smtClean="0">
                <a:latin typeface="+mj-lt"/>
              </a:rPr>
              <a:t>54</a:t>
            </a:fld>
            <a:endParaRPr lang="en-US" dirty="0">
              <a:latin typeface="+mj-lt"/>
            </a:endParaRPr>
          </a:p>
        </p:txBody>
      </p:sp>
    </p:spTree>
    <p:extLst>
      <p:ext uri="{BB962C8B-B14F-4D97-AF65-F5344CB8AC3E}">
        <p14:creationId xmlns:p14="http://schemas.microsoft.com/office/powerpoint/2010/main" val="3313264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15400" cy="838200"/>
          </a:xfrm>
        </p:spPr>
        <p:txBody>
          <a:bodyPr>
            <a:noAutofit/>
          </a:bodyPr>
          <a:lstStyle/>
          <a:p>
            <a:r>
              <a:rPr lang="en-US" sz="3900" dirty="0"/>
              <a:t>Reporting FWA Outside Your Organization</a:t>
            </a:r>
          </a:p>
        </p:txBody>
      </p:sp>
      <p:sp>
        <p:nvSpPr>
          <p:cNvPr id="3" name="Content Placeholder 2"/>
          <p:cNvSpPr>
            <a:spLocks noGrp="1"/>
          </p:cNvSpPr>
          <p:nvPr>
            <p:ph idx="1"/>
          </p:nvPr>
        </p:nvSpPr>
        <p:spPr>
          <a:xfrm>
            <a:off x="190500" y="1371600"/>
            <a:ext cx="8839200" cy="2514600"/>
          </a:xfrm>
        </p:spPr>
        <p:txBody>
          <a:bodyPr lIns="45720" rIns="45720">
            <a:noAutofit/>
          </a:bodyPr>
          <a:lstStyle/>
          <a:p>
            <a:pPr marL="0" indent="0">
              <a:buNone/>
            </a:pPr>
            <a:r>
              <a:rPr lang="en-US" sz="1900" dirty="0"/>
              <a:t>If warranted, Sponsors and FDRs must report potentially fraudulent conduct to Government authorities, such as the Office of Inspector General (OIG), the U.S. Department of Justice (DOJ), or CMS.</a:t>
            </a:r>
          </a:p>
          <a:p>
            <a:pPr marL="0" indent="0">
              <a:spcBef>
                <a:spcPts val="1200"/>
              </a:spcBef>
              <a:buNone/>
            </a:pPr>
            <a:r>
              <a:rPr lang="en-US" sz="1900" dirty="0"/>
              <a:t>Individuals or entities who wish to voluntarily disclose self-discovered potential fraud to OIG may do so under Self-Disclosure Protocol (SDP). Self-disclosure gives providers the opportunity to avoid the costs and disruptions associated with a Government-directed investigation and civil or administrative litigation.</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55</a:t>
            </a:fld>
            <a:endParaRPr lang="en-US" dirty="0">
              <a:latin typeface="+mj-lt"/>
            </a:endParaRPr>
          </a:p>
        </p:txBody>
      </p:sp>
      <p:sp>
        <p:nvSpPr>
          <p:cNvPr id="5" name="Rectangle 4"/>
          <p:cNvSpPr/>
          <p:nvPr/>
        </p:nvSpPr>
        <p:spPr>
          <a:xfrm>
            <a:off x="228600" y="4038600"/>
            <a:ext cx="8763000" cy="2385268"/>
          </a:xfrm>
          <a:prstGeom prst="rect">
            <a:avLst/>
          </a:prstGeom>
          <a:noFill/>
          <a:ln w="38100">
            <a:solidFill>
              <a:schemeClr val="bg2">
                <a:lumMod val="90000"/>
              </a:schemeClr>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indent="0" algn="ctr">
              <a:buNone/>
            </a:pPr>
            <a:r>
              <a:rPr lang="en-US" sz="2400" b="1" dirty="0">
                <a:solidFill>
                  <a:schemeClr val="tx1"/>
                </a:solidFill>
                <a:latin typeface="Calibri" panose="020F0502020204030204" pitchFamily="34" charset="0"/>
              </a:rPr>
              <a:t>Details to Include When Reporting FWA</a:t>
            </a:r>
          </a:p>
          <a:p>
            <a:pPr indent="0">
              <a:spcBef>
                <a:spcPts val="600"/>
              </a:spcBef>
              <a:buNone/>
            </a:pPr>
            <a:r>
              <a:rPr lang="en-US" sz="2000" dirty="0">
                <a:solidFill>
                  <a:schemeClr val="tx1"/>
                </a:solidFill>
                <a:latin typeface="Calibri" panose="020F0502020204030204" pitchFamily="34" charset="0"/>
              </a:rPr>
              <a:t>When reporting suspected FWA, include:</a:t>
            </a:r>
          </a:p>
          <a:p>
            <a:pPr marL="560070" indent="-285750">
              <a:buFont typeface="Wingdings" panose="05000000000000000000" pitchFamily="2" charset="2"/>
              <a:buChar char="§"/>
            </a:pPr>
            <a:r>
              <a:rPr lang="en-US" sz="2000" dirty="0">
                <a:solidFill>
                  <a:schemeClr val="tx1"/>
                </a:solidFill>
                <a:latin typeface="Calibri" panose="020F0502020204030204" pitchFamily="34" charset="0"/>
              </a:rPr>
              <a:t>Contact information for the information source, suspects, and witnesses</a:t>
            </a:r>
          </a:p>
          <a:p>
            <a:pPr marL="560070" indent="-285750">
              <a:buFont typeface="Wingdings" panose="05000000000000000000" pitchFamily="2" charset="2"/>
              <a:buChar char="§"/>
            </a:pPr>
            <a:r>
              <a:rPr lang="en-US" sz="2000" dirty="0">
                <a:solidFill>
                  <a:schemeClr val="tx1"/>
                </a:solidFill>
                <a:latin typeface="Calibri" panose="020F0502020204030204" pitchFamily="34" charset="0"/>
              </a:rPr>
              <a:t>Alleged FWA details </a:t>
            </a:r>
          </a:p>
          <a:p>
            <a:pPr marL="560070" indent="-285750">
              <a:buFont typeface="Wingdings" panose="05000000000000000000" pitchFamily="2" charset="2"/>
              <a:buChar char="§"/>
            </a:pPr>
            <a:r>
              <a:rPr lang="en-US" sz="2000" dirty="0">
                <a:solidFill>
                  <a:schemeClr val="tx1"/>
                </a:solidFill>
                <a:latin typeface="Calibri" panose="020F0502020204030204" pitchFamily="34" charset="0"/>
              </a:rPr>
              <a:t>Alleged Medicare rules violated</a:t>
            </a:r>
          </a:p>
          <a:p>
            <a:pPr marL="560070" indent="-285750">
              <a:buFont typeface="Wingdings" panose="05000000000000000000" pitchFamily="2" charset="2"/>
              <a:buChar char="§"/>
            </a:pPr>
            <a:r>
              <a:rPr lang="en-US" sz="2000" dirty="0">
                <a:solidFill>
                  <a:schemeClr val="tx1"/>
                </a:solidFill>
                <a:latin typeface="Calibri" panose="020F0502020204030204" pitchFamily="34" charset="0"/>
              </a:rPr>
              <a:t>The suspect’s history of compliance, education, training, and communication with your organization or other entities.</a:t>
            </a:r>
          </a:p>
        </p:txBody>
      </p:sp>
    </p:spTree>
    <p:extLst>
      <p:ext uri="{BB962C8B-B14F-4D97-AF65-F5344CB8AC3E}">
        <p14:creationId xmlns:p14="http://schemas.microsoft.com/office/powerpoint/2010/main" val="3964992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01000" cy="785446"/>
          </a:xfrm>
        </p:spPr>
        <p:txBody>
          <a:bodyPr>
            <a:normAutofit fontScale="90000"/>
          </a:bodyPr>
          <a:lstStyle/>
          <a:p>
            <a:pPr algn="ctr"/>
            <a:r>
              <a:rPr lang="en-US" dirty="0"/>
              <a:t>WHERE TO REPORT FWA</a:t>
            </a:r>
          </a:p>
        </p:txBody>
      </p:sp>
      <p:sp>
        <p:nvSpPr>
          <p:cNvPr id="3" name="Content Placeholder 2"/>
          <p:cNvSpPr>
            <a:spLocks noGrp="1"/>
          </p:cNvSpPr>
          <p:nvPr>
            <p:ph idx="1"/>
          </p:nvPr>
        </p:nvSpPr>
        <p:spPr>
          <a:xfrm>
            <a:off x="152400" y="1492127"/>
            <a:ext cx="8839200" cy="4860925"/>
          </a:xfrm>
        </p:spPr>
        <p:txBody>
          <a:bodyPr>
            <a:noAutofit/>
          </a:bodyPr>
          <a:lstStyle/>
          <a:p>
            <a:pPr marL="0" indent="0">
              <a:buNone/>
            </a:pPr>
            <a:r>
              <a:rPr lang="en-US" sz="1700" dirty="0"/>
              <a:t>HHS Office of Inspector General:</a:t>
            </a:r>
          </a:p>
          <a:p>
            <a:pPr marL="731520">
              <a:buClr>
                <a:schemeClr val="tx1"/>
              </a:buClr>
              <a:buFont typeface="Wingdings" panose="05000000000000000000" pitchFamily="2" charset="2"/>
              <a:buChar char="§"/>
            </a:pPr>
            <a:r>
              <a:rPr lang="en-US" sz="1700" dirty="0"/>
              <a:t>Phone: 1-800-HHS-TIPS (1-800-447-8477) or TTY 1-800-377-4950</a:t>
            </a:r>
          </a:p>
          <a:p>
            <a:pPr marL="731520">
              <a:buClr>
                <a:schemeClr val="tx1"/>
              </a:buClr>
              <a:buFont typeface="Wingdings" panose="05000000000000000000" pitchFamily="2" charset="2"/>
              <a:buChar char="§"/>
            </a:pPr>
            <a:r>
              <a:rPr lang="en-US" sz="1700" dirty="0"/>
              <a:t>Fax: 1-800-223-8164</a:t>
            </a:r>
          </a:p>
          <a:p>
            <a:pPr marL="731520">
              <a:buClr>
                <a:schemeClr val="tx1"/>
              </a:buClr>
              <a:buFont typeface="Wingdings" panose="05000000000000000000" pitchFamily="2" charset="2"/>
              <a:buChar char="§"/>
            </a:pPr>
            <a:r>
              <a:rPr lang="en-US" sz="1700" dirty="0"/>
              <a:t>Email: </a:t>
            </a:r>
            <a:r>
              <a:rPr lang="en-US" sz="1700" dirty="0">
                <a:solidFill>
                  <a:srgbClr val="0070C0"/>
                </a:solidFill>
                <a:hlinkClick r:id="rId3" tooltip="Opens a New Email"/>
              </a:rPr>
              <a:t>HHSTips@oig.hhs.gov</a:t>
            </a:r>
            <a:endParaRPr lang="en-US" sz="1700" dirty="0">
              <a:solidFill>
                <a:srgbClr val="0070C0"/>
              </a:solidFill>
            </a:endParaRPr>
          </a:p>
          <a:p>
            <a:pPr marL="731520">
              <a:buClr>
                <a:schemeClr val="tx1"/>
              </a:buClr>
            </a:pPr>
            <a:r>
              <a:rPr lang="en-US" sz="1700" dirty="0"/>
              <a:t>Online: </a:t>
            </a:r>
            <a:r>
              <a:rPr lang="en-US" sz="1700" dirty="0">
                <a:solidFill>
                  <a:srgbClr val="0000FF"/>
                </a:solidFill>
                <a:hlinkClick r:id="rId4"/>
              </a:rPr>
              <a:t>https://forms.oig.hhs.gov/hotlineoperations/report-fraud-form.aspx</a:t>
            </a:r>
            <a:endParaRPr lang="en-US" sz="1700" dirty="0">
              <a:solidFill>
                <a:srgbClr val="0000FF"/>
              </a:solidFill>
            </a:endParaRPr>
          </a:p>
          <a:p>
            <a:pPr marL="731520">
              <a:spcBef>
                <a:spcPts val="0"/>
              </a:spcBef>
              <a:buClr>
                <a:schemeClr val="accent3">
                  <a:lumMod val="75000"/>
                </a:schemeClr>
              </a:buClr>
            </a:pPr>
            <a:endParaRPr lang="en-US" sz="1700" dirty="0"/>
          </a:p>
          <a:p>
            <a:pPr marL="0" indent="0">
              <a:spcBef>
                <a:spcPts val="0"/>
              </a:spcBef>
              <a:buClr>
                <a:schemeClr val="accent3">
                  <a:lumMod val="75000"/>
                </a:schemeClr>
              </a:buClr>
              <a:buNone/>
            </a:pPr>
            <a:r>
              <a:rPr lang="en-US" sz="1700" dirty="0"/>
              <a:t>For Medicare Parts C and D:</a:t>
            </a:r>
          </a:p>
          <a:p>
            <a:pPr marL="731520" lvl="1" indent="-274320">
              <a:spcBef>
                <a:spcPts val="0"/>
              </a:spcBef>
              <a:buClr>
                <a:schemeClr val="tx1"/>
              </a:buClr>
              <a:buFont typeface="Wingdings" panose="05000000000000000000" pitchFamily="2" charset="2"/>
              <a:buChar char="§"/>
            </a:pPr>
            <a:r>
              <a:rPr lang="en-US" sz="1700" dirty="0"/>
              <a:t>Investigations Medicare Drug Integrity Contractor (I MEDIC) 1-877-7SafeRx </a:t>
            </a:r>
          </a:p>
          <a:p>
            <a:pPr marL="457200" lvl="1" indent="280988">
              <a:spcBef>
                <a:spcPts val="0"/>
              </a:spcBef>
              <a:buClr>
                <a:schemeClr val="tx1"/>
              </a:buClr>
              <a:buNone/>
            </a:pPr>
            <a:r>
              <a:rPr lang="en-US" sz="1700" dirty="0"/>
              <a:t>(1-877-772-3379)</a:t>
            </a:r>
          </a:p>
          <a:p>
            <a:pPr marL="0" indent="0">
              <a:spcBef>
                <a:spcPts val="1800"/>
              </a:spcBef>
              <a:buNone/>
            </a:pPr>
            <a:r>
              <a:rPr lang="en-US" sz="1700" dirty="0"/>
              <a:t>For all other Federal Health Care programs:</a:t>
            </a:r>
          </a:p>
          <a:p>
            <a:pPr marL="731520" lvl="1" indent="-274320">
              <a:buClr>
                <a:schemeClr val="tx1"/>
              </a:buClr>
              <a:buFont typeface="Wingdings" panose="05000000000000000000" pitchFamily="2" charset="2"/>
              <a:buChar char="§"/>
            </a:pPr>
            <a:r>
              <a:rPr lang="en-US" sz="1700" dirty="0"/>
              <a:t>CMS Hotline at 1-800-MEDICARE (1-800-633-4227) or TTY 1-877-486-2048</a:t>
            </a:r>
          </a:p>
          <a:p>
            <a:pPr marL="0" indent="0">
              <a:buNone/>
            </a:pPr>
            <a:endParaRPr lang="en-US" sz="1700" dirty="0"/>
          </a:p>
          <a:p>
            <a:pPr marL="0" indent="0">
              <a:buNone/>
            </a:pPr>
            <a:r>
              <a:rPr lang="en-US" sz="1700" dirty="0"/>
              <a:t>Medicare Beneficiary Website: </a:t>
            </a:r>
          </a:p>
          <a:p>
            <a:pPr marL="690563" lvl="1" indent="-296863">
              <a:buClr>
                <a:srgbClr val="31489F"/>
              </a:buClr>
              <a:buFont typeface="Wingdings" panose="05000000000000000000" pitchFamily="2" charset="2"/>
              <a:buChar char="§"/>
            </a:pPr>
            <a:r>
              <a:rPr lang="en-US" sz="1800" dirty="0">
                <a:hlinkClick r:id="rId5"/>
              </a:rPr>
              <a:t>https://www.medicare.gov/forms-help-resources/help-fight-medicare-fraud</a:t>
            </a:r>
            <a:endParaRPr lang="en-US" sz="1700"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56</a:t>
            </a:fld>
            <a:endParaRPr lang="en-US" dirty="0">
              <a:latin typeface="+mj-lt"/>
            </a:endParaRPr>
          </a:p>
        </p:txBody>
      </p:sp>
    </p:spTree>
    <p:extLst>
      <p:ext uri="{BB962C8B-B14F-4D97-AF65-F5344CB8AC3E}">
        <p14:creationId xmlns:p14="http://schemas.microsoft.com/office/powerpoint/2010/main" val="3628156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0288"/>
            <a:ext cx="9144000" cy="819912"/>
          </a:xfrm>
        </p:spPr>
        <p:txBody>
          <a:bodyPr>
            <a:normAutofit/>
          </a:bodyPr>
          <a:lstStyle/>
          <a:p>
            <a:pPr algn="ctr"/>
            <a:r>
              <a:rPr lang="en-US" dirty="0"/>
              <a:t>Correction</a:t>
            </a:r>
          </a:p>
        </p:txBody>
      </p:sp>
      <p:sp>
        <p:nvSpPr>
          <p:cNvPr id="3" name="Content Placeholder 2"/>
          <p:cNvSpPr>
            <a:spLocks noGrp="1"/>
          </p:cNvSpPr>
          <p:nvPr>
            <p:ph idx="1"/>
          </p:nvPr>
        </p:nvSpPr>
        <p:spPr>
          <a:xfrm>
            <a:off x="381000" y="2133600"/>
            <a:ext cx="8534400" cy="1981200"/>
          </a:xfrm>
        </p:spPr>
        <p:txBody>
          <a:bodyPr>
            <a:noAutofit/>
          </a:bodyPr>
          <a:lstStyle/>
          <a:p>
            <a:pPr marL="0" indent="0" algn="ctr">
              <a:spcBef>
                <a:spcPts val="0"/>
              </a:spcBef>
              <a:buNone/>
            </a:pPr>
            <a:r>
              <a:rPr lang="en-US" sz="2800" dirty="0"/>
              <a:t>Once fraud, waste or abuse is detected, promptly corrected it. </a:t>
            </a:r>
          </a:p>
          <a:p>
            <a:pPr marL="0" indent="0" algn="ctr">
              <a:spcBef>
                <a:spcPts val="0"/>
              </a:spcBef>
              <a:buNone/>
            </a:pPr>
            <a:r>
              <a:rPr lang="en-US" sz="2800" dirty="0"/>
              <a:t>Correcting the problem saves the Government money and ensures your compliance with CMS requirements.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57</a:t>
            </a:fld>
            <a:endParaRPr lang="en-US" dirty="0">
              <a:latin typeface="+mj-lt"/>
            </a:endParaRPr>
          </a:p>
        </p:txBody>
      </p:sp>
    </p:spTree>
    <p:extLst>
      <p:ext uri="{BB962C8B-B14F-4D97-AF65-F5344CB8AC3E}">
        <p14:creationId xmlns:p14="http://schemas.microsoft.com/office/powerpoint/2010/main" val="119146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5488"/>
            <a:ext cx="8915400" cy="819912"/>
          </a:xfrm>
        </p:spPr>
        <p:txBody>
          <a:bodyPr>
            <a:normAutofit/>
          </a:bodyPr>
          <a:lstStyle/>
          <a:p>
            <a:pPr algn="ctr"/>
            <a:r>
              <a:rPr lang="en-US" dirty="0"/>
              <a:t>Correction </a:t>
            </a:r>
            <a:r>
              <a:rPr lang="en-US" sz="2800" dirty="0"/>
              <a:t>(continued)</a:t>
            </a:r>
          </a:p>
        </p:txBody>
      </p:sp>
      <p:sp>
        <p:nvSpPr>
          <p:cNvPr id="3" name="Content Placeholder 2"/>
          <p:cNvSpPr>
            <a:spLocks noGrp="1"/>
          </p:cNvSpPr>
          <p:nvPr>
            <p:ph idx="1"/>
          </p:nvPr>
        </p:nvSpPr>
        <p:spPr>
          <a:xfrm>
            <a:off x="152400" y="1281112"/>
            <a:ext cx="8763000" cy="5257800"/>
          </a:xfrm>
        </p:spPr>
        <p:txBody>
          <a:bodyPr>
            <a:noAutofit/>
          </a:bodyPr>
          <a:lstStyle/>
          <a:p>
            <a:pPr marL="0" indent="0">
              <a:spcBef>
                <a:spcPts val="1200"/>
              </a:spcBef>
              <a:buNone/>
            </a:pPr>
            <a:r>
              <a:rPr lang="en-US" dirty="0"/>
              <a:t>Develop a plan to correct the issue. In general:</a:t>
            </a:r>
          </a:p>
          <a:p>
            <a:pPr marL="581025" indent="-306388">
              <a:spcBef>
                <a:spcPts val="600"/>
              </a:spcBef>
              <a:buClr>
                <a:schemeClr val="tx1"/>
              </a:buClr>
              <a:buFont typeface="Wingdings" panose="05000000000000000000" pitchFamily="2" charset="2"/>
              <a:buChar char="§"/>
            </a:pPr>
            <a:r>
              <a:rPr lang="en-US" dirty="0"/>
              <a:t>Design the corrective action to correct the underlying problem that results in FWA program violations and to prevent future non-compliance.</a:t>
            </a:r>
          </a:p>
          <a:p>
            <a:pPr marL="581025" indent="-306388">
              <a:spcBef>
                <a:spcPts val="0"/>
              </a:spcBef>
              <a:buClr>
                <a:schemeClr val="tx1"/>
              </a:buClr>
              <a:buFont typeface="Wingdings" panose="05000000000000000000" pitchFamily="2" charset="2"/>
              <a:buChar char="§"/>
            </a:pPr>
            <a:r>
              <a:rPr lang="en-US" dirty="0"/>
              <a:t>Tailor the corrective action to address the particular FWA, problem, or deficiency identified. Include timeframes for specific actions.</a:t>
            </a:r>
          </a:p>
          <a:p>
            <a:pPr marL="581025" indent="-306388">
              <a:spcBef>
                <a:spcPts val="0"/>
              </a:spcBef>
              <a:buClr>
                <a:schemeClr val="tx1"/>
              </a:buClr>
              <a:buFont typeface="Wingdings" panose="05000000000000000000" pitchFamily="2" charset="2"/>
              <a:buChar char="§"/>
            </a:pPr>
            <a:r>
              <a:rPr lang="en-US" dirty="0"/>
              <a:t>Document corrective actions addressing non-compliance or FWA committed by a Sponsor’s employee or FDR’s employee and include consequences for failure to satisfactorily complete the corrective action.</a:t>
            </a:r>
          </a:p>
          <a:p>
            <a:pPr marL="581025" indent="-306388">
              <a:spcBef>
                <a:spcPts val="0"/>
              </a:spcBef>
              <a:buClr>
                <a:schemeClr val="tx1"/>
              </a:buClr>
              <a:buFont typeface="Wingdings" panose="05000000000000000000" pitchFamily="2" charset="2"/>
              <a:buChar char="§"/>
            </a:pPr>
            <a:r>
              <a:rPr lang="en-US" dirty="0"/>
              <a:t>Monitor corrective actions continuously to ensure effectiveness.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58</a:t>
            </a:fld>
            <a:endParaRPr lang="en-US" dirty="0">
              <a:latin typeface="+mj-lt"/>
            </a:endParaRPr>
          </a:p>
        </p:txBody>
      </p:sp>
    </p:spTree>
    <p:extLst>
      <p:ext uri="{BB962C8B-B14F-4D97-AF65-F5344CB8AC3E}">
        <p14:creationId xmlns:p14="http://schemas.microsoft.com/office/powerpoint/2010/main" val="109662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191"/>
            <a:ext cx="8229600" cy="819912"/>
          </a:xfrm>
        </p:spPr>
        <p:txBody>
          <a:bodyPr>
            <a:normAutofit/>
          </a:bodyPr>
          <a:lstStyle/>
          <a:p>
            <a:pPr algn="ctr"/>
            <a:r>
              <a:rPr lang="en-US" dirty="0"/>
              <a:t>Corrective Action</a:t>
            </a:r>
          </a:p>
        </p:txBody>
      </p:sp>
      <p:sp>
        <p:nvSpPr>
          <p:cNvPr id="3" name="Content Placeholder 2"/>
          <p:cNvSpPr>
            <a:spLocks noGrp="1"/>
          </p:cNvSpPr>
          <p:nvPr>
            <p:ph idx="1"/>
          </p:nvPr>
        </p:nvSpPr>
        <p:spPr>
          <a:xfrm>
            <a:off x="304800" y="1752600"/>
            <a:ext cx="8610600" cy="4724400"/>
          </a:xfrm>
        </p:spPr>
        <p:txBody>
          <a:bodyPr>
            <a:normAutofit lnSpcReduction="10000"/>
          </a:bodyPr>
          <a:lstStyle/>
          <a:p>
            <a:pPr marL="0" indent="0" algn="ctr">
              <a:buNone/>
            </a:pPr>
            <a:r>
              <a:rPr lang="en-US" sz="2800" b="1" dirty="0"/>
              <a:t>Examples</a:t>
            </a:r>
          </a:p>
          <a:p>
            <a:pPr marL="0" indent="0">
              <a:buNone/>
            </a:pPr>
            <a:r>
              <a:rPr lang="en-US" dirty="0"/>
              <a:t>Corrective actions may include:</a:t>
            </a:r>
          </a:p>
          <a:p>
            <a:pPr marL="640080">
              <a:buClr>
                <a:schemeClr val="tx1"/>
              </a:buClr>
              <a:buFont typeface="Wingdings" panose="05000000000000000000" pitchFamily="2" charset="2"/>
              <a:buChar char="§"/>
            </a:pPr>
            <a:r>
              <a:rPr lang="en-US" dirty="0"/>
              <a:t>Adopting new prepayment edits or document review requirements</a:t>
            </a:r>
          </a:p>
          <a:p>
            <a:pPr marL="640080">
              <a:buClr>
                <a:schemeClr val="tx1"/>
              </a:buClr>
              <a:buFont typeface="Wingdings" panose="05000000000000000000" pitchFamily="2" charset="2"/>
              <a:buChar char="§"/>
            </a:pPr>
            <a:r>
              <a:rPr lang="en-US" dirty="0"/>
              <a:t>Conducting mandated training</a:t>
            </a:r>
          </a:p>
          <a:p>
            <a:pPr marL="640080">
              <a:buClr>
                <a:schemeClr val="tx1"/>
              </a:buClr>
              <a:buFont typeface="Wingdings" panose="05000000000000000000" pitchFamily="2" charset="2"/>
              <a:buChar char="§"/>
            </a:pPr>
            <a:r>
              <a:rPr lang="en-US" dirty="0"/>
              <a:t>Providing educational materials</a:t>
            </a:r>
          </a:p>
          <a:p>
            <a:pPr marL="640080">
              <a:buClr>
                <a:schemeClr val="tx1"/>
              </a:buClr>
              <a:buFont typeface="Wingdings" panose="05000000000000000000" pitchFamily="2" charset="2"/>
              <a:buChar char="§"/>
            </a:pPr>
            <a:r>
              <a:rPr lang="en-US" dirty="0"/>
              <a:t>Revising policies or procedures</a:t>
            </a:r>
          </a:p>
          <a:p>
            <a:pPr marL="640080">
              <a:buClr>
                <a:schemeClr val="tx1"/>
              </a:buClr>
              <a:buFont typeface="Wingdings" panose="05000000000000000000" pitchFamily="2" charset="2"/>
              <a:buChar char="§"/>
            </a:pPr>
            <a:r>
              <a:rPr lang="en-US" dirty="0"/>
              <a:t>Sending warning letters</a:t>
            </a:r>
          </a:p>
          <a:p>
            <a:pPr marL="640080">
              <a:buClrTx/>
              <a:buFont typeface="Wingdings" panose="05000000000000000000" pitchFamily="2" charset="2"/>
              <a:buChar char="§"/>
            </a:pPr>
            <a:r>
              <a:rPr lang="en-US" dirty="0"/>
              <a:t>Taking disciplinary action, such as suspension of marketing, enrollment, or payment</a:t>
            </a:r>
          </a:p>
          <a:p>
            <a:pPr marL="640080">
              <a:buClr>
                <a:schemeClr val="tx1"/>
              </a:buClr>
              <a:buFont typeface="Wingdings" panose="05000000000000000000" pitchFamily="2" charset="2"/>
              <a:buChar char="§"/>
            </a:pPr>
            <a:r>
              <a:rPr lang="en-US" dirty="0"/>
              <a:t>Terminating an employee or provider</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59</a:t>
            </a:fld>
            <a:endParaRPr lang="en-US" dirty="0">
              <a:latin typeface="+mj-lt"/>
            </a:endParaRPr>
          </a:p>
        </p:txBody>
      </p:sp>
    </p:spTree>
    <p:extLst>
      <p:ext uri="{BB962C8B-B14F-4D97-AF65-F5344CB8AC3E}">
        <p14:creationId xmlns:p14="http://schemas.microsoft.com/office/powerpoint/2010/main" val="183364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990600"/>
          </a:xfrm>
          <a:noFill/>
          <a:ln>
            <a:noFill/>
          </a:ln>
        </p:spPr>
        <p:txBody>
          <a:bodyPr>
            <a:normAutofit/>
          </a:bodyPr>
          <a:lstStyle/>
          <a:p>
            <a:pPr algn="ctr"/>
            <a:r>
              <a:rPr lang="en-US" sz="4800" dirty="0"/>
              <a:t>Fraud</a:t>
            </a:r>
            <a:br>
              <a:rPr lang="en-US" sz="900" dirty="0"/>
            </a:br>
            <a:endParaRPr lang="en-US" sz="900" dirty="0"/>
          </a:p>
        </p:txBody>
      </p:sp>
      <p:sp>
        <p:nvSpPr>
          <p:cNvPr id="3" name="Content Placeholder 2"/>
          <p:cNvSpPr>
            <a:spLocks noGrp="1"/>
          </p:cNvSpPr>
          <p:nvPr>
            <p:ph idx="1"/>
          </p:nvPr>
        </p:nvSpPr>
        <p:spPr>
          <a:xfrm>
            <a:off x="228600" y="1219200"/>
            <a:ext cx="8763000" cy="1981200"/>
          </a:xfrm>
        </p:spPr>
        <p:txBody>
          <a:bodyPr>
            <a:noAutofit/>
          </a:bodyPr>
          <a:lstStyle/>
          <a:p>
            <a:pPr marL="0" indent="0" algn="ctr">
              <a:buNone/>
            </a:pPr>
            <a:r>
              <a:rPr lang="en-US" sz="2800" b="1" u="sng" dirty="0">
                <a:solidFill>
                  <a:srgbClr val="0000FF"/>
                </a:solidFill>
              </a:rPr>
              <a:t>Fraud</a:t>
            </a:r>
            <a:r>
              <a:rPr lang="en-US" sz="2400" dirty="0">
                <a:solidFill>
                  <a:srgbClr val="0000FF"/>
                </a:solidFill>
              </a:rPr>
              <a:t> </a:t>
            </a:r>
            <a:r>
              <a:rPr lang="en-US" sz="2200" dirty="0"/>
              <a:t>is 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a:t>
            </a:r>
          </a:p>
        </p:txBody>
      </p:sp>
      <p:sp>
        <p:nvSpPr>
          <p:cNvPr id="5" name="Slide Number Placeholder 4"/>
          <p:cNvSpPr>
            <a:spLocks noGrp="1"/>
          </p:cNvSpPr>
          <p:nvPr>
            <p:ph type="sldNum" sz="quarter" idx="12"/>
          </p:nvPr>
        </p:nvSpPr>
        <p:spPr/>
        <p:txBody>
          <a:bodyPr/>
          <a:lstStyle/>
          <a:p>
            <a:fld id="{8B348EF1-6B40-44EE-A3A5-E7C5D3B8C1BE}" type="slidenum">
              <a:rPr lang="en-US" smtClean="0">
                <a:latin typeface="+mj-lt"/>
              </a:rPr>
              <a:pPr/>
              <a:t>6</a:t>
            </a:fld>
            <a:endParaRPr lang="en-US" dirty="0">
              <a:latin typeface="+mj-lt"/>
            </a:endParaRPr>
          </a:p>
        </p:txBody>
      </p:sp>
      <p:sp>
        <p:nvSpPr>
          <p:cNvPr id="4" name="Rectangle 3"/>
          <p:cNvSpPr/>
          <p:nvPr/>
        </p:nvSpPr>
        <p:spPr>
          <a:xfrm>
            <a:off x="76200" y="5257800"/>
            <a:ext cx="8915400" cy="1446550"/>
          </a:xfrm>
          <a:prstGeom prst="rect">
            <a:avLst/>
          </a:prstGeom>
        </p:spPr>
        <p:txBody>
          <a:bodyPr wrap="square">
            <a:spAutoFit/>
          </a:bodyPr>
          <a:lstStyle/>
          <a:p>
            <a:pPr lvl="0" algn="ctr">
              <a:spcBef>
                <a:spcPct val="20000"/>
              </a:spcBef>
              <a:buClr>
                <a:srgbClr val="0BD0D9"/>
              </a:buClr>
              <a:buSzPct val="95000"/>
            </a:pPr>
            <a:r>
              <a:rPr lang="en-US" sz="2200" dirty="0">
                <a:latin typeface="Calibri" panose="020F0502020204030204" pitchFamily="34" charset="0"/>
              </a:rPr>
              <a:t>The Health Care Fraud Statute makes it a criminal offense to knowingly and willfully execute a scheme to defraud a health care benefit program. Health Care Fraud is punishable by imprisonment for up to 10 years. It is also subject to criminal fines of up to $250,000.</a:t>
            </a:r>
          </a:p>
        </p:txBody>
      </p:sp>
      <p:sp>
        <p:nvSpPr>
          <p:cNvPr id="6" name="Snip Diagonal Corner Rectangle 5"/>
          <p:cNvSpPr/>
          <p:nvPr/>
        </p:nvSpPr>
        <p:spPr>
          <a:xfrm>
            <a:off x="2636874" y="3124200"/>
            <a:ext cx="3657600" cy="2133600"/>
          </a:xfrm>
          <a:prstGeom prst="snip2DiagRect">
            <a:avLst/>
          </a:prstGeom>
          <a:solidFill>
            <a:schemeClr val="accent6">
              <a:lumMod val="20000"/>
              <a:lumOff val="80000"/>
            </a:schemeClr>
          </a:solidFill>
          <a:ln w="3810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sz="2000" dirty="0">
                <a:latin typeface="Calibri" panose="020F0502020204030204" pitchFamily="34" charset="0"/>
              </a:rPr>
              <a:t>In other words, fraud is intentionally submitting false information to the Government or a Government contractor to get money or a benefit.</a:t>
            </a:r>
          </a:p>
        </p:txBody>
      </p:sp>
    </p:spTree>
    <p:extLst>
      <p:ext uri="{BB962C8B-B14F-4D97-AF65-F5344CB8AC3E}">
        <p14:creationId xmlns:p14="http://schemas.microsoft.com/office/powerpoint/2010/main" val="3627172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72312"/>
          </a:xfrm>
        </p:spPr>
        <p:txBody>
          <a:bodyPr/>
          <a:lstStyle/>
          <a:p>
            <a:pPr algn="ctr"/>
            <a:r>
              <a:rPr lang="en-US" dirty="0"/>
              <a:t>Indicators of Potential FWA</a:t>
            </a:r>
          </a:p>
        </p:txBody>
      </p:sp>
      <p:sp>
        <p:nvSpPr>
          <p:cNvPr id="3" name="Content Placeholder 2"/>
          <p:cNvSpPr>
            <a:spLocks noGrp="1"/>
          </p:cNvSpPr>
          <p:nvPr>
            <p:ph idx="1"/>
          </p:nvPr>
        </p:nvSpPr>
        <p:spPr>
          <a:xfrm>
            <a:off x="152400" y="4267200"/>
            <a:ext cx="8915400" cy="1981200"/>
          </a:xfrm>
        </p:spPr>
        <p:txBody>
          <a:bodyPr lIns="45720">
            <a:noAutofit/>
          </a:bodyPr>
          <a:lstStyle/>
          <a:p>
            <a:pPr marL="0" indent="0">
              <a:buNone/>
            </a:pPr>
            <a:r>
              <a:rPr lang="en-US" dirty="0"/>
              <a:t>The following pages present potential FWA issues.  Each page provides questions to ask yourself about different areas, depending on your role as an employee of a Sponsor, pharmacy, or other entity involved in delivering of Medicare Parts C and D benefits to enrollees.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60</a:t>
            </a:fld>
            <a:endParaRPr lang="en-US" dirty="0">
              <a:latin typeface="+mj-lt"/>
            </a:endParaRPr>
          </a:p>
        </p:txBody>
      </p:sp>
      <p:sp>
        <p:nvSpPr>
          <p:cNvPr id="5" name="Rectangle 4"/>
          <p:cNvSpPr/>
          <p:nvPr/>
        </p:nvSpPr>
        <p:spPr>
          <a:xfrm>
            <a:off x="304800" y="1982451"/>
            <a:ext cx="8610600" cy="1815882"/>
          </a:xfrm>
          <a:prstGeom prst="rect">
            <a:avLst/>
          </a:prstGeom>
        </p:spPr>
        <p:txBody>
          <a:bodyPr wrap="square" lIns="0">
            <a:spAutoFit/>
          </a:bodyPr>
          <a:lstStyle/>
          <a:p>
            <a:pPr lvl="0" algn="ctr">
              <a:spcBef>
                <a:spcPct val="20000"/>
              </a:spcBef>
              <a:buClr>
                <a:srgbClr val="0BD0D9"/>
              </a:buClr>
              <a:buSzPct val="95000"/>
            </a:pPr>
            <a:r>
              <a:rPr lang="en-US" sz="2800" i="1" dirty="0">
                <a:solidFill>
                  <a:prstClr val="black"/>
                </a:solidFill>
                <a:latin typeface="Calibri" panose="020F0502020204030204" pitchFamily="34" charset="0"/>
              </a:rPr>
              <a:t>Now that you know about your role in preventing, reporting, and correcting FWA, let’s review some key indicators to help you recognize the signs of someone committing FWA. </a:t>
            </a:r>
          </a:p>
        </p:txBody>
      </p:sp>
    </p:spTree>
    <p:extLst>
      <p:ext uri="{BB962C8B-B14F-4D97-AF65-F5344CB8AC3E}">
        <p14:creationId xmlns:p14="http://schemas.microsoft.com/office/powerpoint/2010/main" val="164052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457200"/>
            <a:ext cx="8698523" cy="1219200"/>
          </a:xfrm>
        </p:spPr>
        <p:txBody>
          <a:bodyPr>
            <a:noAutofit/>
          </a:bodyPr>
          <a:lstStyle/>
          <a:p>
            <a:pPr algn="ctr"/>
            <a:r>
              <a:rPr lang="en-US" sz="4000" dirty="0"/>
              <a:t>Key Indicators: </a:t>
            </a:r>
            <a:br>
              <a:rPr lang="en-US" sz="4000" dirty="0"/>
            </a:br>
            <a:r>
              <a:rPr lang="en-US" sz="4000" dirty="0"/>
              <a:t>Potential Beneficiary Issues</a:t>
            </a:r>
          </a:p>
        </p:txBody>
      </p:sp>
      <p:sp>
        <p:nvSpPr>
          <p:cNvPr id="3" name="Content Placeholder 2"/>
          <p:cNvSpPr>
            <a:spLocks noGrp="1"/>
          </p:cNvSpPr>
          <p:nvPr>
            <p:ph idx="1"/>
          </p:nvPr>
        </p:nvSpPr>
        <p:spPr>
          <a:xfrm>
            <a:off x="228598" y="1966912"/>
            <a:ext cx="8698523" cy="4572000"/>
          </a:xfrm>
        </p:spPr>
        <p:txBody>
          <a:bodyPr>
            <a:normAutofit lnSpcReduction="10000"/>
          </a:bodyPr>
          <a:lstStyle/>
          <a:p>
            <a:pPr marL="548640" indent="-457200">
              <a:spcBef>
                <a:spcPts val="1200"/>
              </a:spcBef>
              <a:spcAft>
                <a:spcPts val="600"/>
              </a:spcAft>
              <a:buClr>
                <a:schemeClr val="tx1"/>
              </a:buClr>
            </a:pPr>
            <a:r>
              <a:rPr lang="en-US" dirty="0"/>
              <a:t>Does the prescription, medical record, or laboratory test look altered or possibly forged?</a:t>
            </a:r>
          </a:p>
          <a:p>
            <a:pPr marL="548640" indent="-457200">
              <a:spcBef>
                <a:spcPts val="1200"/>
              </a:spcBef>
              <a:spcAft>
                <a:spcPts val="600"/>
              </a:spcAft>
              <a:buClr>
                <a:schemeClr val="tx1"/>
              </a:buClr>
            </a:pPr>
            <a:r>
              <a:rPr lang="en-US" dirty="0"/>
              <a:t>Does the beneficiary’s medical history support the services requested?</a:t>
            </a:r>
          </a:p>
          <a:p>
            <a:pPr marL="548640" indent="-457200">
              <a:spcBef>
                <a:spcPts val="1200"/>
              </a:spcBef>
              <a:spcAft>
                <a:spcPts val="600"/>
              </a:spcAft>
              <a:buClr>
                <a:schemeClr val="tx1"/>
              </a:buClr>
            </a:pPr>
            <a:r>
              <a:rPr lang="en-US" dirty="0"/>
              <a:t>Have you filled numerous identical prescriptions for this beneficiary, possibly from different doctors?</a:t>
            </a:r>
          </a:p>
          <a:p>
            <a:pPr marL="548640" indent="-457200">
              <a:spcBef>
                <a:spcPts val="1200"/>
              </a:spcBef>
              <a:spcAft>
                <a:spcPts val="600"/>
              </a:spcAft>
              <a:buClr>
                <a:schemeClr val="tx1"/>
              </a:buClr>
            </a:pPr>
            <a:r>
              <a:rPr lang="en-US" dirty="0"/>
              <a:t>Is the person receiving the medical service the actual beneficiary (identity theft)?</a:t>
            </a:r>
          </a:p>
          <a:p>
            <a:pPr marL="548640" indent="-457200">
              <a:spcBef>
                <a:spcPts val="1200"/>
              </a:spcBef>
              <a:buClr>
                <a:schemeClr val="tx1"/>
              </a:buClr>
            </a:pPr>
            <a:r>
              <a:rPr lang="en-US" dirty="0"/>
              <a:t>Is the prescription appropriate based on the beneficiary’s other prescriptions?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61</a:t>
            </a:fld>
            <a:endParaRPr lang="en-US" dirty="0">
              <a:latin typeface="+mj-lt"/>
            </a:endParaRPr>
          </a:p>
        </p:txBody>
      </p:sp>
    </p:spTree>
    <p:extLst>
      <p:ext uri="{BB962C8B-B14F-4D97-AF65-F5344CB8AC3E}">
        <p14:creationId xmlns:p14="http://schemas.microsoft.com/office/powerpoint/2010/main" val="539993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473075"/>
            <a:ext cx="8639908" cy="1219200"/>
          </a:xfrm>
        </p:spPr>
        <p:txBody>
          <a:bodyPr>
            <a:noAutofit/>
          </a:bodyPr>
          <a:lstStyle/>
          <a:p>
            <a:pPr algn="ctr"/>
            <a:r>
              <a:rPr lang="en-US" sz="3800" dirty="0"/>
              <a:t>Key Indicators: </a:t>
            </a:r>
            <a:br>
              <a:rPr lang="en-US" sz="3800" dirty="0"/>
            </a:br>
            <a:r>
              <a:rPr lang="en-US" sz="3800" dirty="0"/>
              <a:t>Potential Provider Issues</a:t>
            </a:r>
          </a:p>
        </p:txBody>
      </p:sp>
      <p:sp>
        <p:nvSpPr>
          <p:cNvPr id="3" name="Content Placeholder 2"/>
          <p:cNvSpPr>
            <a:spLocks noGrp="1"/>
          </p:cNvSpPr>
          <p:nvPr>
            <p:ph idx="1"/>
          </p:nvPr>
        </p:nvSpPr>
        <p:spPr>
          <a:xfrm>
            <a:off x="152400" y="1852246"/>
            <a:ext cx="8839200" cy="4532679"/>
          </a:xfrm>
        </p:spPr>
        <p:txBody>
          <a:bodyPr>
            <a:normAutofit fontScale="92500" lnSpcReduction="10000"/>
          </a:bodyPr>
          <a:lstStyle/>
          <a:p>
            <a:pPr>
              <a:spcBef>
                <a:spcPts val="600"/>
              </a:spcBef>
              <a:buClrTx/>
            </a:pPr>
            <a:r>
              <a:rPr lang="en-US" sz="2400" dirty="0"/>
              <a:t>Are the provider’s prescriptions appropriate for the member’s health condition (medically necessary)?</a:t>
            </a:r>
          </a:p>
          <a:p>
            <a:pPr>
              <a:spcBef>
                <a:spcPts val="600"/>
              </a:spcBef>
              <a:buClr>
                <a:schemeClr val="tx1"/>
              </a:buClr>
            </a:pPr>
            <a:r>
              <a:rPr lang="en-US" sz="2400" dirty="0"/>
              <a:t>Does the provider bill the Sponsor for services not provided?</a:t>
            </a:r>
          </a:p>
          <a:p>
            <a:pPr>
              <a:spcBef>
                <a:spcPts val="600"/>
              </a:spcBef>
              <a:buClrTx/>
            </a:pPr>
            <a:r>
              <a:rPr lang="en-US" sz="2400" dirty="0"/>
              <a:t>Does the provider write prescriptions for diverse drugs or primarily for controlled substances?</a:t>
            </a:r>
          </a:p>
          <a:p>
            <a:pPr>
              <a:spcBef>
                <a:spcPts val="600"/>
              </a:spcBef>
              <a:buClr>
                <a:schemeClr val="tx1"/>
              </a:buClr>
            </a:pPr>
            <a:r>
              <a:rPr lang="en-US" sz="2400" dirty="0"/>
              <a:t>Is the provider performing medically unnecessary services for the member?</a:t>
            </a:r>
          </a:p>
          <a:p>
            <a:pPr>
              <a:spcBef>
                <a:spcPts val="600"/>
              </a:spcBef>
              <a:buClr>
                <a:schemeClr val="tx1"/>
              </a:buClr>
            </a:pPr>
            <a:r>
              <a:rPr lang="en-US" sz="2400" dirty="0"/>
              <a:t>Is the provider prescribing a higher quantity than medically necessary for the condition?</a:t>
            </a:r>
          </a:p>
          <a:p>
            <a:pPr>
              <a:spcBef>
                <a:spcPts val="600"/>
              </a:spcBef>
              <a:buClr>
                <a:schemeClr val="tx1"/>
              </a:buClr>
            </a:pPr>
            <a:r>
              <a:rPr lang="en-US" sz="2400" dirty="0"/>
              <a:t>Does the provider’s prescription have their active and valid National Provider Identifier on it?</a:t>
            </a:r>
          </a:p>
          <a:p>
            <a:pPr>
              <a:spcBef>
                <a:spcPts val="600"/>
              </a:spcBef>
              <a:buClr>
                <a:schemeClr val="tx1"/>
              </a:buClr>
            </a:pPr>
            <a:r>
              <a:rPr lang="en-US" sz="2400" dirty="0"/>
              <a:t>Is the provider’s diagnosis for the member supported in the medical record?</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62</a:t>
            </a:fld>
            <a:endParaRPr lang="en-US" dirty="0">
              <a:latin typeface="+mj-lt"/>
            </a:endParaRPr>
          </a:p>
        </p:txBody>
      </p:sp>
    </p:spTree>
    <p:extLst>
      <p:ext uri="{BB962C8B-B14F-4D97-AF65-F5344CB8AC3E}">
        <p14:creationId xmlns:p14="http://schemas.microsoft.com/office/powerpoint/2010/main" val="2526355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7797"/>
            <a:ext cx="8763000" cy="1143000"/>
          </a:xfrm>
          <a:noFill/>
        </p:spPr>
        <p:txBody>
          <a:bodyPr tIns="1280160" bIns="182880">
            <a:noAutofit/>
          </a:bodyPr>
          <a:lstStyle/>
          <a:p>
            <a:pPr algn="ctr"/>
            <a:r>
              <a:rPr lang="en-US" sz="4000" dirty="0">
                <a:effectLst>
                  <a:outerShdw blurRad="50800" dist="38100" dir="5400000" algn="t" rotWithShape="0">
                    <a:prstClr val="black">
                      <a:alpha val="40000"/>
                    </a:prstClr>
                  </a:outerShdw>
                </a:effectLst>
              </a:rPr>
              <a:t>Key Indicators: </a:t>
            </a:r>
            <a:br>
              <a:rPr lang="en-US" sz="4000" dirty="0">
                <a:effectLst>
                  <a:outerShdw blurRad="50800" dist="38100" dir="5400000" algn="t" rotWithShape="0">
                    <a:prstClr val="black">
                      <a:alpha val="40000"/>
                    </a:prstClr>
                  </a:outerShdw>
                </a:effectLst>
              </a:rPr>
            </a:br>
            <a:r>
              <a:rPr lang="en-US" sz="4000" dirty="0">
                <a:effectLst>
                  <a:outerShdw blurRad="50800" dist="38100" dir="5400000" algn="t" rotWithShape="0">
                    <a:prstClr val="black">
                      <a:alpha val="40000"/>
                    </a:prstClr>
                  </a:outerShdw>
                </a:effectLst>
              </a:rPr>
              <a:t>Potential Pharmacy Issues</a:t>
            </a:r>
          </a:p>
        </p:txBody>
      </p:sp>
      <p:sp>
        <p:nvSpPr>
          <p:cNvPr id="3" name="Content Placeholder 2"/>
          <p:cNvSpPr>
            <a:spLocks noGrp="1"/>
          </p:cNvSpPr>
          <p:nvPr>
            <p:ph idx="1"/>
          </p:nvPr>
        </p:nvSpPr>
        <p:spPr>
          <a:xfrm>
            <a:off x="152400" y="1855209"/>
            <a:ext cx="8763000" cy="4469057"/>
          </a:xfrm>
        </p:spPr>
        <p:txBody>
          <a:bodyPr>
            <a:normAutofit lnSpcReduction="10000"/>
          </a:bodyPr>
          <a:lstStyle/>
          <a:p>
            <a:pPr>
              <a:spcBef>
                <a:spcPts val="1200"/>
              </a:spcBef>
              <a:buClr>
                <a:schemeClr val="tx1"/>
              </a:buClr>
            </a:pPr>
            <a:r>
              <a:rPr lang="en-US" dirty="0"/>
              <a:t>Are drugs being diverted (drugs meant for nursing homes, hospice, and other entities being sent elsewhere)?</a:t>
            </a:r>
          </a:p>
          <a:p>
            <a:pPr>
              <a:spcBef>
                <a:spcPts val="1200"/>
              </a:spcBef>
              <a:buClr>
                <a:schemeClr val="tx1"/>
              </a:buClr>
            </a:pPr>
            <a:r>
              <a:rPr lang="en-US" dirty="0"/>
              <a:t>Are the dispensed drugs expired, fake, diluted, or illegal?</a:t>
            </a:r>
          </a:p>
          <a:p>
            <a:pPr>
              <a:spcBef>
                <a:spcPts val="1200"/>
              </a:spcBef>
              <a:buClr>
                <a:schemeClr val="tx1"/>
              </a:buClr>
            </a:pPr>
            <a:r>
              <a:rPr lang="en-US" dirty="0"/>
              <a:t>Are generic drugs provided when the prescription requires dispensing brand drugs?</a:t>
            </a:r>
          </a:p>
          <a:p>
            <a:pPr>
              <a:spcBef>
                <a:spcPts val="1200"/>
              </a:spcBef>
              <a:buClr>
                <a:schemeClr val="tx1"/>
              </a:buClr>
            </a:pPr>
            <a:r>
              <a:rPr lang="en-US" dirty="0"/>
              <a:t>Are PBMs billed for unfilled or never picked up prescriptions?</a:t>
            </a:r>
          </a:p>
          <a:p>
            <a:pPr>
              <a:spcBef>
                <a:spcPts val="1200"/>
              </a:spcBef>
              <a:buClr>
                <a:schemeClr val="tx1"/>
              </a:buClr>
            </a:pPr>
            <a:r>
              <a:rPr lang="en-US" dirty="0"/>
              <a:t>Are proper provisions made if the entire prescription is not filled (no additional dispensing fees for split prescriptions)?</a:t>
            </a:r>
          </a:p>
          <a:p>
            <a:pPr>
              <a:spcBef>
                <a:spcPts val="1200"/>
              </a:spcBef>
              <a:buClr>
                <a:schemeClr val="tx1"/>
              </a:buClr>
            </a:pPr>
            <a:r>
              <a:rPr lang="en-US" dirty="0"/>
              <a:t>Do you see prescriptions being altered (changing quantities or Dispense As Written)?</a:t>
            </a:r>
          </a:p>
          <a:p>
            <a:endParaRPr lang="en-US"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63</a:t>
            </a:fld>
            <a:endParaRPr lang="en-US" dirty="0">
              <a:latin typeface="+mj-lt"/>
            </a:endParaRPr>
          </a:p>
        </p:txBody>
      </p:sp>
    </p:spTree>
    <p:extLst>
      <p:ext uri="{BB962C8B-B14F-4D97-AF65-F5344CB8AC3E}">
        <p14:creationId xmlns:p14="http://schemas.microsoft.com/office/powerpoint/2010/main" val="799704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295400"/>
          </a:xfrm>
        </p:spPr>
        <p:txBody>
          <a:bodyPr>
            <a:noAutofit/>
          </a:bodyPr>
          <a:lstStyle/>
          <a:p>
            <a:pPr algn="ctr"/>
            <a:r>
              <a:rPr lang="en-US" sz="4000" dirty="0"/>
              <a:t>Key Indicators: </a:t>
            </a:r>
            <a:br>
              <a:rPr lang="en-US" sz="4000" dirty="0"/>
            </a:br>
            <a:r>
              <a:rPr lang="en-US" sz="4000" dirty="0"/>
              <a:t>Potential Wholesaler Issues</a:t>
            </a:r>
          </a:p>
        </p:txBody>
      </p:sp>
      <p:sp>
        <p:nvSpPr>
          <p:cNvPr id="3" name="Content Placeholder 2"/>
          <p:cNvSpPr>
            <a:spLocks noGrp="1"/>
          </p:cNvSpPr>
          <p:nvPr>
            <p:ph idx="1"/>
          </p:nvPr>
        </p:nvSpPr>
        <p:spPr>
          <a:xfrm>
            <a:off x="304800" y="2209800"/>
            <a:ext cx="4495800" cy="2438400"/>
          </a:xfrm>
        </p:spPr>
        <p:txBody>
          <a:bodyPr>
            <a:normAutofit/>
          </a:bodyPr>
          <a:lstStyle/>
          <a:p>
            <a:pPr>
              <a:spcBef>
                <a:spcPts val="1200"/>
              </a:spcBef>
              <a:buClr>
                <a:schemeClr val="tx1"/>
              </a:buClr>
            </a:pPr>
            <a:r>
              <a:rPr lang="en-US" sz="2800" dirty="0"/>
              <a:t>Is the wholesaler distributing fake, diluted, expired, or illegally imported drugs?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64</a:t>
            </a:fld>
            <a:endParaRPr lang="en-US" dirty="0">
              <a:latin typeface="+mj-lt"/>
            </a:endParaRPr>
          </a:p>
        </p:txBody>
      </p:sp>
      <p:sp>
        <p:nvSpPr>
          <p:cNvPr id="7" name="Rectangle 6"/>
          <p:cNvSpPr/>
          <p:nvPr/>
        </p:nvSpPr>
        <p:spPr>
          <a:xfrm>
            <a:off x="4724401" y="2228195"/>
            <a:ext cx="4267200" cy="4401205"/>
          </a:xfrm>
          <a:prstGeom prst="rect">
            <a:avLst/>
          </a:prstGeom>
        </p:spPr>
        <p:txBody>
          <a:bodyPr wrap="square">
            <a:spAutoFit/>
          </a:bodyPr>
          <a:lstStyle/>
          <a:p>
            <a:pPr marL="457200" lvl="0" indent="-457200">
              <a:spcBef>
                <a:spcPts val="1800"/>
              </a:spcBef>
              <a:buSzPct val="95000"/>
              <a:buFont typeface="Wingdings" panose="05000000000000000000" pitchFamily="2" charset="2"/>
              <a:buChar char="§"/>
            </a:pPr>
            <a:r>
              <a:rPr lang="en-US" sz="2800" dirty="0">
                <a:solidFill>
                  <a:prstClr val="black"/>
                </a:solidFill>
                <a:latin typeface="Calibri" panose="020F0502020204030204" pitchFamily="34" charset="0"/>
              </a:rPr>
              <a:t>Is the wholesaler diverting drugs meant for nursing homes, hospices, and Acquired Immune Deficiency Syndrome (AIDS) clinics, marking up the prices, and sending to other smaller wholesalers or pharmacies?</a:t>
            </a:r>
            <a:endParaRPr lang="en-US" sz="26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973866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1277112"/>
          </a:xfrm>
        </p:spPr>
        <p:txBody>
          <a:bodyPr>
            <a:noAutofit/>
          </a:bodyPr>
          <a:lstStyle/>
          <a:p>
            <a:pPr algn="ctr"/>
            <a:r>
              <a:rPr lang="en-US" sz="4000" dirty="0"/>
              <a:t>Key Indicators: </a:t>
            </a:r>
            <a:br>
              <a:rPr lang="en-US" sz="4000" dirty="0"/>
            </a:br>
            <a:r>
              <a:rPr lang="en-US" sz="4000" dirty="0"/>
              <a:t>Potential Manufacturer Issues</a:t>
            </a:r>
          </a:p>
        </p:txBody>
      </p:sp>
      <p:sp>
        <p:nvSpPr>
          <p:cNvPr id="3" name="Content Placeholder 2"/>
          <p:cNvSpPr>
            <a:spLocks noGrp="1"/>
          </p:cNvSpPr>
          <p:nvPr>
            <p:ph idx="1"/>
          </p:nvPr>
        </p:nvSpPr>
        <p:spPr>
          <a:xfrm>
            <a:off x="228600" y="2667001"/>
            <a:ext cx="8686800" cy="1905000"/>
          </a:xfrm>
        </p:spPr>
        <p:txBody>
          <a:bodyPr>
            <a:normAutofit/>
          </a:bodyPr>
          <a:lstStyle/>
          <a:p>
            <a:pPr>
              <a:spcBef>
                <a:spcPts val="1200"/>
              </a:spcBef>
              <a:buClr>
                <a:schemeClr val="tx1"/>
              </a:buClr>
            </a:pPr>
            <a:r>
              <a:rPr lang="en-US" sz="2800" dirty="0"/>
              <a:t>Does the manufacturer promote off-label drug usage?</a:t>
            </a:r>
          </a:p>
          <a:p>
            <a:pPr>
              <a:spcBef>
                <a:spcPts val="1200"/>
              </a:spcBef>
              <a:buClrTx/>
            </a:pPr>
            <a:r>
              <a:rPr lang="en-US" sz="2800" dirty="0"/>
              <a:t>Does the manufacturer knowingly provide samples to entities that bill Federal health care programs for them?</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65</a:t>
            </a:fld>
            <a:endParaRPr lang="en-US" dirty="0">
              <a:latin typeface="+mj-lt"/>
            </a:endParaRPr>
          </a:p>
        </p:txBody>
      </p:sp>
    </p:spTree>
    <p:extLst>
      <p:ext uri="{BB962C8B-B14F-4D97-AF65-F5344CB8AC3E}">
        <p14:creationId xmlns:p14="http://schemas.microsoft.com/office/powerpoint/2010/main" val="453942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371600"/>
          </a:xfrm>
        </p:spPr>
        <p:txBody>
          <a:bodyPr>
            <a:noAutofit/>
          </a:bodyPr>
          <a:lstStyle/>
          <a:p>
            <a:pPr algn="ctr"/>
            <a:r>
              <a:rPr lang="en-US" sz="4000" dirty="0"/>
              <a:t>Key Indicators: </a:t>
            </a:r>
            <a:br>
              <a:rPr lang="en-US" sz="4000" dirty="0"/>
            </a:br>
            <a:r>
              <a:rPr lang="en-US" sz="4000" dirty="0"/>
              <a:t>Potential Sponsor Issues</a:t>
            </a:r>
          </a:p>
        </p:txBody>
      </p:sp>
      <p:sp>
        <p:nvSpPr>
          <p:cNvPr id="3" name="Content Placeholder 2"/>
          <p:cNvSpPr>
            <a:spLocks noGrp="1"/>
          </p:cNvSpPr>
          <p:nvPr>
            <p:ph idx="1"/>
          </p:nvPr>
        </p:nvSpPr>
        <p:spPr>
          <a:xfrm>
            <a:off x="76200" y="2286000"/>
            <a:ext cx="8991600" cy="3581400"/>
          </a:xfrm>
        </p:spPr>
        <p:txBody>
          <a:bodyPr>
            <a:normAutofit/>
          </a:bodyPr>
          <a:lstStyle/>
          <a:p>
            <a:pPr>
              <a:spcBef>
                <a:spcPts val="1200"/>
              </a:spcBef>
              <a:buClr>
                <a:schemeClr val="tx1"/>
              </a:buClr>
            </a:pPr>
            <a:r>
              <a:rPr lang="en-US" sz="2800" dirty="0"/>
              <a:t>Does the Sponsor encourage or support inappropriate risk adjustment submissions?</a:t>
            </a:r>
          </a:p>
          <a:p>
            <a:pPr>
              <a:spcBef>
                <a:spcPts val="1200"/>
              </a:spcBef>
              <a:buClr>
                <a:schemeClr val="tx1"/>
              </a:buClr>
            </a:pPr>
            <a:r>
              <a:rPr lang="en-US" sz="2800" dirty="0"/>
              <a:t>Does the Sponsor lead the beneficiary to believe the cost of benefits is one price, when the actual cost is higher?</a:t>
            </a:r>
          </a:p>
          <a:p>
            <a:pPr>
              <a:spcBef>
                <a:spcPts val="1200"/>
              </a:spcBef>
              <a:buClr>
                <a:schemeClr val="tx1"/>
              </a:buClr>
            </a:pPr>
            <a:r>
              <a:rPr lang="en-US" sz="2800" dirty="0"/>
              <a:t>Does the Sponsor offer beneficiaries cash inducements to join the plan?</a:t>
            </a:r>
          </a:p>
          <a:p>
            <a:pPr>
              <a:spcBef>
                <a:spcPts val="1200"/>
              </a:spcBef>
              <a:buClr>
                <a:schemeClr val="tx1"/>
              </a:buClr>
            </a:pPr>
            <a:r>
              <a:rPr lang="en-US" sz="2800" dirty="0"/>
              <a:t>Does the Sponsor use unlicensed agents?</a:t>
            </a:r>
          </a:p>
          <a:p>
            <a:endParaRPr lang="en-US"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66</a:t>
            </a:fld>
            <a:endParaRPr lang="en-US" dirty="0">
              <a:latin typeface="+mj-lt"/>
            </a:endParaRPr>
          </a:p>
        </p:txBody>
      </p:sp>
    </p:spTree>
    <p:extLst>
      <p:ext uri="{BB962C8B-B14F-4D97-AF65-F5344CB8AC3E}">
        <p14:creationId xmlns:p14="http://schemas.microsoft.com/office/powerpoint/2010/main" val="1547634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819912"/>
          </a:xfrm>
        </p:spPr>
        <p:txBody>
          <a:bodyPr>
            <a:noAutofit/>
          </a:bodyPr>
          <a:lstStyle/>
          <a:p>
            <a:pPr algn="ctr"/>
            <a:r>
              <a:rPr lang="en-US" sz="5400" dirty="0"/>
              <a:t>Part 2 – Summary</a:t>
            </a:r>
          </a:p>
        </p:txBody>
      </p:sp>
      <p:sp>
        <p:nvSpPr>
          <p:cNvPr id="3" name="Content Placeholder 2"/>
          <p:cNvSpPr>
            <a:spLocks noGrp="1"/>
          </p:cNvSpPr>
          <p:nvPr>
            <p:ph idx="1"/>
          </p:nvPr>
        </p:nvSpPr>
        <p:spPr>
          <a:xfrm>
            <a:off x="304800" y="1371600"/>
            <a:ext cx="8686800" cy="5181600"/>
          </a:xfrm>
        </p:spPr>
        <p:txBody>
          <a:bodyPr>
            <a:noAutofit/>
          </a:bodyPr>
          <a:lstStyle/>
          <a:p>
            <a:pPr marL="571500" indent="-457200">
              <a:spcBef>
                <a:spcPts val="1200"/>
              </a:spcBef>
              <a:buClr>
                <a:schemeClr val="tx1"/>
              </a:buClr>
            </a:pPr>
            <a:r>
              <a:rPr lang="en-US" dirty="0"/>
              <a:t>As a person providing health or administrative services to a Medicare Part C or D enrollee, you play a vital role in preventing fraud, waste and abuse (FWA).  Conduct yourself ethically, stay informed of your organization’s policies and procedures, and keep an eye out for key indicators of potential FWA.</a:t>
            </a:r>
          </a:p>
          <a:p>
            <a:pPr marL="571500" indent="-457200">
              <a:spcBef>
                <a:spcPts val="1200"/>
              </a:spcBef>
              <a:buClr>
                <a:schemeClr val="tx1"/>
              </a:buClr>
            </a:pPr>
            <a:r>
              <a:rPr lang="en-US" dirty="0"/>
              <a:t>Report potential FWA. Every Sponsor must have a mechanism for reporting potential FWA. Each Sponsor must accept anonymous reports and cannot retaliate against you for reporting.</a:t>
            </a:r>
          </a:p>
          <a:p>
            <a:pPr marL="571500" indent="-457200">
              <a:spcBef>
                <a:spcPts val="1200"/>
              </a:spcBef>
              <a:buClr>
                <a:schemeClr val="tx1"/>
              </a:buClr>
            </a:pPr>
            <a:r>
              <a:rPr lang="en-US" dirty="0"/>
              <a:t>Promptly correct identified FWA with an effective corrective action plan.</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67</a:t>
            </a:fld>
            <a:endParaRPr lang="en-US" dirty="0">
              <a:latin typeface="+mj-lt"/>
            </a:endParaRPr>
          </a:p>
        </p:txBody>
      </p:sp>
    </p:spTree>
    <p:extLst>
      <p:ext uri="{BB962C8B-B14F-4D97-AF65-F5344CB8AC3E}">
        <p14:creationId xmlns:p14="http://schemas.microsoft.com/office/powerpoint/2010/main" val="1568268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33600"/>
            <a:ext cx="8305800" cy="4191000"/>
          </a:xfrm>
        </p:spPr>
        <p:txBody>
          <a:bodyPr>
            <a:normAutofit fontScale="92500"/>
          </a:bodyPr>
          <a:lstStyle/>
          <a:p>
            <a:pPr marL="160020" indent="0" algn="ctr">
              <a:buNone/>
            </a:pPr>
            <a:r>
              <a:rPr lang="en-US" sz="3200" dirty="0"/>
              <a:t>A person drops off a prescription for a beneficiary who is a “regular” customer. The prescription is for a controlled substance with a quantity of 160. This beneficiary normally receives a quantity of 60, not 160. You review the prescription and have concerns about possible forgery. </a:t>
            </a:r>
          </a:p>
          <a:p>
            <a:pPr marL="160020" indent="0">
              <a:buNone/>
            </a:pPr>
            <a:endParaRPr lang="en-US" sz="3200" dirty="0"/>
          </a:p>
          <a:p>
            <a:pPr marL="160020" indent="0" algn="ctr">
              <a:buNone/>
            </a:pPr>
            <a:r>
              <a:rPr lang="en-US" sz="3200" dirty="0"/>
              <a:t>What is your next step?</a:t>
            </a:r>
            <a:endParaRPr lang="en-US" sz="2800"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68</a:t>
            </a:fld>
            <a:endParaRPr lang="en-US" dirty="0">
              <a:latin typeface="+mj-lt"/>
            </a:endParaRPr>
          </a:p>
        </p:txBody>
      </p:sp>
      <p:sp>
        <p:nvSpPr>
          <p:cNvPr id="6" name="Title 1"/>
          <p:cNvSpPr txBox="1">
            <a:spLocks/>
          </p:cNvSpPr>
          <p:nvPr/>
        </p:nvSpPr>
        <p:spPr>
          <a:xfrm>
            <a:off x="620111" y="6858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#1</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5098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153400" cy="3474720"/>
          </a:xfrm>
        </p:spPr>
        <p:txBody>
          <a:bodyPr>
            <a:normAutofit/>
          </a:bodyPr>
          <a:lstStyle/>
          <a:p>
            <a:pPr marL="674370" indent="-514350">
              <a:buClr>
                <a:schemeClr val="accent4"/>
              </a:buClr>
              <a:buFont typeface="+mj-lt"/>
              <a:buAutoNum type="alphaUcPeriod"/>
            </a:pPr>
            <a:r>
              <a:rPr lang="en-US" sz="3200" dirty="0"/>
              <a:t>Fill the prescription for 160</a:t>
            </a:r>
          </a:p>
          <a:p>
            <a:pPr marL="674370" indent="-514350">
              <a:buClr>
                <a:schemeClr val="accent4"/>
              </a:buClr>
              <a:buFont typeface="+mj-lt"/>
              <a:buAutoNum type="alphaUcPeriod"/>
            </a:pPr>
            <a:r>
              <a:rPr lang="en-US" sz="3200" dirty="0"/>
              <a:t>Fill the prescription for 60</a:t>
            </a:r>
          </a:p>
          <a:p>
            <a:pPr marL="674370" indent="-514350">
              <a:buClr>
                <a:schemeClr val="accent4"/>
              </a:buClr>
              <a:buFont typeface="+mj-lt"/>
              <a:buAutoNum type="alphaUcPeriod"/>
            </a:pPr>
            <a:r>
              <a:rPr lang="en-US" sz="3200" dirty="0"/>
              <a:t>Call the prescriber to verify the quantity</a:t>
            </a:r>
          </a:p>
          <a:p>
            <a:pPr marL="674370" indent="-514350">
              <a:buClr>
                <a:schemeClr val="accent4"/>
              </a:buClr>
              <a:buFont typeface="+mj-lt"/>
              <a:buAutoNum type="alphaUcPeriod"/>
            </a:pPr>
            <a:r>
              <a:rPr lang="en-US" sz="3200" dirty="0"/>
              <a:t>Call the Sponsor’s compliance department</a:t>
            </a:r>
          </a:p>
          <a:p>
            <a:pPr marL="674370" indent="-514350">
              <a:buClr>
                <a:schemeClr val="accent4"/>
              </a:buClr>
              <a:buFont typeface="+mj-lt"/>
              <a:buAutoNum type="alphaUcPeriod"/>
            </a:pPr>
            <a:r>
              <a:rPr lang="en-US" sz="3200" dirty="0"/>
              <a:t>Call law enforcement</a:t>
            </a:r>
          </a:p>
        </p:txBody>
      </p:sp>
      <p:sp>
        <p:nvSpPr>
          <p:cNvPr id="2" name="Slide Number Placeholder 1"/>
          <p:cNvSpPr>
            <a:spLocks noGrp="1"/>
          </p:cNvSpPr>
          <p:nvPr>
            <p:ph type="sldNum" sz="quarter" idx="12"/>
          </p:nvPr>
        </p:nvSpPr>
        <p:spPr/>
        <p:txBody>
          <a:bodyPr/>
          <a:lstStyle/>
          <a:p>
            <a:fld id="{8B348EF1-6B40-44EE-A3A5-E7C5D3B8C1BE}" type="slidenum">
              <a:rPr lang="en-US" smtClean="0">
                <a:latin typeface="+mj-lt"/>
              </a:rPr>
              <a:t>69</a:t>
            </a:fld>
            <a:endParaRPr lang="en-US" dirty="0">
              <a:latin typeface="+mj-lt"/>
            </a:endParaRPr>
          </a:p>
        </p:txBody>
      </p:sp>
      <p:sp>
        <p:nvSpPr>
          <p:cNvPr id="5" name="Title 1"/>
          <p:cNvSpPr txBox="1">
            <a:spLocks/>
          </p:cNvSpPr>
          <p:nvPr/>
        </p:nvSpPr>
        <p:spPr>
          <a:xfrm>
            <a:off x="612228" y="5334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#1</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393892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99679" cy="1020762"/>
          </a:xfrm>
          <a:noFill/>
          <a:ln>
            <a:noFill/>
          </a:ln>
        </p:spPr>
        <p:style>
          <a:lnRef idx="1">
            <a:schemeClr val="accent3"/>
          </a:lnRef>
          <a:fillRef idx="3">
            <a:schemeClr val="accent3"/>
          </a:fillRef>
          <a:effectRef idx="2">
            <a:schemeClr val="accent3"/>
          </a:effectRef>
          <a:fontRef idx="minor">
            <a:schemeClr val="lt1"/>
          </a:fontRef>
        </p:style>
        <p:txBody>
          <a:bodyPr>
            <a:normAutofit/>
          </a:bodyPr>
          <a:lstStyle/>
          <a:p>
            <a:pPr algn="ctr">
              <a:spcAft>
                <a:spcPts val="1800"/>
              </a:spcAft>
            </a:pPr>
            <a:r>
              <a:rPr lang="en-US" b="1" dirty="0">
                <a:solidFill>
                  <a:schemeClr val="tx2"/>
                </a:solidFill>
                <a:latin typeface="Calibri" panose="020F0502020204030204" pitchFamily="34" charset="0"/>
              </a:rPr>
              <a:t>Waste and Abuse</a:t>
            </a:r>
            <a:br>
              <a:rPr lang="en-US" b="1" dirty="0">
                <a:latin typeface="Calibri" panose="020F0502020204030204" pitchFamily="34" charset="0"/>
              </a:rPr>
            </a:br>
            <a:r>
              <a:rPr lang="en-US" sz="800" dirty="0">
                <a:latin typeface="Calibri" panose="020F0502020204030204" pitchFamily="34" charset="0"/>
              </a:rPr>
              <a:t> </a:t>
            </a:r>
            <a:endParaRPr lang="en-US" dirty="0">
              <a:latin typeface="Calibri" panose="020F0502020204030204" pitchFamily="34" charset="0"/>
            </a:endParaRPr>
          </a:p>
        </p:txBody>
      </p:sp>
      <p:sp>
        <p:nvSpPr>
          <p:cNvPr id="3" name="Content Placeholder 2"/>
          <p:cNvSpPr>
            <a:spLocks noGrp="1"/>
          </p:cNvSpPr>
          <p:nvPr>
            <p:ph sz="half" idx="1"/>
          </p:nvPr>
        </p:nvSpPr>
        <p:spPr>
          <a:xfrm>
            <a:off x="215720" y="1600201"/>
            <a:ext cx="8699679" cy="2133599"/>
          </a:xfrm>
          <a:ln>
            <a:solidFill>
              <a:schemeClr val="accent4"/>
            </a:solid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US" b="1" u="sng" dirty="0">
                <a:solidFill>
                  <a:srgbClr val="0000FF"/>
                </a:solidFill>
              </a:rPr>
              <a:t>Waste</a:t>
            </a:r>
            <a:r>
              <a:rPr lang="en-US" dirty="0"/>
              <a:t> </a:t>
            </a:r>
            <a:r>
              <a:rPr lang="en-US" dirty="0">
                <a:solidFill>
                  <a:schemeClr val="tx1"/>
                </a:solidFill>
              </a:rPr>
              <a:t>includes practices that, directly or indirectly, result in unnecessary costs to the Medicare Program, such as overusing services. Waste is generally not considered to be caused by criminally negligent actions but rather by the misuse of resources.</a:t>
            </a:r>
          </a:p>
        </p:txBody>
      </p:sp>
      <p:sp>
        <p:nvSpPr>
          <p:cNvPr id="7" name="Content Placeholder 6"/>
          <p:cNvSpPr>
            <a:spLocks noGrp="1"/>
          </p:cNvSpPr>
          <p:nvPr>
            <p:ph sz="half" idx="2"/>
          </p:nvPr>
        </p:nvSpPr>
        <p:spPr>
          <a:xfrm>
            <a:off x="215721" y="4038600"/>
            <a:ext cx="8699679" cy="2478743"/>
          </a:xfrm>
          <a:ln>
            <a:solidFill>
              <a:schemeClr val="accent4"/>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b="1" u="sng" dirty="0">
                <a:solidFill>
                  <a:srgbClr val="0000FF"/>
                </a:solidFill>
              </a:rPr>
              <a:t>Abuse</a:t>
            </a:r>
            <a:r>
              <a:rPr lang="en-US" dirty="0"/>
              <a:t> </a:t>
            </a:r>
            <a:r>
              <a:rPr lang="en-US" dirty="0">
                <a:solidFill>
                  <a:schemeClr val="tx1"/>
                </a:solidFill>
              </a:rPr>
              <a:t>includes actions that may, directly or indirectly, result in unnecessary costs to the Medicare Program. Abuse involves paying for items or services when there is no legal entitlement to that payment, and the provider has not knowingly or intentionally misrepresented facts to obtain payment.</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7</a:t>
            </a:fld>
            <a:endParaRPr lang="en-US" dirty="0">
              <a:latin typeface="+mj-lt"/>
            </a:endParaRPr>
          </a:p>
        </p:txBody>
      </p:sp>
    </p:spTree>
    <p:extLst>
      <p:ext uri="{BB962C8B-B14F-4D97-AF65-F5344CB8AC3E}">
        <p14:creationId xmlns:p14="http://schemas.microsoft.com/office/powerpoint/2010/main" val="4195102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8077200" cy="2514600"/>
          </a:xfrm>
        </p:spPr>
        <p:txBody>
          <a:bodyPr>
            <a:normAutofit/>
          </a:bodyPr>
          <a:lstStyle/>
          <a:p>
            <a:pPr marL="0" indent="0">
              <a:buNone/>
            </a:pPr>
            <a:r>
              <a:rPr lang="en-US" sz="3200" dirty="0"/>
              <a:t>The correct answer is: </a:t>
            </a:r>
          </a:p>
          <a:p>
            <a:pPr marL="0" indent="0">
              <a:buNone/>
            </a:pPr>
            <a:endParaRPr lang="en-US" sz="3200" dirty="0"/>
          </a:p>
          <a:p>
            <a:pPr marL="0" indent="0" algn="ctr">
              <a:buNone/>
            </a:pPr>
            <a:r>
              <a:rPr lang="en-US" sz="3200" b="1" dirty="0"/>
              <a:t>C – Call the prescriber to verify the quantity</a:t>
            </a:r>
          </a:p>
          <a:p>
            <a:pPr marL="160020" indent="0" algn="ctr">
              <a:buNone/>
            </a:pPr>
            <a:endParaRPr lang="en-US" sz="3200"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70</a:t>
            </a:fld>
            <a:endParaRPr lang="en-US" dirty="0">
              <a:latin typeface="+mj-lt"/>
            </a:endParaRPr>
          </a:p>
        </p:txBody>
      </p:sp>
      <p:sp>
        <p:nvSpPr>
          <p:cNvPr id="5" name="Title 1"/>
          <p:cNvSpPr txBox="1">
            <a:spLocks/>
          </p:cNvSpPr>
          <p:nvPr/>
        </p:nvSpPr>
        <p:spPr>
          <a:xfrm>
            <a:off x="457200" y="6858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Correct Answer #1</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60153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318" y="1623646"/>
            <a:ext cx="8382000" cy="4572000"/>
          </a:xfrm>
        </p:spPr>
        <p:txBody>
          <a:bodyPr>
            <a:noAutofit/>
          </a:bodyPr>
          <a:lstStyle/>
          <a:p>
            <a:pPr marL="160020" indent="0" algn="ctr">
              <a:buNone/>
            </a:pPr>
            <a:r>
              <a:rPr lang="en-US" sz="3200" dirty="0"/>
              <a:t>Your job is to submit a risk diagnosis to the Centers for Medicare &amp; Medicaid Services (CMS) for the purpose of payment. As part of this job, you use a process to verify the data is accurate. Your immediate supervisor tells you to ignore the Sponsor’s process and to adjust or add risk diagnosis codes for certain individuals. </a:t>
            </a:r>
          </a:p>
          <a:p>
            <a:pPr marL="160020" indent="0" algn="ctr">
              <a:spcBef>
                <a:spcPts val="3600"/>
              </a:spcBef>
              <a:buNone/>
            </a:pPr>
            <a:r>
              <a:rPr lang="en-US" sz="3200" dirty="0"/>
              <a:t>What should you do?</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71</a:t>
            </a:fld>
            <a:endParaRPr lang="en-US" dirty="0">
              <a:latin typeface="+mj-lt"/>
            </a:endParaRPr>
          </a:p>
        </p:txBody>
      </p:sp>
      <p:sp>
        <p:nvSpPr>
          <p:cNvPr id="5" name="Title 1"/>
          <p:cNvSpPr txBox="1">
            <a:spLocks/>
          </p:cNvSpPr>
          <p:nvPr/>
        </p:nvSpPr>
        <p:spPr>
          <a:xfrm>
            <a:off x="601718" y="3810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#2</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009721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534400" cy="4800600"/>
          </a:xfrm>
        </p:spPr>
        <p:txBody>
          <a:bodyPr>
            <a:noAutofit/>
          </a:bodyPr>
          <a:lstStyle/>
          <a:p>
            <a:pPr marL="862013" indent="-554038">
              <a:buClr>
                <a:schemeClr val="accent4"/>
              </a:buClr>
              <a:buFont typeface="+mj-lt"/>
              <a:buAutoNum type="alphaUcPeriod"/>
            </a:pPr>
            <a:r>
              <a:rPr lang="en-US" sz="3200" dirty="0"/>
              <a:t>Do what your immediate supervisor asked you to do and adjust or add risk diagnosis codes</a:t>
            </a:r>
          </a:p>
          <a:p>
            <a:pPr marL="862013" indent="-554038">
              <a:buClr>
                <a:schemeClr val="accent4"/>
              </a:buClr>
              <a:buFont typeface="+mj-lt"/>
              <a:buAutoNum type="alphaUcPeriod"/>
            </a:pPr>
            <a:r>
              <a:rPr lang="en-US" sz="3200" dirty="0"/>
              <a:t>Report the incident to the compliance department (via compliance hotline or other mechanism)</a:t>
            </a:r>
          </a:p>
          <a:p>
            <a:pPr marL="862013" indent="-554038">
              <a:buClr>
                <a:schemeClr val="accent4"/>
              </a:buClr>
              <a:buFont typeface="+mj-lt"/>
              <a:buAutoNum type="alphaUcPeriod"/>
            </a:pPr>
            <a:r>
              <a:rPr lang="en-US" sz="3200" dirty="0"/>
              <a:t>Discuss your concerns with your immediate supervisor</a:t>
            </a:r>
          </a:p>
          <a:p>
            <a:pPr marL="862013" indent="-554038">
              <a:buClr>
                <a:schemeClr val="accent4"/>
              </a:buClr>
              <a:buFont typeface="+mj-lt"/>
              <a:buAutoNum type="alphaUcPeriod"/>
            </a:pPr>
            <a:r>
              <a:rPr lang="en-US" sz="3200" dirty="0"/>
              <a:t>Call law enforcement</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72</a:t>
            </a:fld>
            <a:endParaRPr lang="en-US" dirty="0">
              <a:latin typeface="+mj-lt"/>
            </a:endParaRPr>
          </a:p>
        </p:txBody>
      </p:sp>
      <p:sp>
        <p:nvSpPr>
          <p:cNvPr id="5" name="Title 1"/>
          <p:cNvSpPr txBox="1">
            <a:spLocks/>
          </p:cNvSpPr>
          <p:nvPr/>
        </p:nvSpPr>
        <p:spPr>
          <a:xfrm>
            <a:off x="601718" y="3810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#2</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232080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0"/>
            <a:ext cx="7391400" cy="2743200"/>
          </a:xfrm>
        </p:spPr>
        <p:txBody>
          <a:bodyPr>
            <a:normAutofit/>
          </a:bodyPr>
          <a:lstStyle/>
          <a:p>
            <a:pPr marL="0" indent="0">
              <a:buNone/>
            </a:pPr>
            <a:r>
              <a:rPr lang="en-US" sz="3200" dirty="0"/>
              <a:t>The correct answer is: </a:t>
            </a:r>
          </a:p>
          <a:p>
            <a:pPr marL="0" indent="0">
              <a:buNone/>
            </a:pPr>
            <a:endParaRPr lang="en-US" sz="3200" dirty="0"/>
          </a:p>
          <a:p>
            <a:pPr marL="0" indent="0" algn="ctr">
              <a:buNone/>
            </a:pPr>
            <a:r>
              <a:rPr lang="en-US" sz="3200" b="1" dirty="0"/>
              <a:t>B – Report the incident to the compliance department (via compliance hotline or other mechanism)</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73</a:t>
            </a:fld>
            <a:endParaRPr lang="en-US" dirty="0">
              <a:latin typeface="+mj-lt"/>
            </a:endParaRPr>
          </a:p>
        </p:txBody>
      </p:sp>
      <p:sp>
        <p:nvSpPr>
          <p:cNvPr id="5" name="Title 1"/>
          <p:cNvSpPr txBox="1">
            <a:spLocks/>
          </p:cNvSpPr>
          <p:nvPr/>
        </p:nvSpPr>
        <p:spPr>
          <a:xfrm>
            <a:off x="228600" y="6858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Correct Answer #2</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660514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82000" cy="4572000"/>
          </a:xfrm>
        </p:spPr>
        <p:txBody>
          <a:bodyPr lIns="45720" rIns="45720">
            <a:noAutofit/>
          </a:bodyPr>
          <a:lstStyle/>
          <a:p>
            <a:pPr marL="160020" indent="0" algn="ctr">
              <a:buNone/>
            </a:pPr>
            <a:r>
              <a:rPr lang="en-US" sz="2800" dirty="0"/>
              <a:t>You are in charge of paying claims submitted by providers. You notice a certain diagnostic provider (“Doe Diagnostics”) requested a substantial payment for a large number of members. Many of these claims are for a certain procedure. You review the same type of procedure for other diagnostic providers and realize that Doe Diagnostics’ claims far exceed any other provider that you reviewed. </a:t>
            </a:r>
          </a:p>
          <a:p>
            <a:pPr marL="160020" indent="0">
              <a:buNone/>
            </a:pPr>
            <a:endParaRPr lang="en-US" sz="2800" dirty="0"/>
          </a:p>
          <a:p>
            <a:pPr marL="160020" indent="0" algn="ctr">
              <a:buNone/>
            </a:pPr>
            <a:r>
              <a:rPr lang="en-US" sz="2800" dirty="0"/>
              <a:t>What should you do?</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74</a:t>
            </a:fld>
            <a:endParaRPr lang="en-US" dirty="0">
              <a:latin typeface="+mj-lt"/>
            </a:endParaRPr>
          </a:p>
        </p:txBody>
      </p:sp>
      <p:sp>
        <p:nvSpPr>
          <p:cNvPr id="5" name="Title 1"/>
          <p:cNvSpPr txBox="1">
            <a:spLocks/>
          </p:cNvSpPr>
          <p:nvPr/>
        </p:nvSpPr>
        <p:spPr>
          <a:xfrm>
            <a:off x="533400" y="430924"/>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#3</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037419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305800" cy="4160520"/>
          </a:xfrm>
        </p:spPr>
        <p:txBody>
          <a:bodyPr>
            <a:noAutofit/>
          </a:bodyPr>
          <a:lstStyle/>
          <a:p>
            <a:pPr marL="809625" indent="-501650">
              <a:buClr>
                <a:schemeClr val="accent4"/>
              </a:buClr>
              <a:buFont typeface="+mj-lt"/>
              <a:buAutoNum type="alphaUcPeriod"/>
            </a:pPr>
            <a:r>
              <a:rPr lang="en-US" sz="2800" dirty="0"/>
              <a:t>Call Doe Diagnostics and request additional information for the claims</a:t>
            </a:r>
          </a:p>
          <a:p>
            <a:pPr marL="809625" indent="-501650">
              <a:buClr>
                <a:schemeClr val="accent4"/>
              </a:buClr>
              <a:buFont typeface="+mj-lt"/>
              <a:buAutoNum type="alphaUcPeriod"/>
            </a:pPr>
            <a:r>
              <a:rPr lang="en-US" sz="2800" dirty="0"/>
              <a:t>Consult with your immediate supervisor for next steps or contact the compliance department (via compliance hotline, Special Investigations Unit [SIU], or other mechanism)</a:t>
            </a:r>
          </a:p>
          <a:p>
            <a:pPr marL="809625" indent="-501650">
              <a:buClr>
                <a:schemeClr val="accent4"/>
              </a:buClr>
              <a:buFont typeface="+mj-lt"/>
              <a:buAutoNum type="alphaUcPeriod"/>
            </a:pPr>
            <a:r>
              <a:rPr lang="en-US" sz="2800" dirty="0"/>
              <a:t>Reject the claims</a:t>
            </a:r>
          </a:p>
          <a:p>
            <a:pPr marL="809625" indent="-501650">
              <a:buClr>
                <a:schemeClr val="accent4"/>
              </a:buClr>
              <a:buFont typeface="+mj-lt"/>
              <a:buAutoNum type="alphaUcPeriod"/>
            </a:pPr>
            <a:r>
              <a:rPr lang="en-US" sz="2800" dirty="0"/>
              <a:t>Pay the claims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75</a:t>
            </a:fld>
            <a:endParaRPr lang="en-US" dirty="0">
              <a:latin typeface="+mj-lt"/>
            </a:endParaRPr>
          </a:p>
        </p:txBody>
      </p:sp>
      <p:sp>
        <p:nvSpPr>
          <p:cNvPr id="5" name="Title 1"/>
          <p:cNvSpPr txBox="1">
            <a:spLocks/>
          </p:cNvSpPr>
          <p:nvPr/>
        </p:nvSpPr>
        <p:spPr>
          <a:xfrm>
            <a:off x="533400" y="430924"/>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#3</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37490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81200"/>
            <a:ext cx="7696200" cy="3810000"/>
          </a:xfrm>
        </p:spPr>
        <p:txBody>
          <a:bodyPr>
            <a:noAutofit/>
          </a:bodyPr>
          <a:lstStyle/>
          <a:p>
            <a:pPr marL="0" indent="0">
              <a:buNone/>
            </a:pPr>
            <a:r>
              <a:rPr lang="en-US" sz="3200" dirty="0"/>
              <a:t>The correct answer is:  </a:t>
            </a:r>
          </a:p>
          <a:p>
            <a:pPr marL="0" indent="0">
              <a:buNone/>
            </a:pPr>
            <a:endParaRPr lang="en-US" sz="3200" dirty="0"/>
          </a:p>
          <a:p>
            <a:pPr marL="0" indent="0" algn="ctr">
              <a:buNone/>
            </a:pPr>
            <a:r>
              <a:rPr lang="en-US" sz="3200" b="1" dirty="0"/>
              <a:t>B – Consult with your immediate supervisor for next steps or contact the compliance department (via compliance hotline, Special Investigations Unit [SIU], or other mechanism)</a:t>
            </a:r>
            <a:endParaRPr lang="en-US" sz="3200"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76</a:t>
            </a:fld>
            <a:endParaRPr lang="en-US" dirty="0">
              <a:latin typeface="+mj-lt"/>
            </a:endParaRPr>
          </a:p>
        </p:txBody>
      </p:sp>
      <p:sp>
        <p:nvSpPr>
          <p:cNvPr id="5" name="Title 1"/>
          <p:cNvSpPr txBox="1">
            <a:spLocks/>
          </p:cNvSpPr>
          <p:nvPr/>
        </p:nvSpPr>
        <p:spPr>
          <a:xfrm>
            <a:off x="228600" y="6858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Correct Answer #3</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166033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09800"/>
            <a:ext cx="7239000" cy="3505200"/>
          </a:xfrm>
        </p:spPr>
        <p:txBody>
          <a:bodyPr>
            <a:noAutofit/>
          </a:bodyPr>
          <a:lstStyle/>
          <a:p>
            <a:pPr marL="160020" indent="0" algn="ctr">
              <a:buNone/>
            </a:pPr>
            <a:r>
              <a:rPr lang="en-US" sz="3200" dirty="0"/>
              <a:t>You are performing a regular inventory of the controlled substances in the pharmacy. You discover a minor inventory discrepancy.</a:t>
            </a:r>
          </a:p>
          <a:p>
            <a:pPr marL="160020" indent="0">
              <a:buNone/>
            </a:pPr>
            <a:endParaRPr lang="en-US" sz="3200" dirty="0"/>
          </a:p>
          <a:p>
            <a:pPr marL="160020" indent="0" algn="ctr">
              <a:buNone/>
            </a:pPr>
            <a:r>
              <a:rPr lang="en-US" sz="3200" dirty="0"/>
              <a:t>What should you do?</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77</a:t>
            </a:fld>
            <a:endParaRPr lang="en-US" dirty="0">
              <a:latin typeface="+mj-lt"/>
            </a:endParaRPr>
          </a:p>
        </p:txBody>
      </p:sp>
      <p:sp>
        <p:nvSpPr>
          <p:cNvPr id="5" name="Title 1"/>
          <p:cNvSpPr txBox="1">
            <a:spLocks/>
          </p:cNvSpPr>
          <p:nvPr/>
        </p:nvSpPr>
        <p:spPr>
          <a:xfrm>
            <a:off x="381000" y="7620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#4</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086399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305800" cy="4419600"/>
          </a:xfrm>
        </p:spPr>
        <p:txBody>
          <a:bodyPr>
            <a:noAutofit/>
          </a:bodyPr>
          <a:lstStyle/>
          <a:p>
            <a:pPr marL="914400" indent="-549275">
              <a:buClr>
                <a:schemeClr val="accent4"/>
              </a:buClr>
              <a:buFont typeface="+mj-lt"/>
              <a:buAutoNum type="alphaUcPeriod"/>
            </a:pPr>
            <a:r>
              <a:rPr lang="en-US" sz="3200" dirty="0"/>
              <a:t>Call local law enforcement</a:t>
            </a:r>
          </a:p>
          <a:p>
            <a:pPr marL="914400" indent="-549275">
              <a:buClr>
                <a:schemeClr val="accent4"/>
              </a:buClr>
              <a:buFont typeface="+mj-lt"/>
              <a:buAutoNum type="alphaUcPeriod"/>
            </a:pPr>
            <a:r>
              <a:rPr lang="en-US" sz="3200" dirty="0"/>
              <a:t>Perform another review</a:t>
            </a:r>
          </a:p>
          <a:p>
            <a:pPr marL="914400" indent="-549275">
              <a:buClr>
                <a:schemeClr val="accent4"/>
              </a:buClr>
              <a:buFont typeface="+mj-lt"/>
              <a:buAutoNum type="alphaUcPeriod"/>
            </a:pPr>
            <a:r>
              <a:rPr lang="en-US" sz="3200" dirty="0"/>
              <a:t>Contact your compliance department (via compliance hotline or other mechanism)</a:t>
            </a:r>
          </a:p>
          <a:p>
            <a:pPr marL="914400" indent="-549275">
              <a:buClr>
                <a:schemeClr val="accent4"/>
              </a:buClr>
              <a:buFont typeface="+mj-lt"/>
              <a:buAutoNum type="alphaUcPeriod"/>
            </a:pPr>
            <a:r>
              <a:rPr lang="en-US" sz="3200" dirty="0"/>
              <a:t>Discuss your concerns with your supervisor</a:t>
            </a:r>
          </a:p>
          <a:p>
            <a:pPr marL="914400" indent="-549275">
              <a:buClr>
                <a:schemeClr val="accent4"/>
              </a:buClr>
              <a:buFont typeface="+mj-lt"/>
              <a:buAutoNum type="alphaUcPeriod"/>
            </a:pPr>
            <a:r>
              <a:rPr lang="en-US" sz="3200" dirty="0"/>
              <a:t>Follow your pharmacy’s procedures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78</a:t>
            </a:fld>
            <a:endParaRPr lang="en-US" dirty="0">
              <a:latin typeface="+mj-lt"/>
            </a:endParaRPr>
          </a:p>
        </p:txBody>
      </p:sp>
      <p:sp>
        <p:nvSpPr>
          <p:cNvPr id="5" name="Title 1"/>
          <p:cNvSpPr txBox="1">
            <a:spLocks/>
          </p:cNvSpPr>
          <p:nvPr/>
        </p:nvSpPr>
        <p:spPr>
          <a:xfrm>
            <a:off x="381000" y="6096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#4</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591349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514600"/>
            <a:ext cx="7696200" cy="2057399"/>
          </a:xfrm>
        </p:spPr>
        <p:txBody>
          <a:bodyPr>
            <a:normAutofit/>
          </a:bodyPr>
          <a:lstStyle/>
          <a:p>
            <a:pPr marL="0" indent="0">
              <a:buNone/>
            </a:pPr>
            <a:r>
              <a:rPr lang="en-US" sz="3200" dirty="0"/>
              <a:t>The correct answer is: </a:t>
            </a:r>
          </a:p>
          <a:p>
            <a:pPr marL="0" indent="0" algn="ctr">
              <a:buNone/>
            </a:pPr>
            <a:endParaRPr lang="en-US" sz="3200" b="1" dirty="0"/>
          </a:p>
          <a:p>
            <a:pPr marL="0" indent="0" algn="ctr">
              <a:buNone/>
            </a:pPr>
            <a:r>
              <a:rPr lang="en-US" sz="3200" b="1" dirty="0"/>
              <a:t>E – Follow your pharmacy’s procedures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79</a:t>
            </a:fld>
            <a:endParaRPr lang="en-US" dirty="0">
              <a:latin typeface="+mj-lt"/>
            </a:endParaRPr>
          </a:p>
        </p:txBody>
      </p:sp>
      <p:sp>
        <p:nvSpPr>
          <p:cNvPr id="5" name="Title 1"/>
          <p:cNvSpPr txBox="1">
            <a:spLocks/>
          </p:cNvSpPr>
          <p:nvPr/>
        </p:nvSpPr>
        <p:spPr>
          <a:xfrm>
            <a:off x="228600" y="6858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Correct Answer #4</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787357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534400" cy="4343400"/>
          </a:xfrm>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800" dirty="0">
                <a:solidFill>
                  <a:schemeClr val="tx1"/>
                </a:solidFill>
              </a:rPr>
              <a:t>Examples of actions that may constitute Medicare </a:t>
            </a:r>
            <a:r>
              <a:rPr lang="en-US" sz="2800" b="1" u="sng" dirty="0">
                <a:solidFill>
                  <a:srgbClr val="0000FF"/>
                </a:solidFill>
              </a:rPr>
              <a:t>fraud</a:t>
            </a:r>
            <a:r>
              <a:rPr lang="en-US" sz="2800" dirty="0">
                <a:solidFill>
                  <a:srgbClr val="0046FF"/>
                </a:solidFill>
              </a:rPr>
              <a:t> </a:t>
            </a:r>
            <a:r>
              <a:rPr lang="en-US" sz="2800" dirty="0">
                <a:solidFill>
                  <a:schemeClr val="tx1"/>
                </a:solidFill>
              </a:rPr>
              <a:t>include:</a:t>
            </a:r>
          </a:p>
          <a:p>
            <a:pPr marL="273050" indent="-107950">
              <a:buClr>
                <a:schemeClr val="tx1"/>
              </a:buClr>
            </a:pPr>
            <a:r>
              <a:rPr lang="en-US" sz="2800" dirty="0">
                <a:solidFill>
                  <a:schemeClr val="tx1"/>
                </a:solidFill>
              </a:rPr>
              <a:t> Knowingly billing for services not furnished or supplies not provided, including billing Medicare for appointments that the patient failed to keep</a:t>
            </a:r>
          </a:p>
          <a:p>
            <a:pPr marL="273050" indent="-107950">
              <a:buClr>
                <a:schemeClr val="tx1"/>
              </a:buClr>
            </a:pPr>
            <a:r>
              <a:rPr lang="en-US" sz="2800" dirty="0">
                <a:solidFill>
                  <a:schemeClr val="tx1"/>
                </a:solidFill>
              </a:rPr>
              <a:t> Billing for non-existent prescriptions</a:t>
            </a:r>
          </a:p>
          <a:p>
            <a:pPr marL="273050" indent="-107950">
              <a:buClr>
                <a:schemeClr val="tx1"/>
              </a:buClr>
            </a:pPr>
            <a:r>
              <a:rPr lang="en-US" sz="2800" dirty="0">
                <a:solidFill>
                  <a:schemeClr val="tx1"/>
                </a:solidFill>
              </a:rPr>
              <a:t> Knowingly altering claim forms, medical records, or receipts to receive a higher payment</a:t>
            </a:r>
          </a:p>
          <a:p>
            <a:pPr marL="457200" indent="-18288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8</a:t>
            </a:fld>
            <a:endParaRPr lang="en-US" dirty="0">
              <a:latin typeface="+mj-lt"/>
            </a:endParaRPr>
          </a:p>
        </p:txBody>
      </p:sp>
      <p:sp>
        <p:nvSpPr>
          <p:cNvPr id="7" name="Title 6"/>
          <p:cNvSpPr>
            <a:spLocks noGrp="1"/>
          </p:cNvSpPr>
          <p:nvPr>
            <p:ph type="title"/>
          </p:nvPr>
        </p:nvSpPr>
        <p:spPr>
          <a:xfrm>
            <a:off x="0" y="0"/>
            <a:ext cx="9144000" cy="1447800"/>
          </a:xfrm>
          <a:noFill/>
          <a:ln>
            <a:noFill/>
          </a:ln>
        </p:spPr>
        <p:txBody>
          <a:bodyPr>
            <a:normAutofit/>
          </a:bodyPr>
          <a:lstStyle/>
          <a:p>
            <a:pPr algn="ctr"/>
            <a:r>
              <a:rPr lang="en-US" dirty="0"/>
              <a:t>Examples of Fraud</a:t>
            </a:r>
            <a:br>
              <a:rPr lang="en-US" sz="900" dirty="0"/>
            </a:br>
            <a:endParaRPr lang="en-US" sz="900" dirty="0"/>
          </a:p>
        </p:txBody>
      </p:sp>
    </p:spTree>
    <p:extLst>
      <p:ext uri="{BB962C8B-B14F-4D97-AF65-F5344CB8AC3E}">
        <p14:creationId xmlns:p14="http://schemas.microsoft.com/office/powerpoint/2010/main" val="3109888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90449"/>
            <a:ext cx="8931059" cy="1495551"/>
          </a:xfrm>
          <a:ln/>
        </p:spPr>
        <p:style>
          <a:lnRef idx="0">
            <a:schemeClr val="accent1"/>
          </a:lnRef>
          <a:fillRef idx="3">
            <a:schemeClr val="accent1"/>
          </a:fillRef>
          <a:effectRef idx="3">
            <a:schemeClr val="accent1"/>
          </a:effectRef>
          <a:fontRef idx="minor">
            <a:schemeClr val="lt1"/>
          </a:fontRef>
        </p:style>
        <p:txBody>
          <a:bodyPr>
            <a:normAutofit/>
          </a:bodyPr>
          <a:lstStyle/>
          <a:p>
            <a:pPr marL="182880" indent="0" algn="ctr">
              <a:spcBef>
                <a:spcPts val="1200"/>
              </a:spcBef>
              <a:buNone/>
            </a:pPr>
            <a:br>
              <a:rPr lang="en-US" sz="13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400" b="0" dirty="0">
                <a:ln w="18415" cmpd="sng">
                  <a:solidFill>
                    <a:srgbClr val="FFFFFF"/>
                  </a:solidFill>
                  <a:prstDash val="solid"/>
                </a:ln>
                <a:solidFill>
                  <a:srgbClr val="FFFFFF"/>
                </a:solidFill>
                <a:effectLst>
                  <a:outerShdw blurRad="63500" dir="3600000" algn="tl" rotWithShape="0">
                    <a:srgbClr val="000000">
                      <a:alpha val="70000"/>
                    </a:srgbClr>
                  </a:outerShdw>
                </a:effectLst>
              </a:rPr>
              <a:t>Compliance Program Training</a:t>
            </a:r>
          </a:p>
        </p:txBody>
      </p:sp>
      <p:sp>
        <p:nvSpPr>
          <p:cNvPr id="5" name="Subtitle 4"/>
          <p:cNvSpPr>
            <a:spLocks noGrp="1"/>
          </p:cNvSpPr>
          <p:nvPr>
            <p:ph type="subTitle" idx="1"/>
          </p:nvPr>
        </p:nvSpPr>
        <p:spPr>
          <a:xfrm>
            <a:off x="4572000" y="3657600"/>
            <a:ext cx="4511459" cy="533400"/>
          </a:xfrm>
        </p:spPr>
        <p:txBody>
          <a:bodyPr>
            <a:noAutofit/>
          </a:bodyPr>
          <a:lstStyle/>
          <a:p>
            <a:pPr algn="ctr"/>
            <a:r>
              <a:rPr lang="en-US" sz="2800" dirty="0">
                <a:solidFill>
                  <a:schemeClr val="accent1">
                    <a:lumMod val="75000"/>
                  </a:schemeClr>
                </a:solidFill>
              </a:rPr>
              <a:t>Part 3</a:t>
            </a:r>
          </a:p>
        </p:txBody>
      </p:sp>
      <p:sp>
        <p:nvSpPr>
          <p:cNvPr id="4" name="Slide Number Placeholder 3"/>
          <p:cNvSpPr>
            <a:spLocks noGrp="1"/>
          </p:cNvSpPr>
          <p:nvPr>
            <p:ph type="sldNum" sz="quarter" idx="12"/>
          </p:nvPr>
        </p:nvSpPr>
        <p:spPr>
          <a:xfrm>
            <a:off x="7162800" y="6349061"/>
            <a:ext cx="1828800" cy="365125"/>
          </a:xfrm>
        </p:spPr>
        <p:txBody>
          <a:bodyPr/>
          <a:lstStyle/>
          <a:p>
            <a:r>
              <a:rPr lang="en-US" dirty="0">
                <a:solidFill>
                  <a:prstClr val="black">
                    <a:lumMod val="50000"/>
                    <a:lumOff val="50000"/>
                  </a:prstClr>
                </a:solidFill>
              </a:rPr>
              <a:t>                             </a:t>
            </a:r>
            <a:fld id="{8B348EF1-6B40-44EE-A3A5-E7C5D3B8C1BE}" type="slidenum">
              <a:rPr lang="en-US" smtClean="0">
                <a:solidFill>
                  <a:prstClr val="black">
                    <a:lumMod val="50000"/>
                    <a:lumOff val="50000"/>
                  </a:prstClr>
                </a:solidFill>
              </a:rPr>
              <a:pPr/>
              <a:t>80</a:t>
            </a:fld>
            <a:endParaRPr lang="en-US" dirty="0">
              <a:solidFill>
                <a:prstClr val="black">
                  <a:lumMod val="50000"/>
                  <a:lumOff val="50000"/>
                </a:prst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2" t="5712" r="11070" b="12042"/>
          <a:stretch/>
        </p:blipFill>
        <p:spPr bwMode="auto">
          <a:xfrm>
            <a:off x="1524000" y="3048000"/>
            <a:ext cx="2933700" cy="2743200"/>
          </a:xfrm>
          <a:prstGeom prst="rect">
            <a:avLst/>
          </a:prstGeom>
          <a:ln w="10795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5437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839200" cy="1066800"/>
          </a:xfrm>
        </p:spPr>
        <p:txBody>
          <a:bodyPr>
            <a:normAutofit fontScale="90000"/>
          </a:bodyPr>
          <a:lstStyle/>
          <a:p>
            <a:pPr algn="ctr">
              <a:lnSpc>
                <a:spcPct val="200000"/>
              </a:lnSpc>
            </a:pPr>
            <a:r>
              <a:rPr lang="en-US" dirty="0"/>
              <a:t>Introduction and Learning Objectives</a:t>
            </a:r>
          </a:p>
        </p:txBody>
      </p:sp>
      <p:sp>
        <p:nvSpPr>
          <p:cNvPr id="3" name="Content Placeholder 2"/>
          <p:cNvSpPr>
            <a:spLocks noGrp="1"/>
          </p:cNvSpPr>
          <p:nvPr>
            <p:ph idx="1"/>
          </p:nvPr>
        </p:nvSpPr>
        <p:spPr>
          <a:xfrm>
            <a:off x="304800" y="2209800"/>
            <a:ext cx="8534400" cy="3657600"/>
          </a:xfrm>
        </p:spPr>
        <p:txBody>
          <a:bodyPr>
            <a:normAutofit/>
          </a:bodyPr>
          <a:lstStyle/>
          <a:p>
            <a:pPr marL="0" indent="0">
              <a:spcAft>
                <a:spcPts val="600"/>
              </a:spcAft>
              <a:buNone/>
            </a:pPr>
            <a:r>
              <a:rPr lang="en-US" sz="2800" dirty="0"/>
              <a:t>This lesson outlines effective compliance programs. After completing this lesson, you should correctly:</a:t>
            </a:r>
          </a:p>
          <a:p>
            <a:pPr marL="822960" indent="-365760">
              <a:buClr>
                <a:schemeClr val="tx1"/>
              </a:buClr>
              <a:buFont typeface="Wingdings" panose="05000000000000000000" pitchFamily="2" charset="2"/>
              <a:buChar char="§"/>
            </a:pPr>
            <a:r>
              <a:rPr lang="en-US" sz="2800" dirty="0"/>
              <a:t>Recognize how a compliance program operates</a:t>
            </a:r>
          </a:p>
          <a:p>
            <a:pPr marL="822960" indent="-365760">
              <a:buClr>
                <a:schemeClr val="tx1"/>
              </a:buClr>
              <a:buFont typeface="Wingdings" panose="05000000000000000000" pitchFamily="2" charset="2"/>
              <a:buChar char="§"/>
            </a:pPr>
            <a:r>
              <a:rPr lang="en-US" sz="2800" dirty="0"/>
              <a:t>Recognize how compliance program violations should be reported</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81</a:t>
            </a:fld>
            <a:endParaRPr lang="en-US" dirty="0">
              <a:latin typeface="+mj-lt"/>
            </a:endParaRPr>
          </a:p>
        </p:txBody>
      </p:sp>
    </p:spTree>
    <p:extLst>
      <p:ext uri="{BB962C8B-B14F-4D97-AF65-F5344CB8AC3E}">
        <p14:creationId xmlns:p14="http://schemas.microsoft.com/office/powerpoint/2010/main" val="3179839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72312"/>
            <a:ext cx="8686800" cy="551688"/>
          </a:xfrm>
        </p:spPr>
        <p:txBody>
          <a:bodyPr>
            <a:noAutofit/>
          </a:bodyPr>
          <a:lstStyle/>
          <a:p>
            <a:pPr algn="ctr"/>
            <a:r>
              <a:rPr lang="en-US" sz="4000" dirty="0"/>
              <a:t>Training Requirements For: </a:t>
            </a:r>
          </a:p>
        </p:txBody>
      </p:sp>
      <p:sp>
        <p:nvSpPr>
          <p:cNvPr id="3" name="Content Placeholder 2"/>
          <p:cNvSpPr>
            <a:spLocks noGrp="1"/>
          </p:cNvSpPr>
          <p:nvPr>
            <p:ph idx="1"/>
          </p:nvPr>
        </p:nvSpPr>
        <p:spPr>
          <a:xfrm>
            <a:off x="134293" y="3574037"/>
            <a:ext cx="8763000" cy="2286000"/>
          </a:xfrm>
        </p:spPr>
        <p:txBody>
          <a:bodyPr>
            <a:normAutofit fontScale="92500" lnSpcReduction="10000"/>
          </a:bodyPr>
          <a:lstStyle/>
          <a:p>
            <a:pPr marL="0" indent="0" algn="ctr">
              <a:buNone/>
            </a:pPr>
            <a:r>
              <a:rPr lang="en-US" dirty="0"/>
              <a:t>Certain training requirements apply to people involved in Medicare Parts C and D.  All employees of Medicare Advantage Organizations (MAOs) and Prescription Drug Plans (PDPs) (collectively referred to in this course as “Sponsors”) must receive training about compliance with CMS program rules.</a:t>
            </a:r>
          </a:p>
          <a:p>
            <a:pPr marL="0" indent="0" algn="ctr">
              <a:buNone/>
            </a:pPr>
            <a:r>
              <a:rPr lang="en-US" dirty="0"/>
              <a:t> </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pPr/>
              <a:t>82</a:t>
            </a:fld>
            <a:endParaRPr lang="en-US" dirty="0">
              <a:latin typeface="+mj-lt"/>
            </a:endParaRPr>
          </a:p>
        </p:txBody>
      </p:sp>
      <p:sp>
        <p:nvSpPr>
          <p:cNvPr id="6" name="Rectangle 5">
            <a:extLst>
              <a:ext uri="{FF2B5EF4-FFF2-40B4-BE49-F238E27FC236}">
                <a16:creationId xmlns:a16="http://schemas.microsoft.com/office/drawing/2014/main" id="{EF41A8A1-297B-485B-993C-22D200BB05D2}"/>
              </a:ext>
            </a:extLst>
          </p:cNvPr>
          <p:cNvSpPr/>
          <p:nvPr/>
        </p:nvSpPr>
        <p:spPr>
          <a:xfrm>
            <a:off x="762000" y="1858698"/>
            <a:ext cx="7620000" cy="1384995"/>
          </a:xfrm>
          <a:prstGeom prst="rect">
            <a:avLst/>
          </a:prstGeom>
        </p:spPr>
        <p:txBody>
          <a:bodyPr wrap="square">
            <a:spAutoFit/>
          </a:bodyPr>
          <a:lstStyle/>
          <a:p>
            <a:pPr algn="ctr"/>
            <a:r>
              <a:rPr lang="en-US" sz="2800" b="1" dirty="0">
                <a:solidFill>
                  <a:schemeClr val="bg2">
                    <a:lumMod val="50000"/>
                  </a:schemeClr>
                </a:solidFill>
                <a:effectLst>
                  <a:outerShdw blurRad="38100" dist="38100" dir="2700000" algn="tl">
                    <a:srgbClr val="000000">
                      <a:alpha val="43137"/>
                    </a:srgbClr>
                  </a:outerShdw>
                </a:effectLst>
                <a:latin typeface="Calibri"/>
                <a:ea typeface="+mj-ea"/>
                <a:cs typeface="+mj-cs"/>
              </a:rPr>
              <a:t>Plan Employees, Governing Body Members, and First –Tier, Downstream or Related Entity (FDR) Employees</a:t>
            </a:r>
            <a:endParaRPr lang="en-US" dirty="0">
              <a:solidFill>
                <a:schemeClr val="bg2">
                  <a:lumMod val="50000"/>
                </a:schemeClr>
              </a:solidFill>
            </a:endParaRPr>
          </a:p>
        </p:txBody>
      </p:sp>
    </p:spTree>
    <p:extLst>
      <p:ext uri="{BB962C8B-B14F-4D97-AF65-F5344CB8AC3E}">
        <p14:creationId xmlns:p14="http://schemas.microsoft.com/office/powerpoint/2010/main" val="301497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 y="304800"/>
            <a:ext cx="9144000" cy="1219200"/>
          </a:xfrm>
        </p:spPr>
        <p:txBody>
          <a:bodyPr>
            <a:noAutofit/>
          </a:bodyPr>
          <a:lstStyle/>
          <a:p>
            <a:pPr algn="ctr"/>
            <a:r>
              <a:rPr lang="en-US" sz="4200" dirty="0"/>
              <a:t>What Is an Effective Compliance Program?</a:t>
            </a:r>
          </a:p>
        </p:txBody>
      </p:sp>
      <p:sp>
        <p:nvSpPr>
          <p:cNvPr id="3" name="Content Placeholder 2"/>
          <p:cNvSpPr>
            <a:spLocks noGrp="1"/>
          </p:cNvSpPr>
          <p:nvPr>
            <p:ph idx="1"/>
          </p:nvPr>
        </p:nvSpPr>
        <p:spPr>
          <a:xfrm>
            <a:off x="199292" y="2501553"/>
            <a:ext cx="8839200" cy="2794337"/>
          </a:xfrm>
        </p:spPr>
        <p:txBody>
          <a:bodyPr lIns="0" rIns="0">
            <a:noAutofit/>
          </a:bodyPr>
          <a:lstStyle/>
          <a:p>
            <a:pPr marL="457200">
              <a:spcBef>
                <a:spcPts val="0"/>
              </a:spcBef>
              <a:buClr>
                <a:schemeClr val="tx1"/>
              </a:buClr>
              <a:buFont typeface="Wingdings" panose="05000000000000000000" pitchFamily="2" charset="2"/>
              <a:buChar char="§"/>
            </a:pPr>
            <a:r>
              <a:rPr lang="en-US" dirty="0"/>
              <a:t>Prevents, detects, and corrects non-compliance</a:t>
            </a:r>
          </a:p>
          <a:p>
            <a:pPr marL="457200">
              <a:spcBef>
                <a:spcPts val="0"/>
              </a:spcBef>
              <a:buClr>
                <a:schemeClr val="tx1"/>
              </a:buClr>
              <a:buFont typeface="Wingdings" panose="05000000000000000000" pitchFamily="2" charset="2"/>
              <a:buChar char="§"/>
            </a:pPr>
            <a:r>
              <a:rPr lang="en-US" dirty="0"/>
              <a:t>Is fully implemented and is tailored to an organization’s unique operations and circumstances</a:t>
            </a:r>
          </a:p>
          <a:p>
            <a:pPr marL="457200">
              <a:spcBef>
                <a:spcPts val="0"/>
              </a:spcBef>
              <a:buClr>
                <a:schemeClr val="tx1"/>
              </a:buClr>
              <a:buFont typeface="Wingdings" panose="05000000000000000000" pitchFamily="2" charset="2"/>
              <a:buChar char="§"/>
            </a:pPr>
            <a:r>
              <a:rPr lang="en-US" dirty="0"/>
              <a:t>Has adequate resources</a:t>
            </a:r>
          </a:p>
          <a:p>
            <a:pPr marL="457200">
              <a:spcBef>
                <a:spcPts val="0"/>
              </a:spcBef>
              <a:buClr>
                <a:schemeClr val="tx1"/>
              </a:buClr>
              <a:buFont typeface="Wingdings" panose="05000000000000000000" pitchFamily="2" charset="2"/>
              <a:buChar char="§"/>
            </a:pPr>
            <a:r>
              <a:rPr lang="en-US" dirty="0"/>
              <a:t>Promotes the organization’s Standards of Conduct</a:t>
            </a:r>
          </a:p>
          <a:p>
            <a:pPr marL="457200">
              <a:spcBef>
                <a:spcPts val="0"/>
              </a:spcBef>
              <a:buClr>
                <a:schemeClr val="tx1"/>
              </a:buClr>
              <a:buFont typeface="Wingdings" panose="05000000000000000000" pitchFamily="2" charset="2"/>
              <a:buChar char="§"/>
            </a:pPr>
            <a:r>
              <a:rPr lang="en-US" dirty="0"/>
              <a:t>Establishes clear lines of communication for reporting non-compliance.</a:t>
            </a:r>
          </a:p>
        </p:txBody>
      </p:sp>
      <p:sp>
        <p:nvSpPr>
          <p:cNvPr id="7" name="Slide Number Placeholder 6"/>
          <p:cNvSpPr>
            <a:spLocks noGrp="1"/>
          </p:cNvSpPr>
          <p:nvPr>
            <p:ph type="sldNum" sz="quarter" idx="12"/>
          </p:nvPr>
        </p:nvSpPr>
        <p:spPr/>
        <p:txBody>
          <a:bodyPr/>
          <a:lstStyle/>
          <a:p>
            <a:fld id="{8B348EF1-6B40-44EE-A3A5-E7C5D3B8C1BE}" type="slidenum">
              <a:rPr lang="en-US" smtClean="0">
                <a:latin typeface="+mj-lt"/>
              </a:rPr>
              <a:t>83</a:t>
            </a:fld>
            <a:endParaRPr lang="en-US" dirty="0">
              <a:latin typeface="+mj-lt"/>
            </a:endParaRPr>
          </a:p>
        </p:txBody>
      </p:sp>
      <p:sp>
        <p:nvSpPr>
          <p:cNvPr id="4" name="Rectangle 3"/>
          <p:cNvSpPr/>
          <p:nvPr/>
        </p:nvSpPr>
        <p:spPr>
          <a:xfrm>
            <a:off x="100622" y="5486400"/>
            <a:ext cx="8937869" cy="1015663"/>
          </a:xfrm>
          <a:prstGeom prst="rect">
            <a:avLst/>
          </a:prstGeom>
        </p:spPr>
        <p:txBody>
          <a:bodyPr wrap="square">
            <a:spAutoFit/>
          </a:bodyPr>
          <a:lstStyle/>
          <a:p>
            <a:pPr algn="ctr"/>
            <a:r>
              <a:rPr lang="en-US" sz="2000" dirty="0">
                <a:latin typeface="Calibri" panose="020F0502020204030204" pitchFamily="34" charset="0"/>
              </a:rPr>
              <a:t>An effective compliance program is essential to prevent, detect, and correct Medicare non-compliance as well as fraud, waste, and abuse (FWA). It must, at a minimum, include the seven core compliance program requirements. </a:t>
            </a:r>
          </a:p>
        </p:txBody>
      </p:sp>
      <p:sp>
        <p:nvSpPr>
          <p:cNvPr id="5" name="Rectangle 4"/>
          <p:cNvSpPr/>
          <p:nvPr/>
        </p:nvSpPr>
        <p:spPr>
          <a:xfrm>
            <a:off x="100623" y="1524000"/>
            <a:ext cx="8902700" cy="954107"/>
          </a:xfrm>
          <a:prstGeom prst="rect">
            <a:avLst/>
          </a:prstGeom>
        </p:spPr>
        <p:txBody>
          <a:bodyPr wrap="square">
            <a:spAutoFit/>
          </a:bodyPr>
          <a:lstStyle/>
          <a:p>
            <a:pPr>
              <a:spcBef>
                <a:spcPts val="600"/>
              </a:spcBef>
              <a:spcAft>
                <a:spcPts val="600"/>
              </a:spcAft>
            </a:pPr>
            <a:r>
              <a:rPr lang="en-US" sz="2800" dirty="0">
                <a:latin typeface="Calibri" panose="020F0502020204030204" pitchFamily="34" charset="0"/>
              </a:rPr>
              <a:t>An effective compliance program fosters a culture of compliance within an organization and, at a minimum:</a:t>
            </a:r>
          </a:p>
        </p:txBody>
      </p:sp>
    </p:spTree>
    <p:extLst>
      <p:ext uri="{BB962C8B-B14F-4D97-AF65-F5344CB8AC3E}">
        <p14:creationId xmlns:p14="http://schemas.microsoft.com/office/powerpoint/2010/main" val="2798002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 y="1142999"/>
            <a:ext cx="8763000" cy="5578475"/>
          </a:xfrm>
        </p:spPr>
        <p:txBody>
          <a:bodyPr>
            <a:noAutofit/>
          </a:bodyPr>
          <a:lstStyle/>
          <a:p>
            <a:pPr marL="0" indent="0">
              <a:spcAft>
                <a:spcPts val="600"/>
              </a:spcAft>
              <a:buNone/>
            </a:pPr>
            <a:r>
              <a:rPr lang="en-US" sz="2000" dirty="0"/>
              <a:t>CMS requires an effective compliance program to include seven core requirements:</a:t>
            </a:r>
          </a:p>
          <a:p>
            <a:pPr marL="347472">
              <a:buClrTx/>
              <a:buFont typeface="+mj-lt"/>
              <a:buAutoNum type="arabicPeriod"/>
            </a:pPr>
            <a:r>
              <a:rPr lang="en-US" sz="1900" b="1" dirty="0"/>
              <a:t>Written Policies, Procedures, and Standards of Conduct </a:t>
            </a:r>
          </a:p>
          <a:p>
            <a:pPr marL="347472" lvl="1" indent="0">
              <a:spcBef>
                <a:spcPts val="0"/>
              </a:spcBef>
              <a:spcAft>
                <a:spcPts val="600"/>
              </a:spcAft>
              <a:buClrTx/>
              <a:buNone/>
            </a:pPr>
            <a:r>
              <a:rPr lang="en-US" sz="1900" dirty="0"/>
              <a:t>These articulate the Sponsor’s commitment to comply with all applicable Federal and State standards and describe compliance expectations according to the Standards of Conduct.</a:t>
            </a:r>
          </a:p>
          <a:p>
            <a:pPr marL="347472">
              <a:buClrTx/>
              <a:buFont typeface="+mj-lt"/>
              <a:buAutoNum type="arabicPeriod"/>
            </a:pPr>
            <a:r>
              <a:rPr lang="en-US" sz="1900" b="1" dirty="0"/>
              <a:t>Compliance Officer, Compliance Committee, and High-Level Oversight</a:t>
            </a:r>
            <a:r>
              <a:rPr lang="en-US" sz="1900" dirty="0"/>
              <a:t> </a:t>
            </a:r>
          </a:p>
          <a:p>
            <a:pPr marL="347472" lvl="1" indent="0">
              <a:spcBef>
                <a:spcPts val="0"/>
              </a:spcBef>
              <a:buClrTx/>
              <a:buNone/>
            </a:pPr>
            <a:r>
              <a:rPr lang="en-US" sz="1900" dirty="0"/>
              <a:t>The Sponsor must designate a compliance officer and a compliance committee  accountable and responsible for the activities and status of the compliance program, including issues identified, investigated, and resolved by the compliance program. </a:t>
            </a:r>
          </a:p>
          <a:p>
            <a:pPr marL="347472" lvl="1" indent="0">
              <a:spcAft>
                <a:spcPts val="600"/>
              </a:spcAft>
              <a:buClrTx/>
              <a:buNone/>
            </a:pPr>
            <a:r>
              <a:rPr lang="en-US" sz="1900" dirty="0"/>
              <a:t>The Sponsor’s senior management and governing body must be engaged and exercise reasonable oversight of the Sponsor’s compliance program.</a:t>
            </a:r>
          </a:p>
          <a:p>
            <a:pPr marL="347472">
              <a:buClrTx/>
              <a:buFont typeface="+mj-lt"/>
              <a:buAutoNum type="arabicPeriod"/>
            </a:pPr>
            <a:r>
              <a:rPr lang="en-US" sz="1900" b="1" dirty="0"/>
              <a:t>Effective Training and Education</a:t>
            </a:r>
            <a:r>
              <a:rPr lang="en-US" sz="1900" dirty="0"/>
              <a:t> </a:t>
            </a:r>
          </a:p>
          <a:p>
            <a:pPr marL="347472" indent="0">
              <a:spcBef>
                <a:spcPts val="0"/>
              </a:spcBef>
              <a:buNone/>
            </a:pPr>
            <a:r>
              <a:rPr lang="en-US" sz="1900" dirty="0"/>
              <a:t>This covers the elements of the compliance plan as well as prevention, detecting, and reporting  FWA. Tailor this  training and education to the different employees and their responsibilities and job functions.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84</a:t>
            </a:fld>
            <a:endParaRPr lang="en-US" dirty="0">
              <a:latin typeface="+mj-lt"/>
            </a:endParaRPr>
          </a:p>
        </p:txBody>
      </p:sp>
      <p:sp>
        <p:nvSpPr>
          <p:cNvPr id="10" name="Title 9"/>
          <p:cNvSpPr>
            <a:spLocks noGrp="1"/>
          </p:cNvSpPr>
          <p:nvPr>
            <p:ph type="title"/>
          </p:nvPr>
        </p:nvSpPr>
        <p:spPr>
          <a:xfrm>
            <a:off x="381000" y="457200"/>
            <a:ext cx="8458200" cy="609600"/>
          </a:xfrm>
          <a:noFill/>
          <a:ln>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lnSpc>
                <a:spcPct val="100000"/>
              </a:lnSpc>
            </a:pPr>
            <a:r>
              <a:rPr lang="en-US" sz="3200" dirty="0">
                <a:solidFill>
                  <a:schemeClr val="tx2"/>
                </a:solidFill>
                <a:effectLst/>
                <a:latin typeface="Calibri" panose="020F0502020204030204" pitchFamily="34" charset="0"/>
              </a:rPr>
              <a:t>Seven Core Compliance Program Requirements</a:t>
            </a:r>
          </a:p>
        </p:txBody>
      </p:sp>
    </p:spTree>
    <p:extLst>
      <p:ext uri="{BB962C8B-B14F-4D97-AF65-F5344CB8AC3E}">
        <p14:creationId xmlns:p14="http://schemas.microsoft.com/office/powerpoint/2010/main" val="1211022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52400" y="1676400"/>
            <a:ext cx="8769569"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7472" indent="-274320">
              <a:spcBef>
                <a:spcPts val="0"/>
              </a:spcBef>
              <a:buAutoNum type="arabicPeriod" startAt="4"/>
            </a:pPr>
            <a:r>
              <a:rPr lang="en-US" sz="1700" b="1" dirty="0">
                <a:latin typeface="Calibri" panose="020F0502020204030204" pitchFamily="34" charset="0"/>
              </a:rPr>
              <a:t>Effective Lines of Communication </a:t>
            </a:r>
          </a:p>
          <a:p>
            <a:pPr marL="347472" lvl="1" indent="0">
              <a:spcBef>
                <a:spcPts val="0"/>
              </a:spcBef>
              <a:buNone/>
            </a:pPr>
            <a:r>
              <a:rPr lang="en-US" sz="1700" dirty="0">
                <a:latin typeface="Calibri" panose="020F0502020204030204" pitchFamily="34" charset="0"/>
              </a:rPr>
              <a:t>Make effective lines of communication to all, ensure confidentiality, and provide methods for anonymous and good-faith compliance issues reporting at Sponsor and first-tier, downstream, or related entity (FDR) levels.</a:t>
            </a:r>
          </a:p>
          <a:p>
            <a:pPr marL="347472" indent="-274320">
              <a:spcBef>
                <a:spcPts val="1200"/>
              </a:spcBef>
              <a:buAutoNum type="arabicPeriod" startAt="4"/>
            </a:pPr>
            <a:r>
              <a:rPr lang="en-US" sz="1700" b="1" dirty="0">
                <a:latin typeface="Calibri" panose="020F0502020204030204" pitchFamily="34" charset="0"/>
              </a:rPr>
              <a:t>Well-Publicized Disciplinary Standards</a:t>
            </a:r>
            <a:endParaRPr lang="en-US" sz="1700" dirty="0">
              <a:latin typeface="Calibri" panose="020F0502020204030204" pitchFamily="34" charset="0"/>
            </a:endParaRPr>
          </a:p>
          <a:p>
            <a:pPr marL="347472" lvl="1" indent="0">
              <a:spcBef>
                <a:spcPts val="0"/>
              </a:spcBef>
              <a:buNone/>
            </a:pPr>
            <a:r>
              <a:rPr lang="en-US" sz="1700" dirty="0">
                <a:latin typeface="Calibri" panose="020F0502020204030204" pitchFamily="34" charset="0"/>
              </a:rPr>
              <a:t>Sponsor must enforce standards through well-publicized disciplinary guidelines.</a:t>
            </a:r>
          </a:p>
          <a:p>
            <a:pPr marL="347472" indent="-274320">
              <a:spcBef>
                <a:spcPts val="1200"/>
              </a:spcBef>
              <a:buFont typeface="+mj-lt"/>
              <a:buAutoNum type="arabicPeriod" startAt="4"/>
            </a:pPr>
            <a:r>
              <a:rPr lang="en-US" sz="1700" b="1" dirty="0">
                <a:latin typeface="Calibri" panose="020F0502020204030204" pitchFamily="34" charset="0"/>
              </a:rPr>
              <a:t>Effective System for Routine Monitoring, Auditing, and Identifying Compliance Risks</a:t>
            </a:r>
            <a:endParaRPr lang="en-US" sz="1700" dirty="0">
              <a:latin typeface="Calibri" panose="020F0502020204030204" pitchFamily="34" charset="0"/>
            </a:endParaRPr>
          </a:p>
          <a:p>
            <a:pPr marL="347472" indent="0">
              <a:spcBef>
                <a:spcPts val="0"/>
              </a:spcBef>
              <a:buNone/>
            </a:pPr>
            <a:r>
              <a:rPr lang="en-US" sz="1700" dirty="0">
                <a:latin typeface="Calibri" panose="020F0502020204030204" pitchFamily="34" charset="0"/>
              </a:rPr>
              <a:t>Conduct routine monitoring and auditing of Sponsor’s and FDR’s operations to evaluate compliance with CMS requirements as well as the overall effectiveness of the compliance program.</a:t>
            </a:r>
          </a:p>
          <a:p>
            <a:pPr marL="1005840" indent="-640080">
              <a:spcBef>
                <a:spcPts val="600"/>
              </a:spcBef>
              <a:buNone/>
            </a:pPr>
            <a:r>
              <a:rPr lang="en-US" sz="1700" b="1" dirty="0">
                <a:latin typeface="Calibri" panose="020F0502020204030204" pitchFamily="34" charset="0"/>
              </a:rPr>
              <a:t>NOTE: </a:t>
            </a:r>
            <a:r>
              <a:rPr lang="en-US" sz="1700" dirty="0">
                <a:latin typeface="Calibri" panose="020F0502020204030204" pitchFamily="34" charset="0"/>
              </a:rPr>
              <a:t>Sponsors must ensure that FDRs performing delegated administrative or health care service functions concerning the Sponsor’s Medicare Parts C and D program comply with Medicare Program requirements.</a:t>
            </a:r>
          </a:p>
          <a:p>
            <a:pPr marL="347472" indent="-274320">
              <a:spcBef>
                <a:spcPts val="1200"/>
              </a:spcBef>
              <a:buAutoNum type="arabicPeriod" startAt="7"/>
            </a:pPr>
            <a:r>
              <a:rPr lang="en-US" sz="1700" b="1" dirty="0">
                <a:latin typeface="Calibri" panose="020F0502020204030204" pitchFamily="34" charset="0"/>
              </a:rPr>
              <a:t>Procedures and System for Prompt Response to Compliance Issues</a:t>
            </a:r>
          </a:p>
          <a:p>
            <a:pPr marL="347472" indent="0">
              <a:spcBef>
                <a:spcPts val="0"/>
              </a:spcBef>
              <a:buNone/>
            </a:pPr>
            <a:r>
              <a:rPr lang="en-US" sz="1700" dirty="0">
                <a:latin typeface="Calibri" panose="020F0502020204030204" pitchFamily="34" charset="0"/>
              </a:rPr>
              <a:t>The Sponsor must use effective measures to response promptly to non-compliance and undertake appropriate corrective action.</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85</a:t>
            </a:fld>
            <a:endParaRPr lang="en-US" dirty="0">
              <a:latin typeface="+mj-lt"/>
            </a:endParaRPr>
          </a:p>
        </p:txBody>
      </p:sp>
      <p:sp>
        <p:nvSpPr>
          <p:cNvPr id="9" name="Title 9"/>
          <p:cNvSpPr>
            <a:spLocks noGrp="1"/>
          </p:cNvSpPr>
          <p:nvPr>
            <p:ph type="title"/>
          </p:nvPr>
        </p:nvSpPr>
        <p:spPr>
          <a:xfrm>
            <a:off x="235169" y="609600"/>
            <a:ext cx="8686800" cy="914400"/>
          </a:xfrm>
          <a:noFill/>
          <a:ln>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lnSpc>
                <a:spcPct val="100000"/>
              </a:lnSpc>
            </a:pPr>
            <a:r>
              <a:rPr lang="en-US" sz="3400" dirty="0">
                <a:solidFill>
                  <a:schemeClr val="tx2"/>
                </a:solidFill>
                <a:effectLst/>
                <a:latin typeface="Calibri" panose="020F0502020204030204" pitchFamily="34" charset="0"/>
              </a:rPr>
              <a:t>Seven Core Compliance Program Requirements</a:t>
            </a:r>
            <a:r>
              <a:rPr lang="en-US" sz="2000" dirty="0">
                <a:solidFill>
                  <a:schemeClr val="tx2"/>
                </a:solidFill>
                <a:effectLst/>
                <a:latin typeface="Calibri" panose="020F0502020204030204" pitchFamily="34" charset="0"/>
              </a:rPr>
              <a:t> (continued)</a:t>
            </a:r>
            <a:endParaRPr lang="en-US" sz="2800" dirty="0">
              <a:solidFill>
                <a:schemeClr val="tx2"/>
              </a:solidFill>
              <a:effectLst/>
              <a:latin typeface="Calibri" panose="020F0502020204030204" pitchFamily="34" charset="0"/>
            </a:endParaRPr>
          </a:p>
        </p:txBody>
      </p:sp>
    </p:spTree>
    <p:extLst>
      <p:ext uri="{BB962C8B-B14F-4D97-AF65-F5344CB8AC3E}">
        <p14:creationId xmlns:p14="http://schemas.microsoft.com/office/powerpoint/2010/main" val="295322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9060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400" b="1" dirty="0">
                <a:solidFill>
                  <a:schemeClr val="tx2"/>
                </a:solidFill>
              </a:rPr>
              <a:t>Ethics – Do The Right Thing!</a:t>
            </a:r>
            <a:br>
              <a:rPr lang="en-US" sz="800" b="1" dirty="0">
                <a:solidFill>
                  <a:srgbClr val="FFFF00"/>
                </a:solidFill>
                <a:effectLst/>
              </a:rPr>
            </a:br>
            <a:endParaRPr lang="en-US" sz="800" b="1" dirty="0">
              <a:solidFill>
                <a:srgbClr val="FFFF00"/>
              </a:solidFill>
              <a:effectLst/>
            </a:endParaRPr>
          </a:p>
        </p:txBody>
      </p:sp>
      <p:graphicFrame>
        <p:nvGraphicFramePr>
          <p:cNvPr id="14" name="Diagram 13"/>
          <p:cNvGraphicFramePr/>
          <p:nvPr>
            <p:extLst>
              <p:ext uri="{D42A27DB-BD31-4B8C-83A1-F6EECF244321}">
                <p14:modId xmlns:p14="http://schemas.microsoft.com/office/powerpoint/2010/main" val="371262191"/>
              </p:ext>
            </p:extLst>
          </p:nvPr>
        </p:nvGraphicFramePr>
        <p:xfrm>
          <a:off x="990600" y="1295400"/>
          <a:ext cx="7162800" cy="5183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8B348EF1-6B40-44EE-A3A5-E7C5D3B8C1BE}" type="slidenum">
              <a:rPr lang="en-US" smtClean="0">
                <a:latin typeface="+mj-lt"/>
              </a:rPr>
              <a:t>86</a:t>
            </a:fld>
            <a:endParaRPr lang="en-US" dirty="0">
              <a:latin typeface="+mj-lt"/>
            </a:endParaRPr>
          </a:p>
        </p:txBody>
      </p:sp>
      <p:sp>
        <p:nvSpPr>
          <p:cNvPr id="7" name="Rounded Rectangle 6"/>
          <p:cNvSpPr/>
          <p:nvPr/>
        </p:nvSpPr>
        <p:spPr>
          <a:xfrm>
            <a:off x="3429000" y="2819400"/>
            <a:ext cx="2286000" cy="2286000"/>
          </a:xfrm>
          <a:prstGeom prst="roundRect">
            <a:avLst/>
          </a:prstGeom>
          <a:gradFill>
            <a:gsLst>
              <a:gs pos="3000">
                <a:schemeClr val="dk1">
                  <a:tint val="44000"/>
                  <a:satMod val="165000"/>
                </a:schemeClr>
              </a:gs>
              <a:gs pos="93000">
                <a:schemeClr val="dk1">
                  <a:tint val="15000"/>
                  <a:satMod val="165000"/>
                </a:schemeClr>
              </a:gs>
              <a:gs pos="100000">
                <a:schemeClr val="dk1">
                  <a:tint val="5000"/>
                  <a:satMod val="250000"/>
                </a:schemeClr>
              </a:gs>
            </a:gsLst>
          </a:gradFill>
        </p:spPr>
        <p:style>
          <a:lnRef idx="1">
            <a:schemeClr val="dk1"/>
          </a:lnRef>
          <a:fillRef idx="2">
            <a:schemeClr val="dk1"/>
          </a:fillRef>
          <a:effectRef idx="1">
            <a:schemeClr val="dk1"/>
          </a:effectRef>
          <a:fontRef idx="minor">
            <a:schemeClr val="dk1"/>
          </a:fontRef>
        </p:style>
        <p:txBody>
          <a:bodyPr rtlCol="0" anchor="ctr"/>
          <a:lstStyle/>
          <a:p>
            <a:pPr lvl="0" algn="ctr">
              <a:buClr>
                <a:srgbClr val="0BD0D9"/>
              </a:buClr>
              <a:buSzPct val="95000"/>
            </a:pPr>
            <a:r>
              <a:rPr lang="en-US" sz="1700" dirty="0">
                <a:solidFill>
                  <a:prstClr val="black"/>
                </a:solidFill>
                <a:latin typeface="Calibri"/>
              </a:rPr>
              <a:t>As Part of the Medicare Program, you must conduct yourself in an ethical and legal manner. </a:t>
            </a:r>
          </a:p>
          <a:p>
            <a:pPr lvl="0" algn="ctr">
              <a:buClr>
                <a:srgbClr val="0BD0D9"/>
              </a:buClr>
              <a:buSzPct val="95000"/>
            </a:pPr>
            <a:r>
              <a:rPr lang="en-US" sz="1700" dirty="0">
                <a:solidFill>
                  <a:prstClr val="black"/>
                </a:solidFill>
                <a:latin typeface="Calibri"/>
              </a:rPr>
              <a:t>It’s about doing the right thing!</a:t>
            </a:r>
          </a:p>
        </p:txBody>
      </p:sp>
    </p:spTree>
    <p:extLst>
      <p:ext uri="{BB962C8B-B14F-4D97-AF65-F5344CB8AC3E}">
        <p14:creationId xmlns:p14="http://schemas.microsoft.com/office/powerpoint/2010/main" val="411376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762000"/>
            <a:ext cx="8839200" cy="609600"/>
          </a:xfrm>
          <a:noFill/>
          <a:ln>
            <a:noFill/>
          </a:ln>
        </p:spPr>
        <p:txBody>
          <a:bodyPr>
            <a:noAutofit/>
          </a:bodyPr>
          <a:lstStyle/>
          <a:p>
            <a:r>
              <a:rPr lang="en-US" sz="3700" dirty="0"/>
              <a:t>How Do You Know What is Expected of You?</a:t>
            </a:r>
          </a:p>
        </p:txBody>
      </p:sp>
      <p:sp>
        <p:nvSpPr>
          <p:cNvPr id="6" name="Content Placeholder 5"/>
          <p:cNvSpPr>
            <a:spLocks noGrp="1"/>
          </p:cNvSpPr>
          <p:nvPr>
            <p:ph sz="half" idx="1"/>
          </p:nvPr>
        </p:nvSpPr>
        <p:spPr>
          <a:xfrm>
            <a:off x="152400" y="1524000"/>
            <a:ext cx="8839200" cy="2971800"/>
          </a:xfrm>
        </p:spPr>
        <p:txBody>
          <a:bodyPr>
            <a:noAutofit/>
          </a:bodyPr>
          <a:lstStyle/>
          <a:p>
            <a:pPr marL="0" indent="0">
              <a:buNone/>
            </a:pPr>
            <a:r>
              <a:rPr lang="en-US" sz="2400" dirty="0"/>
              <a:t>Beyond following the general ethical guidelines on the previous page, how do you know what is expected of you in a specific situation? </a:t>
            </a:r>
          </a:p>
          <a:p>
            <a:pPr marL="708660" lvl="1" indent="-342900">
              <a:spcBef>
                <a:spcPts val="1200"/>
              </a:spcBef>
              <a:buClr>
                <a:schemeClr val="tx1"/>
              </a:buClr>
              <a:buFont typeface="Wingdings" panose="05000000000000000000" pitchFamily="2" charset="2"/>
              <a:buChar char="§"/>
            </a:pPr>
            <a:r>
              <a:rPr lang="en-US" dirty="0"/>
              <a:t>Standards of Conduct (or Code of Conduct) state the organization’s compliance expectations and their operational principles and values. </a:t>
            </a:r>
          </a:p>
          <a:p>
            <a:pPr marL="708660" lvl="1" indent="-342900">
              <a:spcBef>
                <a:spcPts val="1200"/>
              </a:spcBef>
              <a:buClr>
                <a:schemeClr val="tx1"/>
              </a:buClr>
              <a:buFont typeface="Wingdings" panose="05000000000000000000" pitchFamily="2" charset="2"/>
              <a:buChar char="§"/>
            </a:pPr>
            <a:r>
              <a:rPr lang="en-US" dirty="0"/>
              <a:t>If you are not aware of your organization’s standards of conduct, ask management where they can be located.</a:t>
            </a:r>
          </a:p>
        </p:txBody>
      </p:sp>
      <p:sp>
        <p:nvSpPr>
          <p:cNvPr id="7" name="Content Placeholder 6"/>
          <p:cNvSpPr>
            <a:spLocks noGrp="1"/>
          </p:cNvSpPr>
          <p:nvPr>
            <p:ph sz="half" idx="2"/>
          </p:nvPr>
        </p:nvSpPr>
        <p:spPr>
          <a:xfrm>
            <a:off x="152400" y="4648200"/>
            <a:ext cx="8839200" cy="990600"/>
          </a:xfrm>
          <a:solidFill>
            <a:schemeClr val="bg1">
              <a:lumMod val="75000"/>
            </a:schemeClr>
          </a:solidFill>
          <a:ln>
            <a:solidFill>
              <a:schemeClr val="bg2">
                <a:lumMod val="90000"/>
              </a:schemeClr>
            </a:solidFill>
          </a:ln>
        </p:spPr>
        <p:style>
          <a:lnRef idx="1">
            <a:schemeClr val="accent6"/>
          </a:lnRef>
          <a:fillRef idx="2">
            <a:schemeClr val="accent6"/>
          </a:fillRef>
          <a:effectRef idx="1">
            <a:schemeClr val="accent6"/>
          </a:effectRef>
          <a:fontRef idx="minor">
            <a:schemeClr val="dk1"/>
          </a:fontRef>
        </p:style>
        <p:txBody>
          <a:bodyPr>
            <a:noAutofit/>
          </a:bodyPr>
          <a:lstStyle/>
          <a:p>
            <a:pPr marL="0" indent="0" algn="ctr">
              <a:buNone/>
            </a:pPr>
            <a:r>
              <a:rPr lang="en-US" dirty="0">
                <a:solidFill>
                  <a:schemeClr val="tx1"/>
                </a:solidFill>
                <a:effectLst>
                  <a:outerShdw blurRad="38100" dist="38100" dir="2700000" algn="tl">
                    <a:srgbClr val="000000">
                      <a:alpha val="43137"/>
                    </a:srgbClr>
                  </a:outerShdw>
                </a:effectLst>
              </a:rPr>
              <a:t>Reporting Standards of Conduct violations and suspected non-compliance is </a:t>
            </a:r>
            <a:r>
              <a:rPr lang="en-US" b="1" i="1" dirty="0">
                <a:solidFill>
                  <a:schemeClr val="tx1"/>
                </a:solidFill>
                <a:effectLst>
                  <a:outerShdw blurRad="38100" dist="38100" dir="2700000" algn="tl">
                    <a:srgbClr val="000000">
                      <a:alpha val="43137"/>
                    </a:srgbClr>
                  </a:outerShdw>
                </a:effectLst>
              </a:rPr>
              <a:t>everyone’s</a:t>
            </a:r>
            <a:r>
              <a:rPr lang="en-US" i="1" dirty="0">
                <a:solidFill>
                  <a:schemeClr val="tx1"/>
                </a:solidFill>
                <a:effectLst>
                  <a:outerShdw blurRad="38100" dist="38100" dir="2700000" algn="tl">
                    <a:srgbClr val="000000">
                      <a:alpha val="43137"/>
                    </a:srgbClr>
                  </a:outerShdw>
                </a:effectLst>
              </a:rPr>
              <a:t> </a:t>
            </a:r>
            <a:r>
              <a:rPr lang="en-US" dirty="0">
                <a:solidFill>
                  <a:schemeClr val="tx1"/>
                </a:solidFill>
                <a:effectLst>
                  <a:outerShdw blurRad="38100" dist="38100" dir="2700000" algn="tl">
                    <a:srgbClr val="000000">
                      <a:alpha val="43137"/>
                    </a:srgbClr>
                  </a:outerShdw>
                </a:effectLst>
              </a:rPr>
              <a:t>responsibility</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87</a:t>
            </a:fld>
            <a:endParaRPr lang="en-US" dirty="0">
              <a:latin typeface="+mj-lt"/>
            </a:endParaRPr>
          </a:p>
        </p:txBody>
      </p:sp>
      <p:sp>
        <p:nvSpPr>
          <p:cNvPr id="2" name="TextBox 1"/>
          <p:cNvSpPr txBox="1"/>
          <p:nvPr/>
        </p:nvSpPr>
        <p:spPr>
          <a:xfrm>
            <a:off x="228600" y="5800248"/>
            <a:ext cx="8686800" cy="738664"/>
          </a:xfrm>
          <a:prstGeom prst="rect">
            <a:avLst/>
          </a:prstGeom>
          <a:noFill/>
        </p:spPr>
        <p:txBody>
          <a:bodyPr wrap="square" rtlCol="0" anchor="ctr">
            <a:spAutoFit/>
          </a:bodyPr>
          <a:lstStyle/>
          <a:p>
            <a:r>
              <a:rPr lang="en-US" sz="2100" dirty="0">
                <a:latin typeface="Calibri" panose="020F0502020204030204" pitchFamily="34" charset="0"/>
              </a:rPr>
              <a:t>An organization’s Standards of Conduct and Policies and Procedures should identify this obligation and tell you how to report suspected non-compliance.</a:t>
            </a:r>
          </a:p>
        </p:txBody>
      </p:sp>
    </p:spTree>
    <p:extLst>
      <p:ext uri="{BB962C8B-B14F-4D97-AF65-F5344CB8AC3E}">
        <p14:creationId xmlns:p14="http://schemas.microsoft.com/office/powerpoint/2010/main" val="2413787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04800"/>
            <a:ext cx="7315200" cy="830262"/>
          </a:xfrm>
          <a:noFill/>
          <a:ln>
            <a:noFill/>
          </a:ln>
        </p:spPr>
        <p:style>
          <a:lnRef idx="3">
            <a:schemeClr val="lt1"/>
          </a:lnRef>
          <a:fillRef idx="1">
            <a:schemeClr val="accent1"/>
          </a:fillRef>
          <a:effectRef idx="1">
            <a:schemeClr val="accent1"/>
          </a:effectRef>
          <a:fontRef idx="minor">
            <a:schemeClr val="lt1"/>
          </a:fontRef>
        </p:style>
        <p:txBody>
          <a:bodyPr>
            <a:normAutofit/>
          </a:bodyPr>
          <a:lstStyle/>
          <a:p>
            <a:r>
              <a:rPr lang="en-US" sz="4400" b="1" dirty="0">
                <a:solidFill>
                  <a:schemeClr val="tx2"/>
                </a:solidFill>
                <a:effectLst/>
              </a:rPr>
              <a:t>What Is Non-Compliance?</a:t>
            </a:r>
            <a:br>
              <a:rPr lang="en-US" sz="600" b="1" dirty="0"/>
            </a:br>
            <a:endParaRPr lang="en-US" sz="600" b="1"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88</a:t>
            </a:fld>
            <a:endParaRPr lang="en-US" dirty="0">
              <a:latin typeface="+mj-lt"/>
            </a:endParaRPr>
          </a:p>
        </p:txBody>
      </p:sp>
      <p:graphicFrame>
        <p:nvGraphicFramePr>
          <p:cNvPr id="8" name="Diagram 7"/>
          <p:cNvGraphicFramePr/>
          <p:nvPr>
            <p:extLst>
              <p:ext uri="{D42A27DB-BD31-4B8C-83A1-F6EECF244321}">
                <p14:modId xmlns:p14="http://schemas.microsoft.com/office/powerpoint/2010/main" val="2192783161"/>
              </p:ext>
            </p:extLst>
          </p:nvPr>
        </p:nvGraphicFramePr>
        <p:xfrm>
          <a:off x="76200" y="1096108"/>
          <a:ext cx="8991600" cy="5685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1"/>
          </p:nvPr>
        </p:nvSpPr>
        <p:spPr>
          <a:xfrm>
            <a:off x="76200" y="1066800"/>
            <a:ext cx="4114800" cy="2362200"/>
          </a:xfrm>
        </p:spPr>
        <p:txBody>
          <a:bodyPr>
            <a:noAutofit/>
          </a:bodyPr>
          <a:lstStyle/>
          <a:p>
            <a:pPr marL="0" indent="0">
              <a:buNone/>
            </a:pPr>
            <a:r>
              <a:rPr lang="en-US" sz="2200" dirty="0"/>
              <a:t>Non-compliance is conduct that does not conform to the law, Federal health care program requirements, or an organization’s ethical and business policies. CMS identified the </a:t>
            </a:r>
            <a:r>
              <a:rPr lang="en-US" sz="2200" b="1" dirty="0"/>
              <a:t>following Medicare Parts C and D high </a:t>
            </a:r>
            <a:r>
              <a:rPr lang="en-US" sz="2200" dirty="0"/>
              <a:t>risk areas:</a:t>
            </a:r>
          </a:p>
        </p:txBody>
      </p:sp>
    </p:spTree>
    <p:extLst>
      <p:ext uri="{BB962C8B-B14F-4D97-AF65-F5344CB8AC3E}">
        <p14:creationId xmlns:p14="http://schemas.microsoft.com/office/powerpoint/2010/main" val="3264124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533400"/>
            <a:ext cx="8839200" cy="685800"/>
          </a:xfrm>
          <a:noFill/>
          <a:ln>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3200" dirty="0">
                <a:solidFill>
                  <a:schemeClr val="tx2"/>
                </a:solidFill>
                <a:effectLst/>
              </a:rPr>
              <a:t>Know the Consequences of Non-Compliance</a:t>
            </a:r>
            <a:br>
              <a:rPr lang="en-US" sz="800" dirty="0">
                <a:solidFill>
                  <a:schemeClr val="tx2"/>
                </a:solidFill>
              </a:rPr>
            </a:br>
            <a:endParaRPr lang="en-US" sz="800" dirty="0">
              <a:solidFill>
                <a:schemeClr val="tx2"/>
              </a:solidFill>
            </a:endParaRPr>
          </a:p>
        </p:txBody>
      </p:sp>
      <p:sp>
        <p:nvSpPr>
          <p:cNvPr id="6" name="Content Placeholder 5"/>
          <p:cNvSpPr>
            <a:spLocks noGrp="1"/>
          </p:cNvSpPr>
          <p:nvPr>
            <p:ph sz="half" idx="1"/>
          </p:nvPr>
        </p:nvSpPr>
        <p:spPr>
          <a:xfrm>
            <a:off x="152400" y="1283732"/>
            <a:ext cx="8839200" cy="2602468"/>
          </a:xfrm>
        </p:spPr>
        <p:txBody>
          <a:bodyPr>
            <a:noAutofit/>
          </a:bodyPr>
          <a:lstStyle/>
          <a:p>
            <a:pPr marL="0" indent="0">
              <a:spcAft>
                <a:spcPts val="1200"/>
              </a:spcAft>
              <a:buNone/>
            </a:pPr>
            <a:r>
              <a:rPr lang="en-US" sz="2300" dirty="0"/>
              <a:t>Failure to follow Medicare Program requirements and CMS guidance can lead to serious consequences, including:</a:t>
            </a:r>
          </a:p>
          <a:p>
            <a:pPr marL="800100" lvl="1" indent="-182880">
              <a:buClr>
                <a:schemeClr val="tx1"/>
              </a:buClr>
              <a:buFont typeface="Wingdings" panose="05000000000000000000" pitchFamily="2" charset="2"/>
              <a:buChar char="§"/>
            </a:pPr>
            <a:r>
              <a:rPr lang="en-US" sz="2300" dirty="0"/>
              <a:t>Contract termination</a:t>
            </a:r>
          </a:p>
          <a:p>
            <a:pPr marL="800100" lvl="1" indent="-182880">
              <a:buClr>
                <a:schemeClr val="tx1"/>
              </a:buClr>
              <a:buFont typeface="Wingdings" panose="05000000000000000000" pitchFamily="2" charset="2"/>
              <a:buChar char="§"/>
            </a:pPr>
            <a:r>
              <a:rPr lang="en-US" sz="2300" dirty="0"/>
              <a:t>Criminal penalties</a:t>
            </a:r>
          </a:p>
          <a:p>
            <a:pPr marL="800100" lvl="1" indent="-182880">
              <a:buClr>
                <a:schemeClr val="tx1"/>
              </a:buClr>
              <a:buFont typeface="Wingdings" panose="05000000000000000000" pitchFamily="2" charset="2"/>
              <a:buChar char="§"/>
            </a:pPr>
            <a:r>
              <a:rPr lang="en-US" sz="2300" dirty="0"/>
              <a:t>Exclusion from participating in all Federal health care programs </a:t>
            </a:r>
          </a:p>
          <a:p>
            <a:pPr marL="800100" lvl="1" indent="-182880">
              <a:buClr>
                <a:schemeClr val="tx1"/>
              </a:buClr>
              <a:buFont typeface="Wingdings" panose="05000000000000000000" pitchFamily="2" charset="2"/>
              <a:buChar char="§"/>
            </a:pPr>
            <a:r>
              <a:rPr lang="en-US" sz="2300" dirty="0"/>
              <a:t>Civil monetary penalties.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89</a:t>
            </a:fld>
            <a:endParaRPr lang="en-US" dirty="0">
              <a:latin typeface="+mj-lt"/>
            </a:endParaRPr>
          </a:p>
        </p:txBody>
      </p:sp>
      <p:graphicFrame>
        <p:nvGraphicFramePr>
          <p:cNvPr id="2" name="Diagram 1"/>
          <p:cNvGraphicFramePr/>
          <p:nvPr>
            <p:extLst>
              <p:ext uri="{D42A27DB-BD31-4B8C-83A1-F6EECF244321}">
                <p14:modId xmlns:p14="http://schemas.microsoft.com/office/powerpoint/2010/main" val="4066922450"/>
              </p:ext>
            </p:extLst>
          </p:nvPr>
        </p:nvGraphicFramePr>
        <p:xfrm>
          <a:off x="4267200" y="4038600"/>
          <a:ext cx="4648200" cy="248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p:cNvSpPr/>
          <p:nvPr/>
        </p:nvSpPr>
        <p:spPr>
          <a:xfrm>
            <a:off x="152400" y="3886200"/>
            <a:ext cx="4267200" cy="2819400"/>
          </a:xfrm>
          <a:prstGeom prst="rightArrow">
            <a:avLst>
              <a:gd name="adj1" fmla="val 50000"/>
              <a:gd name="adj2" fmla="val 26422"/>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2"/>
                </a:solidFill>
              </a:rPr>
              <a:t>Those who engage in non-compliant behavior may be subject to any of the following:</a:t>
            </a:r>
          </a:p>
        </p:txBody>
      </p:sp>
    </p:spTree>
    <p:extLst>
      <p:ext uri="{BB962C8B-B14F-4D97-AF65-F5344CB8AC3E}">
        <p14:creationId xmlns:p14="http://schemas.microsoft.com/office/powerpoint/2010/main" val="3543915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348EF1-6B40-44EE-A3A5-E7C5D3B8C1BE}" type="slidenum">
              <a:rPr lang="en-US" smtClean="0">
                <a:latin typeface="+mj-lt"/>
              </a:rPr>
              <a:t>9</a:t>
            </a:fld>
            <a:endParaRPr lang="en-US" dirty="0">
              <a:latin typeface="+mj-lt"/>
            </a:endParaRPr>
          </a:p>
        </p:txBody>
      </p:sp>
      <p:sp>
        <p:nvSpPr>
          <p:cNvPr id="4" name="Content Placeholder 2"/>
          <p:cNvSpPr txBox="1">
            <a:spLocks/>
          </p:cNvSpPr>
          <p:nvPr/>
        </p:nvSpPr>
        <p:spPr>
          <a:xfrm>
            <a:off x="260684" y="1844675"/>
            <a:ext cx="8458200" cy="3810000"/>
          </a:xfrm>
          <a:prstGeom prst="rect">
            <a:avLst/>
          </a:prstGeom>
          <a:solidFill>
            <a:schemeClr val="bg1"/>
          </a:solidFill>
          <a:ln w="9525">
            <a:solidFill>
              <a:schemeClr val="tx2"/>
            </a:solidFill>
            <a:prstDash val="solid"/>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r>
              <a:rPr lang="en-US" sz="2800" dirty="0">
                <a:solidFill>
                  <a:schemeClr val="tx1"/>
                </a:solidFill>
                <a:latin typeface="Calibri" panose="020F0502020204030204" pitchFamily="34" charset="0"/>
              </a:rPr>
              <a:t>Examples of actions that may constitute Medicare </a:t>
            </a:r>
            <a:r>
              <a:rPr lang="en-US" sz="2800" b="1" u="sng" dirty="0">
                <a:solidFill>
                  <a:srgbClr val="0000FF"/>
                </a:solidFill>
                <a:latin typeface="Calibri" panose="020F0502020204030204" pitchFamily="34" charset="0"/>
              </a:rPr>
              <a:t>waste</a:t>
            </a:r>
            <a:r>
              <a:rPr lang="en-US" sz="2800" dirty="0">
                <a:solidFill>
                  <a:schemeClr val="tx1"/>
                </a:solidFill>
                <a:latin typeface="Calibri" panose="020F0502020204030204" pitchFamily="34" charset="0"/>
              </a:rPr>
              <a:t> include:</a:t>
            </a:r>
          </a:p>
          <a:p>
            <a:pPr marL="457200" indent="-298450">
              <a:buFont typeface="Wingdings" panose="05000000000000000000" pitchFamily="2" charset="2"/>
              <a:buChar char="§"/>
            </a:pPr>
            <a:r>
              <a:rPr lang="en-US" sz="2800" dirty="0">
                <a:solidFill>
                  <a:schemeClr val="tx1"/>
                </a:solidFill>
                <a:latin typeface="Calibri" panose="020F0502020204030204" pitchFamily="34" charset="0"/>
              </a:rPr>
              <a:t>Conducting excessive office visits or writing excessive prescriptions</a:t>
            </a:r>
          </a:p>
          <a:p>
            <a:pPr marL="509588" indent="-350838">
              <a:buFont typeface="Wingdings" panose="05000000000000000000" pitchFamily="2" charset="2"/>
              <a:buChar char="§"/>
            </a:pPr>
            <a:r>
              <a:rPr lang="en-US" sz="2800" dirty="0">
                <a:solidFill>
                  <a:schemeClr val="tx1"/>
                </a:solidFill>
                <a:latin typeface="Calibri" panose="020F0502020204030204" pitchFamily="34" charset="0"/>
              </a:rPr>
              <a:t>Prescribing more medications than necessary for treating a specific condition</a:t>
            </a:r>
          </a:p>
          <a:p>
            <a:pPr marL="509588" indent="-350838">
              <a:buFont typeface="Wingdings" panose="05000000000000000000" pitchFamily="2" charset="2"/>
              <a:buChar char="§"/>
            </a:pPr>
            <a:r>
              <a:rPr lang="en-US" sz="2800" dirty="0">
                <a:solidFill>
                  <a:schemeClr val="tx1"/>
                </a:solidFill>
                <a:latin typeface="Calibri" panose="020F0502020204030204" pitchFamily="34" charset="0"/>
              </a:rPr>
              <a:t>Ordering excessive laboratory tests</a:t>
            </a:r>
          </a:p>
          <a:p>
            <a:endParaRPr lang="en-US" dirty="0">
              <a:latin typeface="Calibri" panose="020F0502020204030204" pitchFamily="34" charset="0"/>
            </a:endParaRPr>
          </a:p>
        </p:txBody>
      </p:sp>
      <p:sp>
        <p:nvSpPr>
          <p:cNvPr id="5" name="Title 4"/>
          <p:cNvSpPr>
            <a:spLocks noGrp="1"/>
          </p:cNvSpPr>
          <p:nvPr>
            <p:ph type="title"/>
          </p:nvPr>
        </p:nvSpPr>
        <p:spPr>
          <a:xfrm>
            <a:off x="0" y="0"/>
            <a:ext cx="9144000" cy="1143000"/>
          </a:xfrm>
          <a:noFill/>
          <a:ln>
            <a:noFill/>
          </a:ln>
        </p:spPr>
        <p:txBody>
          <a:bodyPr/>
          <a:lstStyle/>
          <a:p>
            <a:pPr algn="ctr"/>
            <a:r>
              <a:rPr lang="en-US" dirty="0"/>
              <a:t>Examples of Waste</a:t>
            </a:r>
          </a:p>
        </p:txBody>
      </p:sp>
    </p:spTree>
    <p:extLst>
      <p:ext uri="{BB962C8B-B14F-4D97-AF65-F5344CB8AC3E}">
        <p14:creationId xmlns:p14="http://schemas.microsoft.com/office/powerpoint/2010/main" val="3352617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Document 12"/>
          <p:cNvSpPr/>
          <p:nvPr/>
        </p:nvSpPr>
        <p:spPr>
          <a:xfrm rot="5400000">
            <a:off x="4533899" y="2247901"/>
            <a:ext cx="4343401" cy="4724400"/>
          </a:xfrm>
          <a:prstGeom prst="flowChartDocumen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1" name="Flowchart: Document 10"/>
          <p:cNvSpPr/>
          <p:nvPr/>
        </p:nvSpPr>
        <p:spPr>
          <a:xfrm rot="16200000">
            <a:off x="266700" y="2247901"/>
            <a:ext cx="4343401" cy="4724400"/>
          </a:xfrm>
          <a:prstGeom prst="flowChartDocumen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Title 5"/>
          <p:cNvSpPr>
            <a:spLocks noGrp="1"/>
          </p:cNvSpPr>
          <p:nvPr>
            <p:ph type="title"/>
          </p:nvPr>
        </p:nvSpPr>
        <p:spPr>
          <a:xfrm>
            <a:off x="381000" y="381000"/>
            <a:ext cx="8382000" cy="695453"/>
          </a:xfrm>
          <a:no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dirty="0">
                <a:solidFill>
                  <a:schemeClr val="tx2"/>
                </a:solidFill>
              </a:rPr>
              <a:t>Non-Compliance Affects Everybody</a:t>
            </a:r>
            <a:br>
              <a:rPr lang="en-US" sz="800" dirty="0"/>
            </a:br>
            <a:endParaRPr lang="en-US" sz="800" dirty="0"/>
          </a:p>
        </p:txBody>
      </p:sp>
      <p:sp>
        <p:nvSpPr>
          <p:cNvPr id="7" name="Text Placeholder 6"/>
          <p:cNvSpPr>
            <a:spLocks noGrp="1"/>
          </p:cNvSpPr>
          <p:nvPr>
            <p:ph type="body" idx="1"/>
          </p:nvPr>
        </p:nvSpPr>
        <p:spPr>
          <a:xfrm>
            <a:off x="76200" y="1905000"/>
            <a:ext cx="3810001" cy="457200"/>
          </a:xfrm>
        </p:spPr>
        <p:style>
          <a:lnRef idx="2">
            <a:schemeClr val="accent2"/>
          </a:lnRef>
          <a:fillRef idx="1">
            <a:schemeClr val="lt1"/>
          </a:fillRef>
          <a:effectRef idx="0">
            <a:schemeClr val="accent2"/>
          </a:effectRef>
          <a:fontRef idx="minor">
            <a:schemeClr val="dk1"/>
          </a:fontRef>
        </p:style>
        <p:txBody>
          <a:bodyPr/>
          <a:lstStyle/>
          <a:p>
            <a:pPr algn="ctr"/>
            <a:r>
              <a:rPr lang="en-US" sz="2000" dirty="0"/>
              <a:t>Harm to beneficiaries, such as</a:t>
            </a:r>
            <a:endParaRPr lang="en-US" dirty="0"/>
          </a:p>
        </p:txBody>
      </p:sp>
      <p:sp>
        <p:nvSpPr>
          <p:cNvPr id="9" name="Text Placeholder 8"/>
          <p:cNvSpPr>
            <a:spLocks noGrp="1"/>
          </p:cNvSpPr>
          <p:nvPr>
            <p:ph type="body" sz="half" idx="3"/>
          </p:nvPr>
        </p:nvSpPr>
        <p:spPr>
          <a:xfrm>
            <a:off x="4648200" y="1905000"/>
            <a:ext cx="4419600" cy="4572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2000" dirty="0"/>
              <a:t>Less money for everyone, due to</a:t>
            </a:r>
          </a:p>
        </p:txBody>
      </p:sp>
      <p:pic>
        <p:nvPicPr>
          <p:cNvPr id="14" name="Content Placeholder 13"/>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rot="20889244">
            <a:off x="2621846" y="2665957"/>
            <a:ext cx="849774" cy="1133031"/>
          </a:xfrm>
        </p:spPr>
      </p:pic>
      <p:sp>
        <p:nvSpPr>
          <p:cNvPr id="5" name="Slide Number Placeholder 4"/>
          <p:cNvSpPr>
            <a:spLocks noGrp="1"/>
          </p:cNvSpPr>
          <p:nvPr>
            <p:ph type="sldNum" sz="quarter" idx="12"/>
          </p:nvPr>
        </p:nvSpPr>
        <p:spPr/>
        <p:txBody>
          <a:bodyPr/>
          <a:lstStyle/>
          <a:p>
            <a:fld id="{8B348EF1-6B40-44EE-A3A5-E7C5D3B8C1BE}" type="slidenum">
              <a:rPr lang="en-US" smtClean="0">
                <a:latin typeface="+mj-lt"/>
              </a:rPr>
              <a:t>90</a:t>
            </a:fld>
            <a:endParaRPr lang="en-US" dirty="0">
              <a:latin typeface="+mj-lt"/>
            </a:endParaRPr>
          </a:p>
        </p:txBody>
      </p:sp>
      <p:pic>
        <p:nvPicPr>
          <p:cNvPr id="16" name="Picture 1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7493" b="83217" l="2692" r="98385">
                        <a14:foregroundMark x1="4154" y1="48252" x2="84923" y2="10889"/>
                        <a14:foregroundMark x1="4385" y1="49750" x2="4154" y2="54645"/>
                        <a14:foregroundMark x1="4154" y1="56144" x2="11385" y2="78122"/>
                        <a14:foregroundMark x1="14385" y1="79321" x2="95846" y2="44356"/>
                        <a14:foregroundMark x1="70077" y1="22677" x2="70077" y2="22677"/>
                        <a14:foregroundMark x1="97000" y1="41958" x2="97000" y2="41958"/>
                        <a14:foregroundMark x1="7692" y1="49151" x2="14615" y2="73327"/>
                        <a14:foregroundMark x1="32923" y1="39560" x2="26231" y2="41658"/>
                        <a14:foregroundMark x1="38538" y1="39860" x2="52692" y2="53746"/>
                        <a14:foregroundMark x1="55000" y1="29870" x2="61923" y2="54346"/>
                        <a14:foregroundMark x1="75385" y1="47353" x2="63769" y2="35964"/>
                        <a14:backgroundMark x1="6692" y1="47053" x2="58231" y2="25375"/>
                        <a14:backgroundMark x1="16462" y1="76324" x2="24154" y2="72727"/>
                        <a14:backgroundMark x1="32692" y1="69930" x2="92077" y2="43756"/>
                      </a14:backgroundRemoval>
                    </a14:imgEffect>
                  </a14:imgLayer>
                </a14:imgProps>
              </a:ext>
              <a:ext uri="{28A0092B-C50C-407E-A947-70E740481C1C}">
                <a14:useLocalDpi xmlns:a14="http://schemas.microsoft.com/office/drawing/2010/main" val="0"/>
              </a:ext>
            </a:extLst>
          </a:blip>
          <a:srcRect t="6097" b="17073"/>
          <a:stretch/>
        </p:blipFill>
        <p:spPr>
          <a:xfrm rot="21082710">
            <a:off x="2551760" y="3040576"/>
            <a:ext cx="960408" cy="568163"/>
          </a:xfrm>
          <a:prstGeom prst="rect">
            <a:avLst/>
          </a:prstGeom>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ackgroundRemoval t="0" b="100000" l="1000" r="100000">
                        <a14:backgroundMark x1="93000" y1="3185" x2="97500" y2="7006"/>
                        <a14:backgroundMark x1="77500" y1="1911" x2="77500" y2="1911"/>
                        <a14:backgroundMark x1="66000" y1="1911" x2="66000" y2="1911"/>
                        <a14:backgroundMark x1="53000" y1="1274" x2="53000" y2="1274"/>
                        <a14:backgroundMark x1="47500" y1="3822" x2="47500" y2="3822"/>
                        <a14:backgroundMark x1="59000" y1="3185" x2="59000" y2="3185"/>
                        <a14:backgroundMark x1="73000" y1="4459" x2="73000" y2="4459"/>
                        <a14:backgroundMark x1="85000" y1="3822" x2="85000" y2="3822"/>
                      </a14:backgroundRemoval>
                    </a14:imgEffect>
                  </a14:imgLayer>
                </a14:imgProps>
              </a:ext>
              <a:ext uri="{28A0092B-C50C-407E-A947-70E740481C1C}">
                <a14:useLocalDpi xmlns:a14="http://schemas.microsoft.com/office/drawing/2010/main" val="0"/>
              </a:ext>
            </a:extLst>
          </a:blip>
          <a:stretch>
            <a:fillRect/>
          </a:stretch>
        </p:blipFill>
        <p:spPr>
          <a:xfrm flipH="1">
            <a:off x="381000" y="2743199"/>
            <a:ext cx="1403148" cy="1101471"/>
          </a:xfrm>
          <a:prstGeom prst="rect">
            <a:avLst/>
          </a:prstGeom>
        </p:spPr>
      </p:pic>
      <p:sp>
        <p:nvSpPr>
          <p:cNvPr id="19" name="Right Arrow Callout 18"/>
          <p:cNvSpPr/>
          <p:nvPr/>
        </p:nvSpPr>
        <p:spPr>
          <a:xfrm>
            <a:off x="4876800" y="2667000"/>
            <a:ext cx="1752600" cy="1066800"/>
          </a:xfrm>
          <a:prstGeom prst="rightArrow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8720" y="2766060"/>
            <a:ext cx="868680" cy="868680"/>
          </a:xfrm>
          <a:prstGeom prst="rect">
            <a:avLst/>
          </a:prstGeom>
        </p:spPr>
      </p:pic>
      <p:pic>
        <p:nvPicPr>
          <p:cNvPr id="22" name="Picture 21"/>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100000" l="0" r="100000">
                        <a14:foregroundMark x1="42500" y1="29167" x2="40000" y2="65833"/>
                        <a14:foregroundMark x1="37500" y1="35833" x2="42500" y2="31667"/>
                        <a14:foregroundMark x1="27500" y1="48333" x2="31667" y2="41667"/>
                        <a14:foregroundMark x1="59167" y1="29167" x2="60833" y2="66667"/>
                        <a14:foregroundMark x1="65000" y1="48333" x2="67500" y2="40833"/>
                        <a14:backgroundMark x1="30833" y1="92500" x2="45000" y2="66667"/>
                        <a14:backgroundMark x1="56667" y1="61667" x2="55000" y2="40000"/>
                        <a14:backgroundMark x1="45833" y1="63333" x2="46667" y2="38333"/>
                        <a14:backgroundMark x1="46667" y1="30833" x2="46667" y2="30833"/>
                        <a14:backgroundMark x1="37500" y1="50833" x2="36667" y2="61667"/>
                        <a14:backgroundMark x1="833" y1="87500" x2="30833" y2="69167"/>
                        <a14:backgroundMark x1="96667" y1="84167" x2="70000" y2="67500"/>
                        <a14:backgroundMark x1="66667" y1="65833" x2="66667" y2="65833"/>
                        <a14:backgroundMark x1="64167" y1="40833" x2="64167" y2="40833"/>
                        <a14:backgroundMark x1="64167" y1="44167" x2="64167" y2="44167"/>
                        <a14:backgroundMark x1="67500" y1="40000" x2="67500" y2="40000"/>
                        <a14:backgroundMark x1="35000" y1="40833" x2="35000" y2="40833"/>
                        <a14:backgroundMark x1="36667" y1="43333" x2="36667" y2="43333"/>
                        <a14:backgroundMark x1="46667" y1="33333" x2="46667" y2="33333"/>
                        <a14:backgroundMark x1="44167" y1="29167" x2="44167" y2="29167"/>
                        <a14:backgroundMark x1="54167" y1="27500" x2="54167" y2="27500"/>
                        <a14:backgroundMark x1="59167" y1="28333" x2="59167" y2="28333"/>
                      </a14:backgroundRemoval>
                    </a14:imgEffect>
                    <a14:imgEffect>
                      <a14:brightnessContrast contrast="-40000"/>
                    </a14:imgEffect>
                  </a14:imgLayer>
                </a14:imgProps>
              </a:ext>
              <a:ext uri="{28A0092B-C50C-407E-A947-70E740481C1C}">
                <a14:useLocalDpi xmlns:a14="http://schemas.microsoft.com/office/drawing/2010/main" val="0"/>
              </a:ext>
            </a:extLst>
          </a:blip>
          <a:srcRect t="12000"/>
          <a:stretch/>
        </p:blipFill>
        <p:spPr>
          <a:xfrm>
            <a:off x="7391400" y="2499360"/>
            <a:ext cx="1143000" cy="1005840"/>
          </a:xfrm>
          <a:prstGeom prst="rect">
            <a:avLst/>
          </a:prstGeom>
        </p:spPr>
      </p:pic>
      <p:pic>
        <p:nvPicPr>
          <p:cNvPr id="27" name="Picture 26"/>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33645" y1="92797" x2="25234" y2="94492"/>
                        <a14:foregroundMark x1="16822" y1="91949" x2="18224" y2="7627"/>
                        <a14:foregroundMark x1="69159" y1="5932" x2="56542" y2="4237"/>
                        <a14:backgroundMark x1="11215" y1="94915" x2="3738" y2="53390"/>
                        <a14:backgroundMark x1="2336" y1="50424" x2="935" y2="24576"/>
                        <a14:backgroundMark x1="6542" y1="4661" x2="12617" y2="2966"/>
                        <a14:backgroundMark x1="22897" y1="2119" x2="22897" y2="2119"/>
                        <a14:backgroundMark x1="42056" y1="1695" x2="42056" y2="1695"/>
                        <a14:backgroundMark x1="47196" y1="847" x2="47196" y2="847"/>
                        <a14:backgroundMark x1="79907" y1="847" x2="79907" y2="847"/>
                        <a14:backgroundMark x1="76168" y1="1695" x2="76168" y2="1695"/>
                        <a14:backgroundMark x1="70561" y1="2542" x2="99065" y2="2966"/>
                        <a14:backgroundMark x1="97664" y1="34322" x2="92523" y2="95763"/>
                        <a14:backgroundMark x1="62150" y1="98729" x2="29439" y2="99153"/>
                      </a14:backgroundRemoval>
                    </a14:imgEffect>
                  </a14:imgLayer>
                </a14:imgProps>
              </a:ext>
              <a:ext uri="{28A0092B-C50C-407E-A947-70E740481C1C}">
                <a14:useLocalDpi xmlns:a14="http://schemas.microsoft.com/office/drawing/2010/main" val="0"/>
              </a:ext>
            </a:extLst>
          </a:blip>
          <a:stretch>
            <a:fillRect/>
          </a:stretch>
        </p:blipFill>
        <p:spPr>
          <a:xfrm>
            <a:off x="3352800" y="4782796"/>
            <a:ext cx="914400" cy="1008404"/>
          </a:xfrm>
          <a:prstGeom prst="rect">
            <a:avLst/>
          </a:prstGeom>
        </p:spPr>
      </p:pic>
      <p:sp>
        <p:nvSpPr>
          <p:cNvPr id="28" name="Rounded Rectangle 27"/>
          <p:cNvSpPr/>
          <p:nvPr/>
        </p:nvSpPr>
        <p:spPr>
          <a:xfrm>
            <a:off x="3352800" y="5521233"/>
            <a:ext cx="914400" cy="49856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effectLst>
                  <a:outerShdw blurRad="38100" dist="38100" dir="2700000" algn="tl">
                    <a:srgbClr val="000000">
                      <a:alpha val="43137"/>
                    </a:srgbClr>
                  </a:outerShdw>
                </a:effectLst>
              </a:rPr>
              <a:t>CARE</a:t>
            </a:r>
          </a:p>
        </p:txBody>
      </p:sp>
      <p:sp>
        <p:nvSpPr>
          <p:cNvPr id="29" name="Heart 28"/>
          <p:cNvSpPr/>
          <p:nvPr/>
        </p:nvSpPr>
        <p:spPr>
          <a:xfrm>
            <a:off x="3733800" y="5106993"/>
            <a:ext cx="304800" cy="303207"/>
          </a:xfrm>
          <a:prstGeom prst="hear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38125" b="99375" l="6458" r="51042"/>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l="4166" t="39167" r="47501"/>
          <a:stretch/>
        </p:blipFill>
        <p:spPr>
          <a:xfrm>
            <a:off x="2286000" y="5105400"/>
            <a:ext cx="952502" cy="1198838"/>
          </a:xfrm>
          <a:prstGeom prst="rect">
            <a:avLst/>
          </a:prstGeom>
        </p:spPr>
      </p:pic>
      <p:sp>
        <p:nvSpPr>
          <p:cNvPr id="32" name="Round Diagonal Corner Rectangle 31"/>
          <p:cNvSpPr/>
          <p:nvPr/>
        </p:nvSpPr>
        <p:spPr>
          <a:xfrm>
            <a:off x="152400" y="4648200"/>
            <a:ext cx="1905000" cy="990600"/>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3" name="TextBox 32"/>
          <p:cNvSpPr txBox="1"/>
          <p:nvPr/>
        </p:nvSpPr>
        <p:spPr>
          <a:xfrm>
            <a:off x="152400" y="3928646"/>
            <a:ext cx="1762504" cy="338554"/>
          </a:xfrm>
          <a:prstGeom prst="rect">
            <a:avLst/>
          </a:prstGeom>
          <a:noFill/>
        </p:spPr>
        <p:txBody>
          <a:bodyPr wrap="square" lIns="45720" rIns="45720" rtlCol="0">
            <a:spAutoFit/>
          </a:bodyPr>
          <a:lstStyle/>
          <a:p>
            <a:pPr algn="ctr"/>
            <a:r>
              <a:rPr lang="en-US" sz="1600" b="1" dirty="0"/>
              <a:t>Delayed Services</a:t>
            </a:r>
          </a:p>
        </p:txBody>
      </p:sp>
      <p:sp>
        <p:nvSpPr>
          <p:cNvPr id="34" name="TextBox 33"/>
          <p:cNvSpPr txBox="1"/>
          <p:nvPr/>
        </p:nvSpPr>
        <p:spPr>
          <a:xfrm>
            <a:off x="2057400" y="3928646"/>
            <a:ext cx="1905000" cy="338554"/>
          </a:xfrm>
          <a:prstGeom prst="rect">
            <a:avLst/>
          </a:prstGeom>
          <a:noFill/>
        </p:spPr>
        <p:txBody>
          <a:bodyPr wrap="square" lIns="45720" rIns="45720" rtlCol="0">
            <a:spAutoFit/>
          </a:bodyPr>
          <a:lstStyle/>
          <a:p>
            <a:pPr algn="ctr"/>
            <a:r>
              <a:rPr lang="en-US" sz="1600" b="1" dirty="0"/>
              <a:t>Denial of Benefits</a:t>
            </a:r>
          </a:p>
        </p:txBody>
      </p:sp>
      <p:sp>
        <p:nvSpPr>
          <p:cNvPr id="35" name="TextBox 34"/>
          <p:cNvSpPr txBox="1"/>
          <p:nvPr/>
        </p:nvSpPr>
        <p:spPr>
          <a:xfrm>
            <a:off x="2438400" y="6214646"/>
            <a:ext cx="2133600" cy="338554"/>
          </a:xfrm>
          <a:prstGeom prst="rect">
            <a:avLst/>
          </a:prstGeom>
          <a:noFill/>
        </p:spPr>
        <p:txBody>
          <a:bodyPr wrap="square" lIns="45720" rIns="45720" rtlCol="0">
            <a:spAutoFit/>
          </a:bodyPr>
          <a:lstStyle/>
          <a:p>
            <a:pPr algn="ctr"/>
            <a:r>
              <a:rPr lang="en-US" sz="1600" b="1" dirty="0"/>
              <a:t>Other hurdles to care</a:t>
            </a:r>
          </a:p>
        </p:txBody>
      </p:sp>
      <p:sp>
        <p:nvSpPr>
          <p:cNvPr id="36" name="TextBox 35"/>
          <p:cNvSpPr txBox="1"/>
          <p:nvPr/>
        </p:nvSpPr>
        <p:spPr>
          <a:xfrm>
            <a:off x="152400" y="5791200"/>
            <a:ext cx="2133600" cy="584775"/>
          </a:xfrm>
          <a:prstGeom prst="rect">
            <a:avLst/>
          </a:prstGeom>
          <a:noFill/>
        </p:spPr>
        <p:txBody>
          <a:bodyPr wrap="square" lIns="45720" rIns="45720" rtlCol="0">
            <a:spAutoFit/>
          </a:bodyPr>
          <a:lstStyle/>
          <a:p>
            <a:pPr algn="ctr"/>
            <a:r>
              <a:rPr lang="en-US" sz="1600" b="1" dirty="0"/>
              <a:t>Difficulty in using providers of choice</a:t>
            </a:r>
          </a:p>
        </p:txBody>
      </p:sp>
      <p:sp>
        <p:nvSpPr>
          <p:cNvPr id="37" name="TextBox 36"/>
          <p:cNvSpPr txBox="1"/>
          <p:nvPr/>
        </p:nvSpPr>
        <p:spPr>
          <a:xfrm>
            <a:off x="4447539" y="3928646"/>
            <a:ext cx="2867661" cy="338554"/>
          </a:xfrm>
          <a:prstGeom prst="rect">
            <a:avLst/>
          </a:prstGeom>
          <a:noFill/>
        </p:spPr>
        <p:txBody>
          <a:bodyPr wrap="square" lIns="45720" rIns="45720" rtlCol="0">
            <a:spAutoFit/>
          </a:bodyPr>
          <a:lstStyle/>
          <a:p>
            <a:pPr algn="ctr"/>
            <a:r>
              <a:rPr lang="en-US" sz="1600" b="1" dirty="0"/>
              <a:t>High Insurance Copayments</a:t>
            </a:r>
          </a:p>
        </p:txBody>
      </p:sp>
      <p:sp>
        <p:nvSpPr>
          <p:cNvPr id="38" name="Octagon 37"/>
          <p:cNvSpPr/>
          <p:nvPr/>
        </p:nvSpPr>
        <p:spPr>
          <a:xfrm>
            <a:off x="914400" y="4724400"/>
            <a:ext cx="381000" cy="380203"/>
          </a:xfrm>
          <a:prstGeom prst="octagon">
            <a:avLst/>
          </a:prstGeom>
          <a:solidFill>
            <a:schemeClr val="accent3">
              <a:lumMod val="75000"/>
            </a:schemeClr>
          </a:solidFill>
          <a:ln w="28575">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t>B</a:t>
            </a:r>
          </a:p>
        </p:txBody>
      </p:sp>
      <p:sp>
        <p:nvSpPr>
          <p:cNvPr id="40" name="7-Point Star 39"/>
          <p:cNvSpPr/>
          <p:nvPr/>
        </p:nvSpPr>
        <p:spPr>
          <a:xfrm>
            <a:off x="304800" y="4683946"/>
            <a:ext cx="457200" cy="420657"/>
          </a:xfrm>
          <a:prstGeom prst="star7">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a:t>A</a:t>
            </a:r>
          </a:p>
        </p:txBody>
      </p:sp>
      <p:sp>
        <p:nvSpPr>
          <p:cNvPr id="41" name="Plaque 40"/>
          <p:cNvSpPr/>
          <p:nvPr/>
        </p:nvSpPr>
        <p:spPr>
          <a:xfrm>
            <a:off x="1447800" y="4724400"/>
            <a:ext cx="457200" cy="384947"/>
          </a:xfrm>
          <a:prstGeom prst="plaque">
            <a:avLst>
              <a:gd name="adj" fmla="val 36462"/>
            </a:avLst>
          </a:prstGeom>
          <a:solidFill>
            <a:srgbClr val="FF0000"/>
          </a:solidFill>
          <a:ln w="19050">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t>C</a:t>
            </a:r>
          </a:p>
        </p:txBody>
      </p:sp>
      <p:sp>
        <p:nvSpPr>
          <p:cNvPr id="42" name="TextBox 41"/>
          <p:cNvSpPr txBox="1"/>
          <p:nvPr/>
        </p:nvSpPr>
        <p:spPr>
          <a:xfrm>
            <a:off x="457200" y="5181600"/>
            <a:ext cx="238504" cy="400110"/>
          </a:xfrm>
          <a:prstGeom prst="rect">
            <a:avLst/>
          </a:prstGeom>
          <a:noFill/>
        </p:spPr>
        <p:txBody>
          <a:bodyPr wrap="square" lIns="45720" rIns="45720" rtlCol="0">
            <a:spAutoFit/>
          </a:bodyPr>
          <a:lstStyle/>
          <a:p>
            <a:r>
              <a:rPr lang="en-US" sz="2000" b="1" dirty="0"/>
              <a:t>?</a:t>
            </a:r>
          </a:p>
        </p:txBody>
      </p:sp>
      <p:sp>
        <p:nvSpPr>
          <p:cNvPr id="43" name="TextBox 42"/>
          <p:cNvSpPr txBox="1"/>
          <p:nvPr/>
        </p:nvSpPr>
        <p:spPr>
          <a:xfrm>
            <a:off x="990600" y="5181600"/>
            <a:ext cx="238504" cy="400110"/>
          </a:xfrm>
          <a:prstGeom prst="rect">
            <a:avLst/>
          </a:prstGeom>
          <a:noFill/>
        </p:spPr>
        <p:txBody>
          <a:bodyPr wrap="square" lIns="45720" rIns="45720" rtlCol="0">
            <a:spAutoFit/>
          </a:bodyPr>
          <a:lstStyle/>
          <a:p>
            <a:r>
              <a:rPr lang="en-US" sz="2000" b="1" dirty="0"/>
              <a:t>?</a:t>
            </a:r>
          </a:p>
        </p:txBody>
      </p:sp>
      <p:sp>
        <p:nvSpPr>
          <p:cNvPr id="44" name="TextBox 43"/>
          <p:cNvSpPr txBox="1"/>
          <p:nvPr/>
        </p:nvSpPr>
        <p:spPr>
          <a:xfrm>
            <a:off x="1600200" y="5181600"/>
            <a:ext cx="238504" cy="400110"/>
          </a:xfrm>
          <a:prstGeom prst="rect">
            <a:avLst/>
          </a:prstGeom>
          <a:noFill/>
        </p:spPr>
        <p:txBody>
          <a:bodyPr wrap="square" lIns="45720" rIns="45720" rtlCol="0">
            <a:spAutoFit/>
          </a:bodyPr>
          <a:lstStyle/>
          <a:p>
            <a:r>
              <a:rPr lang="en-US" sz="2000" b="1" dirty="0"/>
              <a:t>?</a:t>
            </a:r>
          </a:p>
        </p:txBody>
      </p:sp>
      <p:sp>
        <p:nvSpPr>
          <p:cNvPr id="47" name="TextBox 46"/>
          <p:cNvSpPr txBox="1"/>
          <p:nvPr/>
        </p:nvSpPr>
        <p:spPr>
          <a:xfrm>
            <a:off x="6983320" y="3505200"/>
            <a:ext cx="1858258" cy="338554"/>
          </a:xfrm>
          <a:prstGeom prst="rect">
            <a:avLst/>
          </a:prstGeom>
          <a:noFill/>
        </p:spPr>
        <p:txBody>
          <a:bodyPr wrap="square" lIns="45720" rIns="45720" rtlCol="0">
            <a:spAutoFit/>
          </a:bodyPr>
          <a:lstStyle/>
          <a:p>
            <a:pPr algn="ctr"/>
            <a:r>
              <a:rPr lang="en-US" sz="1600" b="1" dirty="0"/>
              <a:t>Higher Premiums</a:t>
            </a:r>
          </a:p>
        </p:txBody>
      </p:sp>
      <p:pic>
        <p:nvPicPr>
          <p:cNvPr id="45" name="Picture 44"/>
          <p:cNvPicPr>
            <a:picLocks noChangeAspect="1"/>
          </p:cNvPicPr>
          <p:nvPr/>
        </p:nvPicPr>
        <p:blipFill>
          <a:blip r:embed="rId15" cstate="print">
            <a:extLst>
              <a:ext uri="{BEBA8EAE-BF5A-486C-A8C5-ECC9F3942E4B}">
                <a14:imgProps xmlns:a14="http://schemas.microsoft.com/office/drawing/2010/main">
                  <a14:imgLayer r:embed="rId16">
                    <a14:imgEffect>
                      <a14:backgroundRemoval t="1077" b="94077" l="3692" r="96077"/>
                    </a14:imgEffect>
                  </a14:imgLayer>
                </a14:imgProps>
              </a:ext>
              <a:ext uri="{28A0092B-C50C-407E-A947-70E740481C1C}">
                <a14:useLocalDpi xmlns:a14="http://schemas.microsoft.com/office/drawing/2010/main" val="0"/>
              </a:ext>
            </a:extLst>
          </a:blip>
          <a:stretch>
            <a:fillRect/>
          </a:stretch>
        </p:blipFill>
        <p:spPr>
          <a:xfrm>
            <a:off x="5334000" y="4495800"/>
            <a:ext cx="1066800" cy="1066800"/>
          </a:xfrm>
          <a:prstGeom prst="rect">
            <a:avLst/>
          </a:prstGeom>
        </p:spPr>
      </p:pic>
      <p:sp>
        <p:nvSpPr>
          <p:cNvPr id="49" name="TextBox 48"/>
          <p:cNvSpPr txBox="1"/>
          <p:nvPr/>
        </p:nvSpPr>
        <p:spPr>
          <a:xfrm>
            <a:off x="5181600" y="5486400"/>
            <a:ext cx="1725520" cy="830997"/>
          </a:xfrm>
          <a:prstGeom prst="rect">
            <a:avLst/>
          </a:prstGeom>
          <a:noFill/>
        </p:spPr>
        <p:txBody>
          <a:bodyPr wrap="square" lIns="45720" rIns="45720" rtlCol="0">
            <a:spAutoFit/>
          </a:bodyPr>
          <a:lstStyle/>
          <a:p>
            <a:pPr algn="ctr"/>
            <a:r>
              <a:rPr lang="en-US" sz="1600" b="1" dirty="0"/>
              <a:t>Lower benefits for individuals and employers</a:t>
            </a:r>
          </a:p>
        </p:txBody>
      </p:sp>
      <p:pic>
        <p:nvPicPr>
          <p:cNvPr id="46" name="Picture 45"/>
          <p:cNvPicPr>
            <a:picLocks noChangeAspect="1"/>
          </p:cNvPicPr>
          <p:nvPr/>
        </p:nvPicPr>
        <p:blipFill>
          <a:blip r:embed="rId17" cstate="print">
            <a:extLst>
              <a:ext uri="{BEBA8EAE-BF5A-486C-A8C5-ECC9F3942E4B}">
                <a14:imgProps xmlns:a14="http://schemas.microsoft.com/office/drawing/2010/main">
                  <a14:imgLayer r:embed="rId18">
                    <a14:imgEffect>
                      <a14:backgroundRemoval t="9402" b="94017" l="498" r="97015"/>
                    </a14:imgEffect>
                  </a14:imgLayer>
                </a14:imgProps>
              </a:ext>
              <a:ext uri="{28A0092B-C50C-407E-A947-70E740481C1C}">
                <a14:useLocalDpi xmlns:a14="http://schemas.microsoft.com/office/drawing/2010/main" val="0"/>
              </a:ext>
            </a:extLst>
          </a:blip>
          <a:stretch>
            <a:fillRect/>
          </a:stretch>
        </p:blipFill>
        <p:spPr>
          <a:xfrm>
            <a:off x="7201280" y="3868726"/>
            <a:ext cx="1942720" cy="1084274"/>
          </a:xfrm>
          <a:prstGeom prst="rect">
            <a:avLst/>
          </a:prstGeom>
        </p:spPr>
      </p:pic>
      <p:sp>
        <p:nvSpPr>
          <p:cNvPr id="51" name="TextBox 50"/>
          <p:cNvSpPr txBox="1"/>
          <p:nvPr/>
        </p:nvSpPr>
        <p:spPr>
          <a:xfrm>
            <a:off x="7086600" y="4724400"/>
            <a:ext cx="1907377" cy="338554"/>
          </a:xfrm>
          <a:prstGeom prst="rect">
            <a:avLst/>
          </a:prstGeom>
          <a:noFill/>
        </p:spPr>
        <p:txBody>
          <a:bodyPr wrap="square" lIns="45720" rIns="45720" rtlCol="0">
            <a:spAutoFit/>
          </a:bodyPr>
          <a:lstStyle/>
          <a:p>
            <a:pPr algn="ctr"/>
            <a:r>
              <a:rPr lang="en-US" sz="1600" b="1" dirty="0"/>
              <a:t>Lower star ratings</a:t>
            </a:r>
          </a:p>
        </p:txBody>
      </p:sp>
      <p:sp>
        <p:nvSpPr>
          <p:cNvPr id="48" name="Down Arrow 47"/>
          <p:cNvSpPr/>
          <p:nvPr/>
        </p:nvSpPr>
        <p:spPr>
          <a:xfrm>
            <a:off x="6822658" y="5143500"/>
            <a:ext cx="949742" cy="1443454"/>
          </a:xfrm>
          <a:prstGeom prst="downArrow">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53" name="TextBox 52"/>
          <p:cNvSpPr txBox="1"/>
          <p:nvPr/>
        </p:nvSpPr>
        <p:spPr>
          <a:xfrm>
            <a:off x="7581901" y="6172200"/>
            <a:ext cx="1485899" cy="338554"/>
          </a:xfrm>
          <a:prstGeom prst="rect">
            <a:avLst/>
          </a:prstGeom>
          <a:noFill/>
        </p:spPr>
        <p:txBody>
          <a:bodyPr wrap="square" lIns="45720" rIns="45720" rtlCol="0">
            <a:spAutoFit/>
          </a:bodyPr>
          <a:lstStyle/>
          <a:p>
            <a:pPr algn="ctr"/>
            <a:r>
              <a:rPr lang="en-US" sz="1600" b="1" dirty="0"/>
              <a:t>Lower profits</a:t>
            </a:r>
          </a:p>
        </p:txBody>
      </p:sp>
      <p:pic>
        <p:nvPicPr>
          <p:cNvPr id="50" name="Picture 49"/>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7917" b="85000" l="704" r="95775">
                        <a14:backgroundMark x1="35915" y1="25417" x2="35915" y2="25417"/>
                        <a14:backgroundMark x1="47887" y1="23750" x2="47887" y2="23750"/>
                        <a14:backgroundMark x1="47887" y1="42917" x2="47887" y2="42917"/>
                        <a14:backgroundMark x1="83803" y1="57083" x2="69718" y2="50000"/>
                        <a14:backgroundMark x1="49296" y1="62500" x2="49296" y2="62500"/>
                        <a14:backgroundMark x1="11268" y1="65000" x2="11268" y2="65000"/>
                        <a14:backgroundMark x1="80282" y1="26667" x2="80282" y2="26667"/>
                      </a14:backgroundRemoval>
                    </a14:imgEffect>
                    <a14:imgEffect>
                      <a14:brightnessContrast contrast="-20000"/>
                    </a14:imgEffect>
                  </a14:imgLayer>
                </a14:imgProps>
              </a:ext>
              <a:ext uri="{28A0092B-C50C-407E-A947-70E740481C1C}">
                <a14:useLocalDpi xmlns:a14="http://schemas.microsoft.com/office/drawing/2010/main" val="0"/>
              </a:ext>
            </a:extLst>
          </a:blip>
          <a:srcRect t="4167" b="10654"/>
          <a:stretch/>
        </p:blipFill>
        <p:spPr>
          <a:xfrm>
            <a:off x="7239000" y="5562600"/>
            <a:ext cx="285340" cy="410789"/>
          </a:xfrm>
          <a:prstGeom prst="rect">
            <a:avLst/>
          </a:prstGeom>
        </p:spPr>
      </p:pic>
      <p:pic>
        <p:nvPicPr>
          <p:cNvPr id="55" name="Picture 54"/>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7917" b="85000" l="704" r="95775">
                        <a14:backgroundMark x1="35915" y1="25417" x2="35915" y2="25417"/>
                        <a14:backgroundMark x1="47887" y1="23750" x2="47887" y2="23750"/>
                        <a14:backgroundMark x1="47887" y1="42917" x2="47887" y2="42917"/>
                        <a14:backgroundMark x1="83803" y1="57083" x2="69718" y2="50000"/>
                        <a14:backgroundMark x1="49296" y1="62500" x2="49296" y2="62500"/>
                        <a14:backgroundMark x1="11268" y1="65000" x2="11268" y2="65000"/>
                        <a14:backgroundMark x1="80282" y1="26667" x2="80282" y2="26667"/>
                      </a14:backgroundRemoval>
                    </a14:imgEffect>
                    <a14:imgEffect>
                      <a14:brightnessContrast contrast="-20000"/>
                    </a14:imgEffect>
                  </a14:imgLayer>
                </a14:imgProps>
              </a:ext>
              <a:ext uri="{28A0092B-C50C-407E-A947-70E740481C1C}">
                <a14:useLocalDpi xmlns:a14="http://schemas.microsoft.com/office/drawing/2010/main" val="0"/>
              </a:ext>
            </a:extLst>
          </a:blip>
          <a:srcRect t="4167" b="10654"/>
          <a:stretch/>
        </p:blipFill>
        <p:spPr>
          <a:xfrm>
            <a:off x="7086600" y="6096000"/>
            <a:ext cx="179481" cy="258389"/>
          </a:xfrm>
          <a:prstGeom prst="rect">
            <a:avLst/>
          </a:prstGeom>
        </p:spPr>
      </p:pic>
      <p:pic>
        <p:nvPicPr>
          <p:cNvPr id="56" name="Picture 55"/>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7917" b="85000" l="704" r="95775">
                        <a14:backgroundMark x1="35915" y1="25417" x2="35915" y2="25417"/>
                        <a14:backgroundMark x1="47887" y1="23750" x2="47887" y2="23750"/>
                        <a14:backgroundMark x1="47887" y1="42917" x2="47887" y2="42917"/>
                        <a14:backgroundMark x1="83803" y1="57083" x2="69718" y2="50000"/>
                        <a14:backgroundMark x1="49296" y1="62500" x2="49296" y2="62500"/>
                        <a14:backgroundMark x1="11268" y1="65000" x2="11268" y2="65000"/>
                        <a14:backgroundMark x1="80282" y1="26667" x2="80282" y2="26667"/>
                      </a14:backgroundRemoval>
                    </a14:imgEffect>
                    <a14:imgEffect>
                      <a14:brightnessContrast contrast="-20000"/>
                    </a14:imgEffect>
                  </a14:imgLayer>
                </a14:imgProps>
              </a:ext>
              <a:ext uri="{28A0092B-C50C-407E-A947-70E740481C1C}">
                <a14:useLocalDpi xmlns:a14="http://schemas.microsoft.com/office/drawing/2010/main" val="0"/>
              </a:ext>
            </a:extLst>
          </a:blip>
          <a:srcRect t="4167" b="10654"/>
          <a:stretch/>
        </p:blipFill>
        <p:spPr>
          <a:xfrm>
            <a:off x="7086600" y="5228011"/>
            <a:ext cx="179481" cy="258389"/>
          </a:xfrm>
          <a:prstGeom prst="rect">
            <a:avLst/>
          </a:prstGeom>
        </p:spPr>
      </p:pic>
      <p:sp>
        <p:nvSpPr>
          <p:cNvPr id="52" name="Text Placeholder 6"/>
          <p:cNvSpPr txBox="1">
            <a:spLocks/>
          </p:cNvSpPr>
          <p:nvPr/>
        </p:nvSpPr>
        <p:spPr>
          <a:xfrm>
            <a:off x="0" y="1219200"/>
            <a:ext cx="9143999" cy="456152"/>
          </a:xfrm>
          <a:prstGeom prst="rect">
            <a:avLst/>
          </a:prstGeom>
        </p:spPr>
        <p:txBody>
          <a:bodyPr vert="horz" lIns="45720" tIns="0" rIns="45720" bIns="0" anchor="ctr">
            <a:noAutofit/>
          </a:bodyPr>
          <a:lstStyle>
            <a:lvl1pPr marL="0" indent="0" algn="l" rtl="0" eaLnBrk="1" latinLnBrk="0" hangingPunct="1">
              <a:spcBef>
                <a:spcPct val="20000"/>
              </a:spcBef>
              <a:buClr>
                <a:schemeClr val="accent3"/>
              </a:buClr>
              <a:buSzPct val="95000"/>
              <a:buFont typeface="Wingdings 2"/>
              <a:buNone/>
              <a:defRPr kumimoji="0" sz="2400" b="1" kern="1200" cap="none" baseline="0">
                <a:solidFill>
                  <a:schemeClr val="tx2"/>
                </a:solidFill>
                <a:effectLst/>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2000" b="1"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800" b="1"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600" b="1"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600" b="1"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spcBef>
                <a:spcPts val="0"/>
              </a:spcBef>
            </a:pPr>
            <a:r>
              <a:rPr lang="en-US" sz="1950" i="1" dirty="0">
                <a:solidFill>
                  <a:schemeClr val="tx1"/>
                </a:solidFill>
              </a:rPr>
              <a:t>Without programs to prevent, detect, and correct non-compliance, we all risk;</a:t>
            </a:r>
          </a:p>
        </p:txBody>
      </p:sp>
      <p:pic>
        <p:nvPicPr>
          <p:cNvPr id="2" name="Picture 1"/>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90576" l="2462" r="96846">
                        <a14:foregroundMark x1="24692" y1="14964" x2="48231" y2="3669"/>
                      </a14:backgroundRemoval>
                    </a14:imgEffect>
                  </a14:imgLayer>
                </a14:imgProps>
              </a:ext>
              <a:ext uri="{28A0092B-C50C-407E-A947-70E740481C1C}">
                <a14:useLocalDpi xmlns:a14="http://schemas.microsoft.com/office/drawing/2010/main" val="0"/>
              </a:ext>
            </a:extLst>
          </a:blip>
          <a:srcRect b="9228"/>
          <a:stretch/>
        </p:blipFill>
        <p:spPr>
          <a:xfrm>
            <a:off x="7827483" y="5202958"/>
            <a:ext cx="1011717" cy="981942"/>
          </a:xfrm>
          <a:prstGeom prst="rect">
            <a:avLst/>
          </a:prstGeom>
        </p:spPr>
      </p:pic>
    </p:spTree>
    <p:extLst>
      <p:ext uri="{BB962C8B-B14F-4D97-AF65-F5344CB8AC3E}">
        <p14:creationId xmlns:p14="http://schemas.microsoft.com/office/powerpoint/2010/main" val="2155051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90600"/>
          </a:xfrm>
          <a:no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4000" dirty="0">
                <a:solidFill>
                  <a:schemeClr val="tx2"/>
                </a:solidFill>
                <a:effectLst/>
                <a:latin typeface="+mj-lt"/>
              </a:rPr>
              <a:t>How to Report Potential Non-Compliance</a:t>
            </a:r>
            <a:br>
              <a:rPr lang="en-US" sz="900" dirty="0">
                <a:solidFill>
                  <a:schemeClr val="tx2"/>
                </a:solidFill>
                <a:effectLst/>
                <a:latin typeface="+mj-lt"/>
              </a:rPr>
            </a:br>
            <a:endParaRPr lang="en-US" sz="900" dirty="0">
              <a:solidFill>
                <a:schemeClr val="tx2"/>
              </a:solidFill>
              <a:effectLst/>
              <a:latin typeface="+mj-lt"/>
            </a:endParaRPr>
          </a:p>
        </p:txBody>
      </p:sp>
      <p:graphicFrame>
        <p:nvGraphicFramePr>
          <p:cNvPr id="8" name="Content Placeholder 3"/>
          <p:cNvGraphicFramePr>
            <a:graphicFrameLocks noGrp="1"/>
          </p:cNvGraphicFramePr>
          <p:nvPr>
            <p:ph sz="half" idx="1"/>
            <p:extLst>
              <p:ext uri="{D42A27DB-BD31-4B8C-83A1-F6EECF244321}">
                <p14:modId xmlns:p14="http://schemas.microsoft.com/office/powerpoint/2010/main" val="3865526213"/>
              </p:ext>
            </p:extLst>
          </p:nvPr>
        </p:nvGraphicFramePr>
        <p:xfrm>
          <a:off x="228600" y="1219200"/>
          <a:ext cx="8763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8B348EF1-6B40-44EE-A3A5-E7C5D3B8C1BE}" type="slidenum">
              <a:rPr lang="en-US" smtClean="0">
                <a:latin typeface="+mj-lt"/>
              </a:rPr>
              <a:t>91</a:t>
            </a:fld>
            <a:endParaRPr lang="en-US" dirty="0">
              <a:latin typeface="+mj-lt"/>
            </a:endParaRPr>
          </a:p>
        </p:txBody>
      </p:sp>
    </p:spTree>
    <p:extLst>
      <p:ext uri="{BB962C8B-B14F-4D97-AF65-F5344CB8AC3E}">
        <p14:creationId xmlns:p14="http://schemas.microsoft.com/office/powerpoint/2010/main" val="1584731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531" y="304800"/>
            <a:ext cx="9144000" cy="1265238"/>
          </a:xfrm>
          <a:noFill/>
          <a:ln>
            <a:noFill/>
          </a:ln>
        </p:spPr>
        <p:style>
          <a:lnRef idx="1">
            <a:schemeClr val="accent2"/>
          </a:lnRef>
          <a:fillRef idx="3">
            <a:schemeClr val="accent2"/>
          </a:fillRef>
          <a:effectRef idx="2">
            <a:schemeClr val="accent2"/>
          </a:effectRef>
          <a:fontRef idx="minor">
            <a:schemeClr val="lt1"/>
          </a:fontRef>
        </p:style>
        <p:txBody>
          <a:bodyPr bIns="274320">
            <a:noAutofit/>
          </a:bodyPr>
          <a:lstStyle/>
          <a:p>
            <a:r>
              <a:rPr lang="en-US" sz="4000" dirty="0">
                <a:solidFill>
                  <a:schemeClr val="tx2"/>
                </a:solidFill>
                <a:effectLst/>
                <a:latin typeface="Calibri" panose="020F0502020204030204" pitchFamily="34" charset="0"/>
              </a:rPr>
              <a:t>Don’t Hesitate to Report Non-Compliance</a:t>
            </a:r>
            <a:endParaRPr lang="en-US" sz="800" dirty="0">
              <a:solidFill>
                <a:schemeClr val="tx2"/>
              </a:solidFill>
              <a:effectLst/>
              <a:latin typeface="Calibri" panose="020F0502020204030204" pitchFamily="34" charset="0"/>
            </a:endParaRPr>
          </a:p>
        </p:txBody>
      </p:sp>
      <p:sp>
        <p:nvSpPr>
          <p:cNvPr id="6" name="Content Placeholder 5"/>
          <p:cNvSpPr>
            <a:spLocks noGrp="1"/>
          </p:cNvSpPr>
          <p:nvPr>
            <p:ph sz="half" idx="1"/>
          </p:nvPr>
        </p:nvSpPr>
        <p:spPr>
          <a:xfrm>
            <a:off x="152400" y="1524000"/>
            <a:ext cx="8839200" cy="2971800"/>
          </a:xfrm>
          <a:solidFill>
            <a:schemeClr val="bg1"/>
          </a:solidFill>
        </p:spPr>
        <p:txBody>
          <a:bodyPr>
            <a:noAutofit/>
          </a:bodyPr>
          <a:lstStyle/>
          <a:p>
            <a:pPr marL="0" indent="0" algn="ctr">
              <a:buNone/>
            </a:pPr>
            <a:r>
              <a:rPr lang="en-US" sz="3200" i="1" dirty="0"/>
              <a:t>When you report non-compliance in good faith, the Sponsor can’t retaliate against you.</a:t>
            </a:r>
            <a:r>
              <a:rPr lang="en-US" sz="2800" i="1" dirty="0"/>
              <a:t> </a:t>
            </a:r>
          </a:p>
          <a:p>
            <a:pPr marL="0" indent="0">
              <a:buNone/>
            </a:pPr>
            <a:endParaRPr lang="en-US" sz="2400" dirty="0"/>
          </a:p>
          <a:p>
            <a:pPr marL="0" indent="0">
              <a:buNone/>
            </a:pPr>
            <a:endParaRPr lang="en-US" sz="800" dirty="0"/>
          </a:p>
          <a:p>
            <a:pPr marL="0" indent="0">
              <a:buNone/>
            </a:pPr>
            <a:r>
              <a:rPr lang="en-US" sz="3200" dirty="0"/>
              <a:t>Each Sponsor must offer reporting methods that are:</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92</a:t>
            </a:fld>
            <a:endParaRPr lang="en-US" dirty="0">
              <a:latin typeface="+mj-lt"/>
            </a:endParaRPr>
          </a:p>
        </p:txBody>
      </p:sp>
      <p:sp>
        <p:nvSpPr>
          <p:cNvPr id="9" name="Rectangle 8"/>
          <p:cNvSpPr/>
          <p:nvPr/>
        </p:nvSpPr>
        <p:spPr>
          <a:xfrm>
            <a:off x="762000" y="5257800"/>
            <a:ext cx="2743200" cy="914400"/>
          </a:xfrm>
          <a:prstGeom prst="rect">
            <a:avLst/>
          </a:prstGeom>
          <a:solidFill>
            <a:schemeClr val="accent2">
              <a:lumMod val="40000"/>
              <a:lumOff val="6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2800" b="1" dirty="0">
                <a:solidFill>
                  <a:schemeClr val="tx1"/>
                </a:solidFill>
                <a:effectLst>
                  <a:outerShdw blurRad="50800" dist="38100" algn="l" rotWithShape="0">
                    <a:prstClr val="black">
                      <a:alpha val="40000"/>
                    </a:prstClr>
                  </a:outerShdw>
                </a:effectLst>
                <a:latin typeface="+mj-lt"/>
                <a:cs typeface="Times New Roman" pitchFamily="18" charset="0"/>
              </a:rPr>
              <a:t>Confidential</a:t>
            </a:r>
          </a:p>
        </p:txBody>
      </p:sp>
      <p:sp>
        <p:nvSpPr>
          <p:cNvPr id="12" name="Rectangle 11"/>
          <p:cNvSpPr/>
          <p:nvPr/>
        </p:nvSpPr>
        <p:spPr>
          <a:xfrm>
            <a:off x="5410200" y="5257800"/>
            <a:ext cx="2743200" cy="914400"/>
          </a:xfrm>
          <a:prstGeom prst="rect">
            <a:avLst/>
          </a:prstGeom>
          <a:solidFill>
            <a:schemeClr val="accent2">
              <a:lumMod val="40000"/>
              <a:lumOff val="6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solidFill>
                  <a:schemeClr val="tx1"/>
                </a:solidFill>
                <a:effectLst>
                  <a:outerShdw blurRad="50800" dist="38100" dir="2700000" algn="tl" rotWithShape="0">
                    <a:prstClr val="black">
                      <a:alpha val="40000"/>
                    </a:prstClr>
                  </a:outerShdw>
                </a:effectLst>
                <a:latin typeface="+mj-lt"/>
                <a:cs typeface="Times New Roman" pitchFamily="18" charset="0"/>
              </a:rPr>
              <a:t>Non-Retaliatory</a:t>
            </a:r>
          </a:p>
        </p:txBody>
      </p:sp>
      <p:sp>
        <p:nvSpPr>
          <p:cNvPr id="10" name="Rectangle 9"/>
          <p:cNvSpPr/>
          <p:nvPr/>
        </p:nvSpPr>
        <p:spPr>
          <a:xfrm>
            <a:off x="3124200" y="4495800"/>
            <a:ext cx="2743200" cy="914400"/>
          </a:xfrm>
          <a:prstGeom prst="rect">
            <a:avLst/>
          </a:prstGeom>
          <a:solidFill>
            <a:schemeClr val="accent3">
              <a:lumMod val="40000"/>
              <a:lumOff val="6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a:solidFill>
                  <a:schemeClr val="tx1"/>
                </a:solidFill>
                <a:effectLst>
                  <a:outerShdw blurRad="50800" dist="38100" algn="l" rotWithShape="0">
                    <a:prstClr val="black">
                      <a:alpha val="40000"/>
                    </a:prstClr>
                  </a:outerShdw>
                </a:effectLst>
                <a:latin typeface="+mj-lt"/>
                <a:cs typeface="Times New Roman" pitchFamily="18" charset="0"/>
              </a:rPr>
              <a:t>Anonymous</a:t>
            </a:r>
          </a:p>
        </p:txBody>
      </p:sp>
    </p:spTree>
    <p:extLst>
      <p:ext uri="{BB962C8B-B14F-4D97-AF65-F5344CB8AC3E}">
        <p14:creationId xmlns:p14="http://schemas.microsoft.com/office/powerpoint/2010/main" val="223589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09600"/>
            <a:ext cx="9144000" cy="1389888"/>
          </a:xfrm>
          <a:noFill/>
        </p:spPr>
        <p:txBody>
          <a:bodyPr>
            <a:normAutofit/>
          </a:bodyPr>
          <a:lstStyle/>
          <a:p>
            <a:r>
              <a:rPr lang="en-US" sz="4000" dirty="0"/>
              <a:t>What Happens After Non-Compliance Is Detected?</a:t>
            </a:r>
          </a:p>
        </p:txBody>
      </p:sp>
      <p:sp>
        <p:nvSpPr>
          <p:cNvPr id="7" name="Content Placeholder 6"/>
          <p:cNvSpPr>
            <a:spLocks noGrp="1"/>
          </p:cNvSpPr>
          <p:nvPr>
            <p:ph sz="half" idx="2"/>
          </p:nvPr>
        </p:nvSpPr>
        <p:spPr>
          <a:xfrm>
            <a:off x="187569" y="4267200"/>
            <a:ext cx="8804031" cy="2286000"/>
          </a:xfrm>
        </p:spPr>
        <p:txBody>
          <a:bodyPr>
            <a:noAutofit/>
          </a:bodyPr>
          <a:lstStyle/>
          <a:p>
            <a:pPr marL="0" indent="0">
              <a:buNone/>
            </a:pPr>
            <a:r>
              <a:rPr lang="en-US" sz="2400" dirty="0"/>
              <a:t>Internal monitoring should ensure:</a:t>
            </a:r>
          </a:p>
          <a:p>
            <a:pPr marL="822960">
              <a:buClr>
                <a:schemeClr val="tx1"/>
              </a:buClr>
              <a:buFont typeface="Wingdings" panose="05000000000000000000" pitchFamily="2" charset="2"/>
              <a:buChar char="§"/>
            </a:pPr>
            <a:r>
              <a:rPr lang="en-US" sz="2400" dirty="0"/>
              <a:t>No recurrence of the same non-compliance</a:t>
            </a:r>
          </a:p>
          <a:p>
            <a:pPr marL="822960">
              <a:buClr>
                <a:schemeClr val="tx1"/>
              </a:buClr>
              <a:buFont typeface="Wingdings" panose="05000000000000000000" pitchFamily="2" charset="2"/>
              <a:buChar char="§"/>
            </a:pPr>
            <a:r>
              <a:rPr lang="en-US" sz="2400" dirty="0"/>
              <a:t>Ongoing CMS requirements compliance</a:t>
            </a:r>
          </a:p>
          <a:p>
            <a:pPr marL="822960">
              <a:buClr>
                <a:schemeClr val="tx1"/>
              </a:buClr>
              <a:buFont typeface="Wingdings" panose="05000000000000000000" pitchFamily="2" charset="2"/>
              <a:buChar char="§"/>
            </a:pPr>
            <a:r>
              <a:rPr lang="en-US" sz="2400" dirty="0"/>
              <a:t>Efficient and effective internal controls</a:t>
            </a:r>
          </a:p>
          <a:p>
            <a:pPr marL="822960">
              <a:buClr>
                <a:schemeClr val="tx1"/>
              </a:buClr>
              <a:buFont typeface="Wingdings" panose="05000000000000000000" pitchFamily="2" charset="2"/>
              <a:buChar char="§"/>
            </a:pPr>
            <a:r>
              <a:rPr lang="en-US" sz="2400" dirty="0"/>
              <a:t>Protected enrollees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93</a:t>
            </a:fld>
            <a:endParaRPr lang="en-US" dirty="0">
              <a:latin typeface="+mj-lt"/>
            </a:endParaRPr>
          </a:p>
        </p:txBody>
      </p:sp>
      <p:graphicFrame>
        <p:nvGraphicFramePr>
          <p:cNvPr id="3" name="Diagram 2"/>
          <p:cNvGraphicFramePr/>
          <p:nvPr>
            <p:extLst>
              <p:ext uri="{D42A27DB-BD31-4B8C-83A1-F6EECF244321}">
                <p14:modId xmlns:p14="http://schemas.microsoft.com/office/powerpoint/2010/main" val="994523947"/>
              </p:ext>
            </p:extLst>
          </p:nvPr>
        </p:nvGraphicFramePr>
        <p:xfrm>
          <a:off x="228600" y="965200"/>
          <a:ext cx="8686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6852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343400" y="2057400"/>
            <a:ext cx="4648200" cy="4343400"/>
          </a:xfrm>
        </p:spPr>
        <p:txBody>
          <a:bodyPr>
            <a:normAutofit/>
          </a:bodyPr>
          <a:lstStyle/>
          <a:p>
            <a:pPr indent="-182880">
              <a:buClr>
                <a:schemeClr val="tx1"/>
              </a:buClr>
            </a:pPr>
            <a:r>
              <a:rPr lang="en-US" sz="2400" dirty="0"/>
              <a:t>Internal </a:t>
            </a:r>
            <a:r>
              <a:rPr lang="en-US" sz="2400" b="1" dirty="0"/>
              <a:t>monitoring</a:t>
            </a:r>
            <a:r>
              <a:rPr lang="en-US" sz="2400" dirty="0"/>
              <a:t> activities include regular reviews confirming ongoing compliance and taking effective corrective actions.</a:t>
            </a:r>
          </a:p>
          <a:p>
            <a:pPr indent="-182880">
              <a:spcBef>
                <a:spcPts val="1800"/>
              </a:spcBef>
              <a:buClr>
                <a:schemeClr val="tx1"/>
              </a:buClr>
            </a:pPr>
            <a:r>
              <a:rPr lang="en-US" sz="2400" dirty="0"/>
              <a:t>Internal </a:t>
            </a:r>
            <a:r>
              <a:rPr lang="en-US" sz="2400" b="1" dirty="0"/>
              <a:t>auditing </a:t>
            </a:r>
            <a:r>
              <a:rPr lang="en-US" sz="2400" dirty="0"/>
              <a:t>is a formal review of compliance with a particular set of standards (for example, policies, procedures, laws, and regulations) used as base measures.</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94</a:t>
            </a:fld>
            <a:endParaRPr lang="en-US" dirty="0">
              <a:latin typeface="+mj-lt"/>
            </a:endParaRPr>
          </a:p>
        </p:txBody>
      </p:sp>
      <p:graphicFrame>
        <p:nvGraphicFramePr>
          <p:cNvPr id="7" name="Diagram 6"/>
          <p:cNvGraphicFramePr/>
          <p:nvPr>
            <p:extLst>
              <p:ext uri="{D42A27DB-BD31-4B8C-83A1-F6EECF244321}">
                <p14:modId xmlns:p14="http://schemas.microsoft.com/office/powerpoint/2010/main" val="3312875059"/>
              </p:ext>
            </p:extLst>
          </p:nvPr>
        </p:nvGraphicFramePr>
        <p:xfrm>
          <a:off x="152400" y="1905000"/>
          <a:ext cx="4191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76200" y="914400"/>
            <a:ext cx="8915400" cy="609600"/>
          </a:xfrm>
          <a:noFill/>
        </p:spPr>
        <p:txBody>
          <a:bodyPr>
            <a:noAutofit/>
          </a:bodyPr>
          <a:lstStyle/>
          <a:p>
            <a:r>
              <a:rPr lang="en-US" sz="4000" dirty="0"/>
              <a:t>What Are Internal Monitoring and Audits?</a:t>
            </a:r>
          </a:p>
        </p:txBody>
      </p:sp>
    </p:spTree>
    <p:extLst>
      <p:ext uri="{BB962C8B-B14F-4D97-AF65-F5344CB8AC3E}">
        <p14:creationId xmlns:p14="http://schemas.microsoft.com/office/powerpoint/2010/main" val="4061003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81000" y="1524000"/>
            <a:ext cx="8458200" cy="4953000"/>
          </a:xfrm>
          <a:ln>
            <a:solidFill>
              <a:schemeClr val="bg2">
                <a:lumMod val="90000"/>
              </a:schemeClr>
            </a:solidFill>
          </a:ln>
        </p:spPr>
        <p:style>
          <a:lnRef idx="2">
            <a:schemeClr val="accent1"/>
          </a:lnRef>
          <a:fillRef idx="1">
            <a:schemeClr val="lt1"/>
          </a:fillRef>
          <a:effectRef idx="0">
            <a:schemeClr val="accent1"/>
          </a:effectRef>
          <a:fontRef idx="minor">
            <a:schemeClr val="dk1"/>
          </a:fontRef>
        </p:style>
        <p:txBody>
          <a:bodyPr tIns="548640">
            <a:noAutofit/>
          </a:bodyPr>
          <a:lstStyle/>
          <a:p>
            <a:pPr>
              <a:spcBef>
                <a:spcPts val="1800"/>
              </a:spcBef>
              <a:buClr>
                <a:schemeClr val="accent4"/>
              </a:buClr>
            </a:pPr>
            <a:r>
              <a:rPr lang="en-US" sz="2400" dirty="0">
                <a:solidFill>
                  <a:schemeClr val="tx1"/>
                </a:solidFill>
              </a:rPr>
              <a:t>Organizations must create and maintain compliance programs that, at a minimum, meet the seven core requirements. An effective compliance program fosters a culture of compliance.</a:t>
            </a:r>
          </a:p>
          <a:p>
            <a:pPr>
              <a:spcBef>
                <a:spcPts val="1800"/>
              </a:spcBef>
              <a:buClr>
                <a:schemeClr val="tx1"/>
              </a:buClr>
            </a:pPr>
            <a:r>
              <a:rPr lang="en-US" sz="2400" dirty="0"/>
              <a:t>To help ensure compliance, behave ethically and follow your organization’s Standards of Conduct. Watch for common instances of non-compliance, and report suspected non-compliance.</a:t>
            </a:r>
          </a:p>
          <a:p>
            <a:pPr>
              <a:spcBef>
                <a:spcPts val="1800"/>
              </a:spcBef>
              <a:buClr>
                <a:schemeClr val="tx1"/>
              </a:buClr>
            </a:pPr>
            <a:r>
              <a:rPr lang="en-US" sz="2400" dirty="0"/>
              <a:t>Know the consequences of non-compliance, and help correct any non-compliance with a corrective action plan that includes ongoing monitoring and auditing.</a:t>
            </a:r>
          </a:p>
          <a:p>
            <a:pPr marL="0" indent="0">
              <a:spcBef>
                <a:spcPts val="600"/>
              </a:spcBef>
              <a:buNone/>
            </a:pPr>
            <a:endParaRPr lang="en-US" sz="2400"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95</a:t>
            </a:fld>
            <a:endParaRPr lang="en-US" dirty="0">
              <a:latin typeface="+mj-lt"/>
            </a:endParaRPr>
          </a:p>
        </p:txBody>
      </p:sp>
      <p:sp>
        <p:nvSpPr>
          <p:cNvPr id="2" name="Title 1"/>
          <p:cNvSpPr>
            <a:spLocks noGrp="1"/>
          </p:cNvSpPr>
          <p:nvPr>
            <p:ph type="title"/>
          </p:nvPr>
        </p:nvSpPr>
        <p:spPr>
          <a:xfrm>
            <a:off x="457200" y="457200"/>
            <a:ext cx="8229600" cy="838200"/>
          </a:xfrm>
          <a:noFill/>
          <a:ln>
            <a:noFill/>
          </a:ln>
        </p:spPr>
        <p:txBody>
          <a:bodyPr>
            <a:normAutofit/>
          </a:bodyPr>
          <a:lstStyle/>
          <a:p>
            <a:r>
              <a:rPr lang="en-US" dirty="0"/>
              <a:t>Part 3: Summary</a:t>
            </a:r>
            <a:endParaRPr lang="en-US" sz="900" dirty="0"/>
          </a:p>
        </p:txBody>
      </p:sp>
    </p:spTree>
    <p:extLst>
      <p:ext uri="{BB962C8B-B14F-4D97-AF65-F5344CB8AC3E}">
        <p14:creationId xmlns:p14="http://schemas.microsoft.com/office/powerpoint/2010/main" val="1144835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810208"/>
            <a:ext cx="8839200" cy="1314451"/>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a:solidFill>
                  <a:schemeClr val="tx2"/>
                </a:solidFill>
                <a:effectLst/>
                <a:latin typeface="Calibri" panose="020F0502020204030204" pitchFamily="34" charset="0"/>
              </a:rPr>
              <a:t>Compliance is Everyone’s Responsibility!</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96</a:t>
            </a:fld>
            <a:endParaRPr lang="en-US" dirty="0">
              <a:latin typeface="+mj-lt"/>
            </a:endParaRPr>
          </a:p>
        </p:txBody>
      </p:sp>
      <p:graphicFrame>
        <p:nvGraphicFramePr>
          <p:cNvPr id="3" name="Diagram 2"/>
          <p:cNvGraphicFramePr/>
          <p:nvPr>
            <p:extLst>
              <p:ext uri="{D42A27DB-BD31-4B8C-83A1-F6EECF244321}">
                <p14:modId xmlns:p14="http://schemas.microsoft.com/office/powerpoint/2010/main" val="3424248484"/>
              </p:ext>
            </p:extLst>
          </p:nvPr>
        </p:nvGraphicFramePr>
        <p:xfrm>
          <a:off x="96253" y="2144712"/>
          <a:ext cx="89154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1196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533400" y="2286000"/>
            <a:ext cx="8001000" cy="4114800"/>
          </a:xfrm>
        </p:spPr>
        <p:txBody>
          <a:bodyPr>
            <a:noAutofit/>
          </a:bodyPr>
          <a:lstStyle/>
          <a:p>
            <a:pPr marL="0" indent="0" algn="ctr">
              <a:buNone/>
            </a:pPr>
            <a:r>
              <a:rPr lang="en-US" sz="3200" dirty="0"/>
              <a:t>You discover an unattended email address or fax machine in your office receiving beneficiary appeals request.  You suspect no one is processing the appeals. </a:t>
            </a:r>
          </a:p>
          <a:p>
            <a:pPr marL="0" indent="0" algn="ctr">
              <a:buNone/>
            </a:pPr>
            <a:endParaRPr lang="en-US" sz="3200" dirty="0"/>
          </a:p>
          <a:p>
            <a:pPr marL="0" indent="0" algn="ctr">
              <a:buNone/>
            </a:pPr>
            <a:r>
              <a:rPr lang="en-US" sz="3200" dirty="0"/>
              <a:t>What should you do?</a:t>
            </a:r>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97</a:t>
            </a:fld>
            <a:endParaRPr lang="en-US" dirty="0">
              <a:latin typeface="+mj-lt"/>
            </a:endParaRPr>
          </a:p>
        </p:txBody>
      </p:sp>
      <p:sp>
        <p:nvSpPr>
          <p:cNvPr id="7" name="Title 1"/>
          <p:cNvSpPr txBox="1">
            <a:spLocks/>
          </p:cNvSpPr>
          <p:nvPr/>
        </p:nvSpPr>
        <p:spPr>
          <a:xfrm>
            <a:off x="381000" y="6096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#1</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533374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09600" y="2209800"/>
            <a:ext cx="7772400" cy="3505200"/>
          </a:xfrm>
        </p:spPr>
        <p:txBody>
          <a:bodyPr>
            <a:normAutofit fontScale="92500" lnSpcReduction="10000"/>
          </a:bodyPr>
          <a:lstStyle/>
          <a:p>
            <a:pPr marL="514350" indent="-514350">
              <a:buClr>
                <a:schemeClr val="accent4"/>
              </a:buClr>
              <a:buFont typeface="+mj-lt"/>
              <a:buAutoNum type="alphaUcPeriod"/>
            </a:pPr>
            <a:r>
              <a:rPr lang="en-US" sz="3200" dirty="0"/>
              <a:t>Contact law enforcement</a:t>
            </a:r>
          </a:p>
          <a:p>
            <a:pPr marL="514350" indent="-514350">
              <a:buClr>
                <a:schemeClr val="accent4"/>
              </a:buClr>
              <a:buFont typeface="+mj-lt"/>
              <a:buAutoNum type="alphaUcPeriod"/>
            </a:pPr>
            <a:r>
              <a:rPr lang="en-US" sz="3200" dirty="0"/>
              <a:t>Nothing</a:t>
            </a:r>
          </a:p>
          <a:p>
            <a:pPr marL="514350" indent="-514350">
              <a:buClr>
                <a:schemeClr val="accent4"/>
              </a:buClr>
              <a:buFont typeface="+mj-lt"/>
              <a:buAutoNum type="alphaUcPeriod"/>
            </a:pPr>
            <a:r>
              <a:rPr lang="en-US" sz="3200" dirty="0"/>
              <a:t>Contact your compliance department (via compliance hotline or other mechanism)</a:t>
            </a:r>
          </a:p>
          <a:p>
            <a:pPr marL="514350" indent="-514350">
              <a:buClr>
                <a:schemeClr val="accent4"/>
              </a:buClr>
              <a:buFont typeface="+mj-lt"/>
              <a:buAutoNum type="alphaUcPeriod"/>
            </a:pPr>
            <a:r>
              <a:rPr lang="en-US" sz="3200" dirty="0"/>
              <a:t>Wait to confirm someone is processing the appeals before taking further action</a:t>
            </a:r>
          </a:p>
          <a:p>
            <a:pPr marL="514350" indent="-514350">
              <a:buClr>
                <a:schemeClr val="accent4"/>
              </a:buClr>
              <a:buFont typeface="+mj-lt"/>
              <a:buAutoNum type="alphaUcPeriod"/>
            </a:pPr>
            <a:r>
              <a:rPr lang="en-US" sz="3200" dirty="0"/>
              <a:t>Contact your supervisor</a:t>
            </a:r>
          </a:p>
          <a:p>
            <a:pPr marL="514350" indent="-514350">
              <a:buFont typeface="+mj-lt"/>
              <a:buAutoNum type="alphaUcPeriod"/>
            </a:pPr>
            <a:endParaRPr lang="en-US"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98</a:t>
            </a:fld>
            <a:endParaRPr lang="en-US" dirty="0">
              <a:latin typeface="+mj-lt"/>
            </a:endParaRPr>
          </a:p>
        </p:txBody>
      </p:sp>
      <p:sp>
        <p:nvSpPr>
          <p:cNvPr id="7" name="Title 1"/>
          <p:cNvSpPr txBox="1">
            <a:spLocks/>
          </p:cNvSpPr>
          <p:nvPr/>
        </p:nvSpPr>
        <p:spPr>
          <a:xfrm>
            <a:off x="381000" y="6096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Knowledge Check #1</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133336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5800" y="2743200"/>
            <a:ext cx="7772400" cy="2819400"/>
          </a:xfrm>
        </p:spPr>
        <p:txBody>
          <a:bodyPr>
            <a:normAutofit/>
          </a:bodyPr>
          <a:lstStyle/>
          <a:p>
            <a:pPr marL="0" indent="0">
              <a:buNone/>
            </a:pPr>
            <a:r>
              <a:rPr lang="en-US" sz="3200" dirty="0"/>
              <a:t>The correct answer is: </a:t>
            </a:r>
          </a:p>
          <a:p>
            <a:pPr marL="0" indent="0" algn="ctr">
              <a:buNone/>
            </a:pPr>
            <a:endParaRPr lang="en-US" sz="3200" b="1" dirty="0"/>
          </a:p>
          <a:p>
            <a:pPr marL="0" indent="0" algn="ctr">
              <a:buNone/>
            </a:pPr>
            <a:r>
              <a:rPr lang="en-US" sz="3200" b="1" dirty="0"/>
              <a:t>C – Contact your compliance department (via compliance hotline or other mechanism)</a:t>
            </a:r>
          </a:p>
          <a:p>
            <a:pPr marL="0" indent="0" algn="ctr">
              <a:buNone/>
            </a:pPr>
            <a:endParaRPr lang="en-US" sz="2800" dirty="0"/>
          </a:p>
        </p:txBody>
      </p:sp>
      <p:sp>
        <p:nvSpPr>
          <p:cNvPr id="4" name="Slide Number Placeholder 3"/>
          <p:cNvSpPr>
            <a:spLocks noGrp="1"/>
          </p:cNvSpPr>
          <p:nvPr>
            <p:ph type="sldNum" sz="quarter" idx="12"/>
          </p:nvPr>
        </p:nvSpPr>
        <p:spPr/>
        <p:txBody>
          <a:bodyPr/>
          <a:lstStyle/>
          <a:p>
            <a:fld id="{8B348EF1-6B40-44EE-A3A5-E7C5D3B8C1BE}" type="slidenum">
              <a:rPr lang="en-US" smtClean="0">
                <a:latin typeface="+mj-lt"/>
              </a:rPr>
              <a:t>99</a:t>
            </a:fld>
            <a:endParaRPr lang="en-US" dirty="0">
              <a:latin typeface="+mj-lt"/>
            </a:endParaRPr>
          </a:p>
        </p:txBody>
      </p:sp>
      <p:sp>
        <p:nvSpPr>
          <p:cNvPr id="7" name="Title 1"/>
          <p:cNvSpPr txBox="1">
            <a:spLocks/>
          </p:cNvSpPr>
          <p:nvPr/>
        </p:nvSpPr>
        <p:spPr>
          <a:xfrm>
            <a:off x="381000" y="609600"/>
            <a:ext cx="8229600" cy="1143000"/>
          </a:xfrm>
          <a:prstGeom prst="rect">
            <a:avLst/>
          </a:prstGeom>
          <a:noFill/>
          <a:ln w="25400" cap="flat" cmpd="sng" algn="ctr">
            <a:noFill/>
            <a:prstDash val="solid"/>
          </a:ln>
        </p:spPr>
        <p:style>
          <a:lnRef idx="2">
            <a:schemeClr val="accent4">
              <a:shade val="50000"/>
            </a:schemeClr>
          </a:lnRef>
          <a:fillRef idx="1">
            <a:schemeClr val="accent4"/>
          </a:fillRef>
          <a:effectRef idx="0">
            <a:schemeClr val="accent4"/>
          </a:effectRef>
          <a:fontRef idx="minor">
            <a:schemeClr val="lt1"/>
          </a:fontRef>
        </p:style>
        <p:txBody>
          <a:bodyPr vert="horz" lIns="0" tIns="0" rIns="0" bIns="0" anchor="b">
            <a:normAutofit/>
          </a:bodyPr>
          <a:lstStyle>
            <a:lvl1pPr algn="l" rtl="0" eaLnBrk="1" latinLnBrk="0" hangingPunct="1">
              <a:spcBef>
                <a:spcPct val="0"/>
              </a:spcBef>
              <a:buNone/>
              <a:defRPr kumimoji="0" sz="5000" b="1" kern="1200">
                <a:ln>
                  <a:noFill/>
                </a:ln>
                <a:solidFill>
                  <a:schemeClr val="lt1"/>
                </a:solidFill>
                <a:effectLst>
                  <a:outerShdw blurRad="38100" dist="38100" dir="2700000" algn="tl">
                    <a:srgbClr val="000000">
                      <a:alpha val="43137"/>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1800"/>
              </a:spcAft>
            </a:pPr>
            <a:r>
              <a:rPr lang="en-US" dirty="0">
                <a:solidFill>
                  <a:schemeClr val="tx2"/>
                </a:solidFill>
                <a:latin typeface="Calibri" panose="020F0502020204030204" pitchFamily="34" charset="0"/>
              </a:rPr>
              <a:t>Correct Answer #1</a:t>
            </a:r>
            <a:br>
              <a:rPr lang="en-US" sz="900" dirty="0">
                <a:solidFill>
                  <a:schemeClr val="tx2"/>
                </a:solidFill>
                <a:latin typeface="Calibri" panose="020F0502020204030204" pitchFamily="34" charset="0"/>
              </a:rPr>
            </a:br>
            <a:endParaRPr lang="en-US" sz="9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132245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10935</TotalTime>
  <Words>8702</Words>
  <Application>Microsoft Office PowerPoint</Application>
  <PresentationFormat>On-screen Show (4:3)</PresentationFormat>
  <Paragraphs>1005</Paragraphs>
  <Slides>112</Slides>
  <Notes>111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112</vt:i4>
      </vt:variant>
    </vt:vector>
  </HeadingPairs>
  <TitlesOfParts>
    <vt:vector size="119" baseType="lpstr">
      <vt:lpstr>Arial</vt:lpstr>
      <vt:lpstr>Calibri</vt:lpstr>
      <vt:lpstr>Constantia</vt:lpstr>
      <vt:lpstr>Wingdings</vt:lpstr>
      <vt:lpstr>Wingdings 2</vt:lpstr>
      <vt:lpstr>Flow</vt:lpstr>
      <vt:lpstr>Office Theme</vt:lpstr>
      <vt:lpstr>Fraud, Waste, and Abuse and HIPAA Training</vt:lpstr>
      <vt:lpstr>Why Do I Need Training?</vt:lpstr>
      <vt:lpstr>Training Requirements For: </vt:lpstr>
      <vt:lpstr>Course Content </vt:lpstr>
      <vt:lpstr>Course Objectives</vt:lpstr>
      <vt:lpstr>Fraud </vt:lpstr>
      <vt:lpstr>Waste and Abuse  </vt:lpstr>
      <vt:lpstr>Examples of Fraud </vt:lpstr>
      <vt:lpstr>Examples of Waste</vt:lpstr>
      <vt:lpstr>Examples of Abuse</vt:lpstr>
      <vt:lpstr>Differences Among Fraud, Waste, and Abuse</vt:lpstr>
      <vt:lpstr>Understanding FWA</vt:lpstr>
      <vt:lpstr>PowerPoint Presentation</vt:lpstr>
      <vt:lpstr>PowerPoint Presentation</vt:lpstr>
      <vt:lpstr>PowerPoint Presentation</vt:lpstr>
      <vt:lpstr>PowerPoint Presentation</vt:lpstr>
      <vt:lpstr>Health Care Fraud Statute</vt:lpstr>
      <vt:lpstr>Health Care Fraud Statute</vt:lpstr>
      <vt:lpstr>Health Care Fraud Statute</vt:lpstr>
      <vt:lpstr>Criminal Health Care Fraud</vt:lpstr>
      <vt:lpstr>Anti-Kickback Statute</vt:lpstr>
      <vt:lpstr>Anti-Kickback Statute  (continued)</vt:lpstr>
      <vt:lpstr>Anti-Kickback Statute (continued)</vt:lpstr>
      <vt:lpstr>Stark Statute  (Physician Self-Referral Law) </vt:lpstr>
      <vt:lpstr>Stark Statute  (Physician Self-Referral Law) (continued)</vt:lpstr>
      <vt:lpstr>Stark Statute  (Physician Self-Referral law) (continued) </vt:lpstr>
      <vt:lpstr>Civil Monetary Penalties (CMP) Law</vt:lpstr>
      <vt:lpstr>Civil Monetary Penalties (CMP) Law (continued) </vt:lpstr>
      <vt:lpstr>Exclusion</vt:lpstr>
      <vt:lpstr>Exclusion (continued) </vt:lpstr>
      <vt:lpstr>Health Insurance Portability and Accountability Act (HIPAA)</vt:lpstr>
      <vt:lpstr>Health Insurance Portability and Accountability Act (HIPAA)</vt:lpstr>
      <vt:lpstr>Basic HIPAA Privacy Rule</vt:lpstr>
      <vt:lpstr>HIPAA Communication Methods</vt:lpstr>
      <vt:lpstr>PowerPoint Presentation</vt:lpstr>
      <vt:lpstr>PHI Use &amp; Disclosure </vt:lpstr>
      <vt:lpstr>Minimum Necessary </vt:lpstr>
      <vt:lpstr>Health Information Technology for Economic &amp; Clinical Health (HITECH) Act</vt:lpstr>
      <vt:lpstr>HITECH  </vt:lpstr>
      <vt:lpstr>PowerPoint Presentation</vt:lpstr>
      <vt:lpstr>Part 1 – Summary </vt:lpstr>
      <vt:lpstr>Knowledge Check #1 </vt:lpstr>
      <vt:lpstr>Knowledge Check #1 </vt:lpstr>
      <vt:lpstr>Correct Answer #1 </vt:lpstr>
      <vt:lpstr>Knowledge Check #2 </vt:lpstr>
      <vt:lpstr>Knowledge Check #2 </vt:lpstr>
      <vt:lpstr>Correct Answer #2 </vt:lpstr>
      <vt:lpstr>Where Do I Fit In?</vt:lpstr>
      <vt:lpstr>Where Do I Fit In? (continued)</vt:lpstr>
      <vt:lpstr>Where Do I Fit In? (continued)</vt:lpstr>
      <vt:lpstr>What Are Your Responsibilities?</vt:lpstr>
      <vt:lpstr>How Do You Prevent FWA?</vt:lpstr>
      <vt:lpstr>Stay Informed About Policies and Procedures</vt:lpstr>
      <vt:lpstr>Report FWA</vt:lpstr>
      <vt:lpstr>Reporting FWA Outside Your Organization</vt:lpstr>
      <vt:lpstr>WHERE TO REPORT FWA</vt:lpstr>
      <vt:lpstr>Correction</vt:lpstr>
      <vt:lpstr>Correction (continued)</vt:lpstr>
      <vt:lpstr>Corrective Action</vt:lpstr>
      <vt:lpstr>Indicators of Potential FWA</vt:lpstr>
      <vt:lpstr>Key Indicators:  Potential Beneficiary Issues</vt:lpstr>
      <vt:lpstr>Key Indicators:  Potential Provider Issues</vt:lpstr>
      <vt:lpstr>Key Indicators:  Potential Pharmacy Issues</vt:lpstr>
      <vt:lpstr>Key Indicators:  Potential Wholesaler Issues</vt:lpstr>
      <vt:lpstr>Key Indicators:  Potential Manufacturer Issues</vt:lpstr>
      <vt:lpstr>Key Indicators:  Potential Sponsor Issues</vt:lpstr>
      <vt:lpstr>Part 2 –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Compliance Program Training</vt:lpstr>
      <vt:lpstr>Introduction and Learning Objectives</vt:lpstr>
      <vt:lpstr>Training Requirements For: </vt:lpstr>
      <vt:lpstr>What Is an Effective Compliance Program?</vt:lpstr>
      <vt:lpstr>Seven Core Compliance Program Requirements</vt:lpstr>
      <vt:lpstr>Seven Core Compliance Program Requirements (continued)</vt:lpstr>
      <vt:lpstr>Ethics – Do The Right Thing! </vt:lpstr>
      <vt:lpstr>How Do You Know What is Expected of You?</vt:lpstr>
      <vt:lpstr>What Is Non-Compliance? </vt:lpstr>
      <vt:lpstr>Know the Consequences of Non-Compliance </vt:lpstr>
      <vt:lpstr>Non-Compliance Affects Everybody </vt:lpstr>
      <vt:lpstr>How to Report Potential Non-Compliance </vt:lpstr>
      <vt:lpstr>Don’t Hesitate to Report Non-Compliance</vt:lpstr>
      <vt:lpstr>What Happens After Non-Compliance Is Detected?</vt:lpstr>
      <vt:lpstr>What Are Internal Monitoring and Audits?</vt:lpstr>
      <vt:lpstr>Part 3: Summary</vt:lpstr>
      <vt:lpstr>Compliance is Everyone’s Responsibility!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ADDITIONAL IMPORTANT INFORMATION                                           Part 4 </vt:lpstr>
      <vt:lpstr>HIPAA </vt:lpstr>
      <vt:lpstr>How To Report Violations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Compliance;Dept</dc:creator>
  <cp:lastModifiedBy>Krista Gibbons</cp:lastModifiedBy>
  <cp:revision>750</cp:revision>
  <cp:lastPrinted>2019-05-01T15:25:10Z</cp:lastPrinted>
  <dcterms:created xsi:type="dcterms:W3CDTF">2016-02-02T15:48:02Z</dcterms:created>
  <dcterms:modified xsi:type="dcterms:W3CDTF">2022-09-01T20:12:02Z</dcterms:modified>
</cp:coreProperties>
</file>